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70" r:id="rId14"/>
    <p:sldId id="269" r:id="rId15"/>
    <p:sldId id="272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71" autoAdjust="0"/>
  </p:normalViewPr>
  <p:slideViewPr>
    <p:cSldViewPr>
      <p:cViewPr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75AF3-FE11-47D9-B63A-F3A159D793BB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C94C-5834-47B2-B69C-57271F953C2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Globalizálódó világunkkal párhuzamosan megfigyelhető, ellenirányú jelenség a helyhez, a lokális értékekhez való kötődés. Annak ellenére, hogy a világ “kisebbé” vált, az emberek számára fontos, identitásuk részét képezi a különféle helyekhez való kapcsolódás: ahol élnek vagy ahol felnőttek, esetleg életük egy részét ott töltötték vagy más egyéb okból kifolyólag kötődnek egy-egy földrajzi helyszínhez. Az interneten, a közösségi médiában e jelenség számos helyen tetten érhető: különféle településekhez, illetve azok részeihez (pl. kerületekhez) kötődő fórumokkal,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Facebook-csoportokkal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találkozunk, élénk társalgással és tartalmi megosztásokkal, saját, sok esetben ritka, egyedi fotókkal. Az érdeklődés megvan tehát, kérdés, hogy a könyvtár, a helyismereti gyűjtemény a maga gazdag, hiteles és autentikus tartalmaival hogyan képes kapcsolódni ehhez az igényhez.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Helyismereti anyag tartalmi feltárásánál kiemelten fontos a 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földrajzi helyszín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ezért utca-házszám pontosságig igyekszünk azt meghatározni, rögzíteni. Új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funkció az adatbázisban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Maps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Street </a:t>
            </a:r>
            <a:r>
              <a:rPr lang="hu-HU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szolgáltatáshoz való kapcsolódás, amelyet a földrajzi leírásnál, a cím mellett, a szolgáltatás ikonjára való kattintással érhetünk el. Így könnyedén összevethető a fotón látható korabeli helyszín a mostanival.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Releváns kérdés a képfájlok és a hozzájuk tartozó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metaadatok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kapcsolata. Ideális, ha az adatokat a kép “magával tudja vinni”, így más rendszerekben is - pl. közösségi képmegosztók, képügynökségek adatbázisai - hasznosulhatnak a bevitt adatok. A Budapest-képarchívum fotói esetében ez megvalósult: a Corvina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JavaSCAN-moduljának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képkezelő alkalmazása az adatbázisba való feltöltés során, a megjelenítéshez szükséges méretváltozatok elkészítése és a vízjelezés mellett, az ún.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IPTC-adatokat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automatikusan rögzíti, így a leíró adatok beépülnek a képfájlba (pl. szerző, cím, tárgyszavak, annotáció, forrás, copyright adatok), a kép magával hordozza ezeket az információkat.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már alapelvárás az új rendszerekkel szemben, hogy a felhasználót is bevonják a tartalomalakításba. Ez egyrészt a különböző közösségi felületeken való megoszthatóságot jelenti, hiszen így saját mondanivalóval, saját kontextusba beágyazva, “továbbhasznosulva” jelenik meg a tartalom. A Budapest-képarchívum adatbázisánál egyetlen gombnyomással továbbítható a kiválasztott kép 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felé,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(amely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leírás néhány fontos részletével együtt jelenik meg a közösségi oldal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felületén).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Emellett a felhasználók közvetlenül, bejelentkezés nélkül megjegyzéseket, véleményeket fűzhetnek a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képekhez, illetve értékelhetik is azokat (csillagok bejelölésével).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Ezt az opciót gyakran félelem övezi - mi történik, ha oda nem illő kommentek kerülnek a rekordok mellé? -, de egyrészt a Corvina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JavaSCAN-modulja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felől moderálhatók a hozzászólások, másrészt eddigi tapasztalataink alapján a  felhasználói kommentek szinte minden esetben inkább segítséget jelentenek, rámutatnak az esetleges hiányosságokra, rosszul rögzített adatokra.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továbbfejlesztés egyik lehetséges iránya lehet a 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felhasználói címkézés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lehetősége. Ez módot adna arra, hogy a szabványos könyvtári tartalomfeltárás mellett a felhasználói szemmel fontosnak vélt adatok is rögzítésre kerülhessenek. Ha  “fizikailag” el is különülne a könyvtári tárgyszavaktól a felhasználói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címkefelhő ,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keresni mindkettőben lehetne, az nagy mértékben segítené a képek visszakeresését, a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mindennapi szóhasználat, a hétköznapi nyelv,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felhasználói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szempontok és logika érvényesülését.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JavaSCAN-ben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állítható be az egyes képek jogi státusza is, ez vezérli a publikációs lehetőségeknek megfelelő megjelenítést,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ezt a kép feltöltésekor – a bekarikázott legördülő menüből kiválasztva – minden esetben be kell állítani.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szerzői jogvédelem alá eső képek esetében kettős feladat, hogy egyrészt a teljes körű tájékoztatás jegyében tudomást szerezhessen róluk a felhasználó, ugyanakkor gondoskodjunk e képek megfelelő védelméről is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képarchívumban ez úgy valósul meg, hogy egyrészt a kép leírása teljes terjedelmében elérhető, így visszakereshető, viszont a kép megjelenítésénél a korlátozások a szerző jogait védik: a bélyegkép és a kis nézőkép látható, de mellettük megjelenik a szerzői jogvédelemre utaló felirat…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…míg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nagy nézőkép esetében már csak a felirat látható, mely szerint az eredeti kép a könyvtárban tekinthető meg. Így tehát a felhasználó értesül a kép létéről, ugyanakkor csak korlátosan jut el hozzá maga a képi információ, ami önmagában pont arra elegendő, hogy a látogató el tudja dönteni, szüksége van-e az adott képre - ez esetben be kell fáradnia a gyűjteménybe -, mindemellett a szolgáltatott kép mérete és egyéb technikai paraméterei arra nem alkalmasak, hogy jogosulatlan felhasználás eszközévé válhassanak.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képek hasznosulásának, további felhasználásának, a megrendelés folyamatának segítésére alakítottuk ki - a könyvtár egyéb távszolgáltatásaival párhuzamosan - az 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képrendelés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opcióját, amely automatizáltsága okán, illetve az online fizetés lehetőségével jelentősen felgyorsítja a képekhez való hozzájutást.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 a funkció jelenleg tesztelési fázisban van, bevezetése a közeljövőben várható. Az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adatbázis felületén lekeresett képek közül a kiválasztottak egy megrendelői kosárba kerülnek. A kosárra kattintva elindítható a megrendelés. Az árkalkuláció számos, a felhasználás paramétereitől függő szorzóval számol. A megrendelési űrlap ezekre az adatokra kérdez rá (hol, mikor, milyen példányszámban, milyen típusú kiadványban kívánjuk felhasználni a képet stb.).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megrendelést kezelő alkalmazás ezekből az információkból, a könyvtár által beállított árak és szorzók segítségével, automatikusan kalkulálja ki a végleges árat, egyúttal tájékoztatja a  megrendelőt a felhasználás feltételeiről.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helyismereti/helytörténeti szolgáltatásban kiemelt fontossággal bírnak, forrásértékűek a fényképek, hiszen hitelesen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adják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 a valóságot, ezért a kurrens igényeknek és technológiáknak megfelelő 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képi információszolgáltatás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elsődleges szerephez jut. A Fővárosi Szabó Ervin Könyvtár tavaly 100 éves helyismereti-várostörténeti gyűjteményének, a Budapest Gyűjteménynek a képarchívuma régóta jelen van a weben. Az adatbázisban várostörténeti vonatkozású képi ábrázolások (fényképek, rajzok, metszetek, nyomatok) digitális másolatai és adatai érhetők el. Forrásként a több mint kétszázezer eredeti fényképet őrző fotótári archívum, továbbá a gyűjtemény könyveiben, időszaki kiadványaiban, albumaiban illusztrációként szereplő képek szolgálnak. A képi dokumentumok döntően a főváros arculatának, történelmének és mindennapi életének változásait mutatják be, beleértve a Budapest közéletében és kultúrájában jelentős szerepet betöltő személyek portréit is. Műfajilag  főként városábrázolásokat, utcaképeket találunk, de sok életkép, portréfotó és csoportkép, illetve riportfelvétel is található az anyagban.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Ezek elfogadása után lehetőség van az azonnali, online fizetésre, melynek megtörténtével a megvásárolt képek azonnal letölthetővé válnak. A tranzakcióról természetesen hiteles számla is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készül, ami szintén letölthető.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Reményeink szerint ez a lehetőség fokozni fogja a vásárlási kedvet, és elér egy olyan felhasználói kört - pl. online lapok, hírportálok, amelyeknek azonnal, de legfeljebb néhány órán belül szükségük lenne az adott képre -, amelyet az eddigi ügymenet lassabb tempója tartott vissza a megrendelésektől.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kb. ötezer képet szolgáltató korábbi adatbázis anyagának a Corvina-rendszerbe való konvertálása után, jelentősen bővítve a rekordok számát és aktualizálva a tartalmat - </a:t>
            </a:r>
            <a:r>
              <a:rPr lang="hu-HU" dirty="0" smtClean="0"/>
              <a:t>a TÁMOP pályázat keretében 10 ezer válogatott kép </a:t>
            </a:r>
            <a:r>
              <a:rPr lang="hu-HU" dirty="0" err="1" smtClean="0"/>
              <a:t>metaadatai</a:t>
            </a:r>
            <a:r>
              <a:rPr lang="hu-HU" dirty="0" smtClean="0"/>
              <a:t> kerültek bele,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jelenleg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több mint 15.000 kép érhető el adatbázisunkban -, megújult arculattal és szolgáltatásokkal gazdagodva érhető el a képarchívum új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felülete, ami 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Monguz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Kft. fejlesztése.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Célunk felhasználóink felé a vizuális ismeretterjesztés, a kutatás, a publikációk támogatása, de egyúttal saját szempontjainkat is szolgálja az archívum: a számbavétel és állományvédelem, az archiválás eszköze.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adatbázis bemutatása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sorá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elsősorban az újdonságokra szeretném felhívni a figyelmet. A nemrégiben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megújult felület számos új szolgáltatással bővült, arculatilag beleillik a Corvina webes platformjai közé. A könyvtár szakadatbázisai közül pillanatnyilag ez az egyetlen, amely nemcsak az OPAC felől kérdezhető le szűréssel, hanem saját keresőfelületet is kapott, így a kizárólag képi tartalmak iránt érdeklődők számára külön adatbázisként jelenik meg. A képek szabványos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MARC-leírásai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Corvina IKR katalogizáló moduljával készülnek, a képanyag beépül a Corvina OPAC-jába, vagyis ez az anyagrész - a saját keresőfelület mellett - a többi dokumentumtípussal együtt is kereshető a webes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katalógusban (</a:t>
            </a:r>
            <a:r>
              <a:rPr lang="hu-HU" dirty="0" smtClean="0"/>
              <a:t>egyelőre csak az önálló felületen láttatjuk a képeket is, de már kértük a bélyegképek megjelenítését a közös keresőben is)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szolgáltatás mögött a Corvina digitális tartalomszolgáltató rendszere áll.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felület a képadatbázisoknál megszokott funkciókkal, keresőeszközökkel és megjelenítési formákkal rendelkezik. A legnagyobb megjelenítési méret 1280 pixel széles, 72 DPI felbontású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verzió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amelyen a vízjelet tudatosan úgy helyeztük el, hogy az a kép élvezeti értékét ne rontsa, a letöltés sincs korlátozva: az adatbázisból közvetlenül letölthető képmásolatok térítésmentesen, külön eljárás nélkül felhasználhatók abban az esetben, ha a felhasználás nem jövedelemszerzést szolgál, és a forrást feltüntetik.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Újdonság a </a:t>
            </a:r>
            <a:r>
              <a:rPr lang="hu-HU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kulcsszóindex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vagyis a teljes szöveges tartalom indexe. Ide olyan mezők tartalmai is bekerültek, amelyeket általában nem szoktak kereshetővé tenni, de - igyekezvén megfelelni 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Google-használó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közönség igényeinek -  így most az összes speciális, képekre jellemző adatban lehet keresni. Lehetőség nyílik a </a:t>
            </a:r>
            <a:r>
              <a:rPr lang="hu-HU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jogi státusz szerinti keresésre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is, a szabad, nonprofit felhasználásra szánt,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a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szerzői jogi korlátozás alá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eső,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csak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indexképként látható (az eredetije kizárólag a könyvtárban megtekinthető) képek kategóriánként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kilistázhatók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eredeti képek sok-sok évvel ezelőtt, gyakran bizonytalan forrásokból származó, pontatlan adatokkal, olykor azonosítatlanul kerültek a gyűjteménybe. A nyomtatott művekben található képaláírások sem mindig megbízhatóak. Ezért a leírások készítésénél törekszünk arra, hogy a lehető legpontosabban beazonosítsuk a látványokat és minél több szempont szerint visszakereshetővé tegyük a tartalmat.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fényképek leírásánál arra törekszünk, hogy minden, a képen beazonosítható helyszín, személy, tárgy stb. szerepeljen a tárgyszavak között, és igyekszünk feltárni azokat az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általánosabb, tágabb összefüggéseket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is, amelyeknek illusztrálására az adott kép felhasználható. A leírásokban számos egyéb technikai, formai és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műfaji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jellemzőt is rögzítünk.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Egységes magyar tezauruszként 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Köztaurusz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tárgyszavait használjuk a tartalmi feltárásnál, a leírások pedig az ISBD előírásai szerint készülnek.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94C-5834-47B2-B69C-57271F953C23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D5DC-CE09-4084-957A-31E47173EABD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DA71-1BB9-45E5-B43C-8216F3F1AB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Fővárosi Szabó Ervin Könyvtár Budapest Gyűjteményének megújult Budapest-képarchívuma</a:t>
            </a:r>
            <a:endParaRPr lang="hu-H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9686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Előadók: Dávid 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Adrienne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(FSZEK BGY) és </a:t>
            </a:r>
            <a:endParaRPr lang="hu-HU" sz="2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hu-H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Fülöp 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Endre (</a:t>
            </a:r>
            <a:r>
              <a:rPr lang="hu-HU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Monguz</a:t>
            </a:r>
            <a:r>
              <a:rPr lang="hu-HU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Kft</a:t>
            </a:r>
            <a:r>
              <a:rPr lang="hu-H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</a:p>
          <a:p>
            <a:endParaRPr lang="hu-HU" sz="2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hu-HU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Networkshop</a:t>
            </a:r>
            <a:r>
              <a:rPr lang="hu-H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Konferencia, Sárospatak</a:t>
            </a:r>
          </a:p>
          <a:p>
            <a:pPr algn="l"/>
            <a:r>
              <a:rPr lang="hu-H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2015. április 2.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ép 4" descr="FB-fejlec_keskeny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6512" y="-27384"/>
            <a:ext cx="9195750" cy="157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 descr="monguz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157192"/>
            <a:ext cx="1066893" cy="8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7" descr="db6MARC3.jpg"/>
          <p:cNvPicPr>
            <a:picLocks noChangeAspect="1"/>
          </p:cNvPicPr>
          <p:nvPr/>
        </p:nvPicPr>
        <p:blipFill>
          <a:blip r:embed="rId3" cstate="print">
            <a:lum contras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0"/>
            <a:ext cx="63722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Kép 8" descr="db6MARC2.jpg"/>
          <p:cNvPicPr>
            <a:picLocks noChangeAspect="1"/>
          </p:cNvPicPr>
          <p:nvPr/>
        </p:nvPicPr>
        <p:blipFill>
          <a:blip r:embed="rId4" cstate="print">
            <a:lum contras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63722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Kép 9" descr="db6MARC1.jpg"/>
          <p:cNvPicPr>
            <a:picLocks noChangeAspect="1"/>
          </p:cNvPicPr>
          <p:nvPr/>
        </p:nvPicPr>
        <p:blipFill>
          <a:blip r:embed="rId5" cstate="print">
            <a:lum contras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2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Kép 5" descr="db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5472608" cy="35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444208" y="0"/>
            <a:ext cx="2699792" cy="23698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solidFill>
                  <a:schemeClr val="accent2">
                    <a:lumMod val="50000"/>
                  </a:schemeClr>
                </a:solidFill>
              </a:rPr>
              <a:t>Metaadatok</a:t>
            </a:r>
            <a:r>
              <a:rPr lang="hu-HU" sz="2800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hu-HU" sz="2400" i="1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/>
              <a:t>az ISBD előírásai </a:t>
            </a:r>
            <a:r>
              <a:rPr lang="hu-HU" sz="2400" dirty="0" smtClean="0"/>
              <a:t>szerint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Tárgyszavak: </a:t>
            </a:r>
            <a:r>
              <a:rPr lang="hu-HU" sz="2400" dirty="0" err="1" smtClean="0"/>
              <a:t>Köztaurusz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3452988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6" y="0"/>
            <a:ext cx="8603328" cy="6858000"/>
          </a:xfrm>
          <a:prstGeom prst="rect">
            <a:avLst/>
          </a:prstGeom>
        </p:spPr>
      </p:pic>
      <p:pic>
        <p:nvPicPr>
          <p:cNvPr id="3" name="Kép 2" descr="MTA_GoogleMa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85355"/>
            <a:ext cx="9144000" cy="5287290"/>
          </a:xfrm>
          <a:prstGeom prst="rect">
            <a:avLst/>
          </a:prstGeom>
        </p:spPr>
      </p:pic>
      <p:pic>
        <p:nvPicPr>
          <p:cNvPr id="4" name="Kép 3" descr="MTA_Street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13697"/>
            <a:ext cx="9144000" cy="423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anchid_ip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2" y="905594"/>
            <a:ext cx="9096375" cy="56197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2310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Képfájlba épülő szöveges adatok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zövegdoboz 1"/>
          <p:cNvSpPr txBox="1">
            <a:spLocks noChangeArrowheads="1"/>
          </p:cNvSpPr>
          <p:nvPr/>
        </p:nvSpPr>
        <p:spPr bwMode="auto">
          <a:xfrm>
            <a:off x="72007" y="4437112"/>
            <a:ext cx="51480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</a:rPr>
              <a:t>Példa a gyakorlati hasznosulásra: </a:t>
            </a:r>
            <a:r>
              <a:rPr lang="hu-HU" alt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Flickr.com</a:t>
            </a:r>
            <a:r>
              <a:rPr lang="hu-HU" altLang="hu-HU" sz="1800" dirty="0" smtClean="0"/>
              <a:t>  </a:t>
            </a:r>
            <a:endParaRPr lang="hu-HU" altLang="hu-HU" sz="1800" dirty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72" y="620688"/>
            <a:ext cx="386840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276272" cy="32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1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inszki_obu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7917220" cy="6858000"/>
          </a:xfrm>
          <a:prstGeom prst="rect">
            <a:avLst/>
          </a:prstGeom>
        </p:spPr>
      </p:pic>
      <p:pic>
        <p:nvPicPr>
          <p:cNvPr id="3" name="Kép 2" descr="FB_obuda_megosz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1088" y="1301477"/>
            <a:ext cx="4343400" cy="34956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gyenes összekötő nyíllal 4"/>
          <p:cNvCxnSpPr/>
          <p:nvPr/>
        </p:nvCxnSpPr>
        <p:spPr>
          <a:xfrm flipV="1">
            <a:off x="7092280" y="4869160"/>
            <a:ext cx="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004048" y="31349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Facebook-megosztás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zövegdoboz 4"/>
          <p:cNvSpPr txBox="1">
            <a:spLocks noChangeArrowheads="1"/>
          </p:cNvSpPr>
          <p:nvPr/>
        </p:nvSpPr>
        <p:spPr bwMode="auto">
          <a:xfrm>
            <a:off x="2929" y="60324"/>
            <a:ext cx="39930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Felhasználói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hozzászólások kezelése</a:t>
            </a: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7" y="4102780"/>
            <a:ext cx="8889549" cy="26769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" y="1512776"/>
            <a:ext cx="3200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12" y="55776"/>
            <a:ext cx="5258287" cy="401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55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lickr_ta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741682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40152" y="4997494"/>
            <a:ext cx="320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Lehetséges fejlesztési irány:</a:t>
            </a:r>
          </a:p>
          <a:p>
            <a:pPr algn="r"/>
            <a:r>
              <a:rPr lang="hu-HU" sz="2800" dirty="0" smtClean="0"/>
              <a:t>felhasználói címkézés lehetősége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59832" y="385500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Szerzői jog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kezelése</a:t>
            </a:r>
          </a:p>
        </p:txBody>
      </p:sp>
      <p:pic>
        <p:nvPicPr>
          <p:cNvPr id="3" name="Kép 2" descr="Scan_szerzoi_j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04" y="1187921"/>
            <a:ext cx="90678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546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Szerzői jog kezelése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Kép 5" descr="bpkep_szerzoi_jo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548680"/>
            <a:ext cx="8763000" cy="628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1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06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48680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Szerzői jog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kezelése</a:t>
            </a:r>
          </a:p>
        </p:txBody>
      </p:sp>
    </p:spTree>
    <p:extLst>
      <p:ext uri="{BB962C8B-B14F-4D97-AF65-F5344CB8AC3E}">
        <p14:creationId xmlns="" xmlns:p14="http://schemas.microsoft.com/office/powerpoint/2010/main" val="26938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p_regi_kepeken.jpg"/>
          <p:cNvPicPr>
            <a:picLocks noChangeAspect="1"/>
          </p:cNvPicPr>
          <p:nvPr/>
        </p:nvPicPr>
        <p:blipFill>
          <a:blip r:embed="rId3" cstate="print">
            <a:lum bright="77000" contrast="-60000"/>
          </a:blip>
          <a:stretch>
            <a:fillRect/>
          </a:stretch>
        </p:blipFill>
        <p:spPr>
          <a:xfrm>
            <a:off x="35496" y="44624"/>
            <a:ext cx="9039701" cy="430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index_forumok.jpg"/>
          <p:cNvPicPr>
            <a:picLocks noChangeAspect="1"/>
          </p:cNvPicPr>
          <p:nvPr/>
        </p:nvPicPr>
        <p:blipFill>
          <a:blip r:embed="rId4" cstate="print">
            <a:lum bright="62000" contrast="-25000"/>
          </a:blip>
          <a:stretch>
            <a:fillRect/>
          </a:stretch>
        </p:blipFill>
        <p:spPr>
          <a:xfrm>
            <a:off x="0" y="3759130"/>
            <a:ext cx="9144000" cy="305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Helyismereti </a:t>
            </a:r>
            <a:r>
              <a:rPr lang="hu-H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 </a:t>
            </a:r>
            <a:r>
              <a:rPr lang="hu-H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hu-H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megváltozott </a:t>
            </a:r>
            <a:r>
              <a:rPr lang="hu-HU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felhasználói környezetben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noFill/>
        </p:spPr>
        <p:txBody>
          <a:bodyPr>
            <a:normAutofit lnSpcReduction="10000"/>
          </a:bodyPr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lobalizálódó világ – lokális értékek, földrajzi helyhez való kötődés</a:t>
            </a:r>
          </a:p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web, közösségi oldalak: helytörténeti/helyismereti érdeklődésű közösségek, csoportok</a:t>
            </a: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Igény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Hogyan tud kapcsolódni </a:t>
            </a:r>
          </a:p>
          <a:p>
            <a:pPr algn="ctr">
              <a:buNone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helyismereti gyűjtemény?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Online képrendelés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Kép 3" descr="megrendelo_url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7448"/>
            <a:ext cx="9144000" cy="478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Online képrendelés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Kép 4" descr="uj_megrende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89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Online képrendelés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Kép 3" descr="megrendeleslista_opac_fel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96752"/>
            <a:ext cx="7781925" cy="5372100"/>
          </a:xfrm>
          <a:prstGeom prst="rect">
            <a:avLst/>
          </a:prstGeom>
        </p:spPr>
      </p:pic>
      <p:pic>
        <p:nvPicPr>
          <p:cNvPr id="6" name="Kép 5" descr="scna_megrend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7150" y="1200150"/>
            <a:ext cx="5276850" cy="56578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98072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33838" algn="l"/>
                <a:tab pos="5110163" algn="l"/>
              </a:tabLst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Digitális másolatkérés 	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 	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Online képrendelés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 txBox="1">
            <a:spLocks/>
          </p:cNvSpPr>
          <p:nvPr/>
        </p:nvSpPr>
        <p:spPr>
          <a:xfrm>
            <a:off x="251520" y="1196752"/>
            <a:ext cx="4355976" cy="4769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55568" y="206084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Képek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digitális másolatát kap</a:t>
            </a:r>
            <a:r>
              <a:rPr lang="hu-HU" sz="2800" dirty="0" smtClean="0"/>
              <a:t>ja a megrendelő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20608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Szöveges tartalmakról készített oldal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képeket kap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A két funkció könnyen összekeverhető</a:t>
            </a:r>
            <a:endParaRPr lang="hu-HU" sz="2400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33265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Corvina E-könyvtári Modul</a:t>
            </a:r>
            <a:endParaRPr lang="hu-H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59632" y="39330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Nem a képi ill. szöveges tartalom aránya a kérdés, hanem </a:t>
            </a:r>
            <a:r>
              <a:rPr lang="hu-HU" sz="2800" u="sng" dirty="0" smtClean="0"/>
              <a:t>a felhasználás módja</a:t>
            </a:r>
            <a:endParaRPr lang="hu-HU" sz="2800" u="sng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79512" y="306896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Határesetek (képi+szöveges tartalom):</a:t>
            </a:r>
          </a:p>
          <a:p>
            <a:pPr algn="ctr"/>
            <a:r>
              <a:rPr lang="hu-HU" sz="2400" dirty="0" smtClean="0"/>
              <a:t>Plakát, kódex, kép(es)könyv gyerekeknek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7504" y="5085184"/>
            <a:ext cx="4427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Az olvasó azért rendeli meg, </a:t>
            </a:r>
            <a:r>
              <a:rPr lang="hu-HU" sz="2800" u="sng" dirty="0" smtClean="0">
                <a:solidFill>
                  <a:schemeClr val="accent2">
                    <a:lumMod val="50000"/>
                  </a:schemeClr>
                </a:solidFill>
              </a:rPr>
              <a:t>mert meg akarja nézni</a:t>
            </a:r>
          </a:p>
          <a:p>
            <a:pPr algn="ctr">
              <a:tabLst>
                <a:tab pos="3771900" algn="l"/>
                <a:tab pos="4930775" algn="l"/>
              </a:tabLst>
            </a:pPr>
            <a:r>
              <a:rPr lang="hu-HU" sz="2400" dirty="0" smtClean="0"/>
              <a:t>(mint egy kikölcsönzött könyvet)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99992" y="508518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Az olvasó azért rendeli meg, </a:t>
            </a:r>
            <a:r>
              <a:rPr lang="hu-HU" sz="2800" u="sng" dirty="0" smtClean="0">
                <a:solidFill>
                  <a:schemeClr val="accent2">
                    <a:lumMod val="50000"/>
                  </a:schemeClr>
                </a:solidFill>
              </a:rPr>
              <a:t>mert fel akarja használni</a:t>
            </a:r>
          </a:p>
          <a:p>
            <a:pPr algn="ctr">
              <a:tabLst>
                <a:tab pos="3771900" algn="l"/>
                <a:tab pos="4930775" algn="l"/>
              </a:tabLst>
            </a:pPr>
            <a:r>
              <a:rPr lang="hu-HU" sz="2400" dirty="0" smtClean="0"/>
              <a:t>(illusztráció, borító, plakát stb.)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98072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33838" algn="l"/>
                <a:tab pos="5110163" algn="l"/>
              </a:tabLst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Digitális másolatkérés 	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 	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Online képrendelés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 txBox="1">
            <a:spLocks/>
          </p:cNvSpPr>
          <p:nvPr/>
        </p:nvSpPr>
        <p:spPr>
          <a:xfrm>
            <a:off x="251520" y="1196752"/>
            <a:ext cx="4355976" cy="4769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33265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Corvina E-könyvtári Modul</a:t>
            </a:r>
            <a:endParaRPr lang="hu-H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184482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u="sng" dirty="0" smtClean="0"/>
              <a:t>Nem</a:t>
            </a:r>
            <a:r>
              <a:rPr lang="hu-HU" sz="2800" dirty="0" smtClean="0"/>
              <a:t> a fájltípus és </a:t>
            </a:r>
            <a:endParaRPr lang="hu-HU" sz="2800" u="sng" dirty="0" smtClean="0"/>
          </a:p>
          <a:p>
            <a:pPr algn="ctr">
              <a:tabLst>
                <a:tab pos="3771900" algn="l"/>
                <a:tab pos="4930775" algn="l"/>
              </a:tabLst>
            </a:pPr>
            <a:r>
              <a:rPr lang="hu-HU" sz="2800" u="sng" dirty="0" smtClean="0"/>
              <a:t>nem</a:t>
            </a:r>
            <a:r>
              <a:rPr lang="hu-HU" sz="2800" dirty="0" smtClean="0"/>
              <a:t> a MARC rekordban kódolt dokumentumtípus alapján dől el, hogy melyik funkció lesz elérhető,</a:t>
            </a:r>
          </a:p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hanem a könyvtár dönt, hogy milyen funkciót szeretne a dokumentumhoz</a:t>
            </a:r>
            <a:endParaRPr lang="hu-HU" sz="28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4204245"/>
            <a:ext cx="4427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Képi tartalomhoz online kölcsönzési lehetőség </a:t>
            </a:r>
          </a:p>
          <a:p>
            <a:pPr algn="ctr">
              <a:tabLst>
                <a:tab pos="3771900" algn="l"/>
                <a:tab pos="4930775" algn="l"/>
              </a:tabLst>
            </a:pPr>
            <a:r>
              <a:rPr lang="hu-HU" sz="2400" dirty="0" smtClean="0"/>
              <a:t>(pl. képsorozat mint egy album)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16016" y="4204245"/>
            <a:ext cx="4427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771900" algn="l"/>
                <a:tab pos="4930775" algn="l"/>
              </a:tabLst>
            </a:pPr>
            <a:r>
              <a:rPr lang="hu-HU" sz="2800" dirty="0" smtClean="0"/>
              <a:t>Szöveges tartalomhoz online képrendelési lehetőség </a:t>
            </a:r>
          </a:p>
          <a:p>
            <a:pPr algn="ctr">
              <a:tabLst>
                <a:tab pos="3771900" algn="l"/>
                <a:tab pos="4930775" algn="l"/>
              </a:tabLst>
            </a:pPr>
            <a:r>
              <a:rPr lang="hu-HU" sz="2400" dirty="0" smtClean="0"/>
              <a:t>(pl. kézirat)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B-fejlec_keskeny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6512" y="-27384"/>
            <a:ext cx="9195750" cy="157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  <a:endParaRPr lang="hu-H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 descr="monguz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1171" y="5152533"/>
            <a:ext cx="1066893" cy="86875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051720" y="2156083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2">
                    <a:lumMod val="75000"/>
                  </a:schemeClr>
                </a:solidFill>
              </a:rPr>
              <a:t>http://bpkep.fszek.hu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FB-fejlec_keskeny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36512" y="-27384"/>
            <a:ext cx="9195750" cy="157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2088232"/>
            <a:ext cx="9144000" cy="47697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hu-HU" sz="4300" dirty="0" smtClean="0"/>
              <a:t>A Fővárosi </a:t>
            </a:r>
            <a:r>
              <a:rPr lang="hu-HU" sz="4300" dirty="0"/>
              <a:t>Szabó Ervin Könyvtár tavaly 100 </a:t>
            </a:r>
            <a:r>
              <a:rPr lang="hu-HU" sz="4300" dirty="0" smtClean="0"/>
              <a:t>éves helyismereti-várostörténeti gyűjteménye</a:t>
            </a:r>
          </a:p>
          <a:p>
            <a:pPr algn="ctr">
              <a:lnSpc>
                <a:spcPct val="170000"/>
              </a:lnSpc>
              <a:buNone/>
            </a:pPr>
            <a:r>
              <a:rPr lang="hu-HU" sz="4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Budapest-képarchívum</a:t>
            </a:r>
          </a:p>
          <a:p>
            <a:pPr lvl="1">
              <a:buFont typeface="Wingdings" pitchFamily="2" charset="2"/>
              <a:buChar char="ü"/>
            </a:pPr>
            <a:r>
              <a:rPr lang="hu-HU" sz="4300" dirty="0" smtClean="0"/>
              <a:t>várostörténeti vonatkozású, a főváros arculatának, történelmének és mindennapi életének változásait bemutató </a:t>
            </a:r>
            <a:r>
              <a:rPr lang="hu-HU" sz="4300" dirty="0"/>
              <a:t>képi </a:t>
            </a:r>
            <a:r>
              <a:rPr lang="hu-HU" sz="4300" dirty="0" smtClean="0"/>
              <a:t>ábrázolások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u-HU" sz="4300" i="1" dirty="0" smtClean="0"/>
              <a:t>forrásai:</a:t>
            </a:r>
            <a:r>
              <a:rPr lang="hu-HU" sz="4300" dirty="0" smtClean="0"/>
              <a:t> </a:t>
            </a:r>
            <a:r>
              <a:rPr lang="hu-HU" sz="4300" dirty="0"/>
              <a:t>fotótár + könyvekben, időszaki kiadványokban megjelent illusztrációk, albumok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u-HU" sz="4300" i="1" dirty="0" smtClean="0"/>
              <a:t>műfajok:</a:t>
            </a:r>
            <a:r>
              <a:rPr lang="hu-HU" sz="4300" dirty="0" smtClean="0"/>
              <a:t> városábrázolás, utcakép, életkép</a:t>
            </a:r>
            <a:r>
              <a:rPr lang="hu-HU" sz="4300" dirty="0"/>
              <a:t>, portréfotó és csoportkép, illetve riportfelvétel</a:t>
            </a:r>
            <a:endParaRPr lang="hu-HU" sz="43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FB-fejlec_keskeny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36512" y="-27384"/>
            <a:ext cx="9195750" cy="157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769768"/>
          </a:xfrm>
        </p:spPr>
        <p:txBody>
          <a:bodyPr>
            <a:normAutofit fontScale="85000" lnSpcReduction="20000"/>
          </a:bodyPr>
          <a:lstStyle/>
          <a:p>
            <a:pPr lvl="1" algn="ctr">
              <a:lnSpc>
                <a:spcPct val="170000"/>
              </a:lnSpc>
              <a:buNone/>
              <a:defRPr/>
            </a:pPr>
            <a:r>
              <a:rPr lang="hu-HU" sz="3900" dirty="0" smtClean="0">
                <a:solidFill>
                  <a:schemeClr val="accent2">
                    <a:lumMod val="50000"/>
                  </a:schemeClr>
                </a:solidFill>
              </a:rPr>
              <a:t>Budapest-képarchívum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u-HU" sz="3900" dirty="0" smtClean="0"/>
              <a:t>korábbi képarchívum: kb. 5000 kép -&gt; konvertálás a Corvinába -&gt; bővítés, aktualizálás -&gt; kb. 15.000 rekord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hu-HU" sz="3900" i="1" dirty="0" smtClean="0"/>
              <a:t>A </a:t>
            </a:r>
            <a:r>
              <a:rPr lang="hu-HU" sz="3900" i="1" dirty="0"/>
              <a:t>szolgáltatás célja:</a:t>
            </a:r>
            <a:r>
              <a:rPr lang="hu-HU" sz="3900" dirty="0"/>
              <a:t> </a:t>
            </a:r>
          </a:p>
          <a:p>
            <a:pPr>
              <a:buNone/>
              <a:defRPr/>
            </a:pPr>
            <a:r>
              <a:rPr lang="hu-HU" sz="3900" dirty="0" smtClean="0"/>
              <a:t>			vizuális </a:t>
            </a:r>
            <a:r>
              <a:rPr lang="hu-HU" sz="3900" dirty="0"/>
              <a:t>ismeretterjesztés </a:t>
            </a:r>
          </a:p>
          <a:p>
            <a:pPr>
              <a:buNone/>
              <a:defRPr/>
            </a:pPr>
            <a:r>
              <a:rPr lang="hu-HU" sz="3900" dirty="0" smtClean="0"/>
              <a:t>			kutatás</a:t>
            </a:r>
            <a:r>
              <a:rPr lang="hu-HU" sz="3900" dirty="0"/>
              <a:t>, publikációk támogatása</a:t>
            </a:r>
          </a:p>
          <a:p>
            <a:pPr>
              <a:buNone/>
              <a:defRPr/>
            </a:pPr>
            <a:r>
              <a:rPr lang="hu-HU" sz="3900" dirty="0"/>
              <a:t>		</a:t>
            </a:r>
            <a:r>
              <a:rPr lang="hu-HU" sz="3900" dirty="0" smtClean="0"/>
              <a:t>	számbavétel</a:t>
            </a:r>
            <a:endParaRPr lang="hu-HU" sz="3900" dirty="0"/>
          </a:p>
          <a:p>
            <a:pPr>
              <a:buNone/>
              <a:defRPr/>
            </a:pPr>
            <a:r>
              <a:rPr lang="hu-HU" sz="3900" dirty="0"/>
              <a:t>		</a:t>
            </a:r>
            <a:r>
              <a:rPr lang="hu-HU" sz="3900" dirty="0" smtClean="0"/>
              <a:t>	állományvédelem</a:t>
            </a:r>
            <a:r>
              <a:rPr lang="hu-HU" sz="4100" dirty="0"/>
              <a:t>	</a:t>
            </a:r>
            <a:endParaRPr lang="hu-HU" sz="41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  <a:t>http://bpkep.fszek.hu</a:t>
            </a:r>
            <a:endParaRPr lang="hu-H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Kép 10" descr="bpkep_fejlec_telj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8979760" cy="354555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051720" y="501317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3200" dirty="0" smtClean="0"/>
              <a:t>Saját keresőfelület</a:t>
            </a:r>
          </a:p>
          <a:p>
            <a:pPr>
              <a:buFont typeface="Wingdings" pitchFamily="2" charset="2"/>
              <a:buChar char="ü"/>
            </a:pPr>
            <a:r>
              <a:rPr lang="hu-HU" sz="3200" dirty="0" smtClean="0"/>
              <a:t>Külön adatbázis</a:t>
            </a:r>
          </a:p>
          <a:p>
            <a:pPr>
              <a:buFont typeface="Wingdings" pitchFamily="2" charset="2"/>
              <a:buChar char="ü"/>
            </a:pPr>
            <a:r>
              <a:rPr lang="hu-HU" sz="3200" dirty="0" smtClean="0"/>
              <a:t>Beépül a Corvina OPAC-jába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BPkep_tallista_tab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6" y="620688"/>
            <a:ext cx="9075299" cy="5586194"/>
          </a:xfrm>
        </p:spPr>
      </p:pic>
      <p:pic>
        <p:nvPicPr>
          <p:cNvPr id="5" name="Kép 4" descr="taban_rek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203" y="0"/>
            <a:ext cx="8579594" cy="6858000"/>
          </a:xfrm>
          <a:prstGeom prst="rect">
            <a:avLst/>
          </a:prstGeom>
        </p:spPr>
      </p:pic>
      <p:pic>
        <p:nvPicPr>
          <p:cNvPr id="6" name="Kép 5" descr="taban_kis_nezok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671" y="0"/>
            <a:ext cx="859865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Pkep_osszetett_k_karikazo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2751"/>
            <a:ext cx="9108504" cy="653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zövegdoboz 1"/>
          <p:cNvSpPr txBox="1">
            <a:spLocks noChangeArrowheads="1"/>
          </p:cNvSpPr>
          <p:nvPr/>
        </p:nvSpPr>
        <p:spPr bwMode="auto">
          <a:xfrm>
            <a:off x="0" y="90805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 sz="1600">
              <a:latin typeface="Bookman Old Style" pitchFamily="18" charset="0"/>
            </a:endParaRPr>
          </a:p>
        </p:txBody>
      </p:sp>
      <p:sp>
        <p:nvSpPr>
          <p:cNvPr id="10243" name="Szövegdoboz 2"/>
          <p:cNvSpPr txBox="1">
            <a:spLocks noChangeArrowheads="1"/>
          </p:cNvSpPr>
          <p:nvPr/>
        </p:nvSpPr>
        <p:spPr bwMode="auto">
          <a:xfrm>
            <a:off x="0" y="3333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>
                <a:latin typeface="Bookman Old Style" pitchFamily="18" charset="0"/>
              </a:rPr>
              <a:t>2. A fényképek szelekciója, tartalmi feldolgozása, rendezése és leírása/4</a:t>
            </a:r>
            <a:endParaRPr lang="hu-HU" altLang="hu-HU"/>
          </a:p>
        </p:txBody>
      </p:sp>
      <p:pic>
        <p:nvPicPr>
          <p:cNvPr id="10244" name="Kép 15" descr="0012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5"/>
          <p:cNvSpPr/>
          <p:nvPr/>
        </p:nvSpPr>
        <p:spPr>
          <a:xfrm>
            <a:off x="3276600" y="4508500"/>
            <a:ext cx="1511300" cy="865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508625" y="5000625"/>
            <a:ext cx="1920875" cy="11430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300788" y="3789363"/>
            <a:ext cx="2016125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716463" y="1773238"/>
            <a:ext cx="3024187" cy="244792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692275" y="1989138"/>
            <a:ext cx="2232025" cy="201612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2627313" y="4221163"/>
            <a:ext cx="1008062" cy="1728787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348038" y="5157788"/>
            <a:ext cx="2160587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0" y="1125538"/>
            <a:ext cx="900113" cy="3887787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979613" y="5589588"/>
            <a:ext cx="2160587" cy="1079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900113" y="3573463"/>
            <a:ext cx="576262" cy="10080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619672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Tartalmi feltárás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26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oimu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49" y="44624"/>
            <a:ext cx="8584129" cy="672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1864</Words>
  <Application>Microsoft Office PowerPoint</Application>
  <PresentationFormat>Diavetítés a képernyőre (4:3 oldalarány)</PresentationFormat>
  <Paragraphs>111</Paragraphs>
  <Slides>25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A Fővárosi Szabó Ervin Könyvtár Budapest Gyűjteményének megújult Budapest-képarchívuma</vt:lpstr>
      <vt:lpstr> Helyismereti tevékenység –  megváltozott felhasználói környezetben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Köszönjük a figyelmet!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Fővárosi Szabó Ervin Könyvtár Budapest Gyűjteményének megújult Budapest-képarchívuma</dc:title>
  <dc:creator>Rozi</dc:creator>
  <cp:lastModifiedBy>Rozi</cp:lastModifiedBy>
  <cp:revision>28</cp:revision>
  <dcterms:created xsi:type="dcterms:W3CDTF">2015-03-28T20:17:14Z</dcterms:created>
  <dcterms:modified xsi:type="dcterms:W3CDTF">2015-03-31T20:42:42Z</dcterms:modified>
</cp:coreProperties>
</file>