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3" r:id="rId2"/>
    <p:sldId id="270" r:id="rId3"/>
    <p:sldId id="274" r:id="rId4"/>
    <p:sldId id="277" r:id="rId5"/>
    <p:sldId id="282" r:id="rId6"/>
    <p:sldId id="276" r:id="rId7"/>
    <p:sldId id="278" r:id="rId8"/>
    <p:sldId id="279" r:id="rId9"/>
    <p:sldId id="280" r:id="rId10"/>
    <p:sldId id="275" r:id="rId11"/>
    <p:sldId id="281" r:id="rId12"/>
    <p:sldId id="283" r:id="rId13"/>
    <p:sldId id="284" r:id="rId14"/>
    <p:sldId id="288" r:id="rId15"/>
    <p:sldId id="285" r:id="rId16"/>
    <p:sldId id="290" r:id="rId17"/>
    <p:sldId id="292" r:id="rId18"/>
    <p:sldId id="287" r:id="rId19"/>
    <p:sldId id="286" r:id="rId20"/>
    <p:sldId id="289" r:id="rId21"/>
    <p:sldId id="291" r:id="rId22"/>
    <p:sldId id="259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57"/>
    <a:srgbClr val="CC3300"/>
    <a:srgbClr val="6280A7"/>
    <a:srgbClr val="57A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33" autoAdjust="0"/>
    <p:restoredTop sz="91363" autoAdjust="0"/>
  </p:normalViewPr>
  <p:slideViewPr>
    <p:cSldViewPr>
      <p:cViewPr varScale="1">
        <p:scale>
          <a:sx n="164" d="100"/>
          <a:sy n="164" d="100"/>
        </p:scale>
        <p:origin x="-20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-4392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21"/>
      <c:rotY val="32"/>
      <c:rAngAx val="0"/>
      <c:perspective val="90"/>
    </c:view3D>
    <c:floor>
      <c:thickness val="0"/>
      <c:spPr>
        <a:ln>
          <a:solidFill>
            <a:schemeClr val="bg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76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76000"/>
                  </a:schemeClr>
                </a:gs>
              </a:gsLst>
              <a:lin ang="16200000" scaled="0"/>
              <a:tileRect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tint val="100000"/>
                    <a:shade val="100000"/>
                    <a:satMod val="130000"/>
                    <a:alpha val="75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  <a:alpha val="75000"/>
                  </a:schemeClr>
                </a:gs>
              </a:gsLst>
              <a:lin ang="16200000" scaled="0"/>
              <a:tileRect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74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74000"/>
                  </a:schemeClr>
                </a:gs>
              </a:gsLst>
              <a:lin ang="16200000" scaled="0"/>
              <a:tileRect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174400"/>
        <c:axId val="97911936"/>
        <c:axId val="0"/>
      </c:bar3DChart>
      <c:catAx>
        <c:axId val="11517440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000">
                <a:solidFill>
                  <a:schemeClr val="bg1"/>
                </a:solidFill>
                <a:latin typeface="Avant Garde Gothic Itc T CE Book"/>
              </a:defRPr>
            </a:pPr>
            <a:endParaRPr lang="hu-HU"/>
          </a:p>
        </c:txPr>
        <c:crossAx val="97911936"/>
        <c:crosses val="autoZero"/>
        <c:auto val="1"/>
        <c:lblAlgn val="ctr"/>
        <c:lblOffset val="100"/>
        <c:noMultiLvlLbl val="0"/>
      </c:catAx>
      <c:valAx>
        <c:axId val="9791193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hu-HU"/>
          </a:p>
        </c:txPr>
        <c:crossAx val="115174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987584272554197"/>
          <c:y val="0.704626342161775"/>
          <c:w val="0.106529386032628"/>
          <c:h val="0.18468647100930599"/>
        </c:manualLayout>
      </c:layout>
      <c:overlay val="0"/>
      <c:txPr>
        <a:bodyPr rot="0" vert="horz"/>
        <a:lstStyle/>
        <a:p>
          <a:pPr>
            <a:lnSpc>
              <a:spcPct val="80000"/>
            </a:lnSpc>
            <a:defRPr sz="1400">
              <a:solidFill>
                <a:schemeClr val="bg1"/>
              </a:solidFill>
              <a:latin typeface="Avant Garde Gothic Itc T CE Book"/>
            </a:defRPr>
          </a:pPr>
          <a:endParaRPr lang="hu-H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21"/>
      <c:rotY val="32"/>
      <c:rAngAx val="0"/>
      <c:perspective val="90"/>
    </c:view3D>
    <c:floor>
      <c:thickness val="0"/>
      <c:spPr>
        <a:ln>
          <a:solidFill>
            <a:schemeClr val="bg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76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76000"/>
                  </a:schemeClr>
                </a:gs>
              </a:gsLst>
              <a:lin ang="16200000" scaled="0"/>
              <a:tileRect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tint val="100000"/>
                    <a:shade val="100000"/>
                    <a:satMod val="130000"/>
                    <a:alpha val="75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  <a:alpha val="75000"/>
                  </a:schemeClr>
                </a:gs>
              </a:gsLst>
              <a:lin ang="16200000" scaled="0"/>
              <a:tileRect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74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74000"/>
                  </a:schemeClr>
                </a:gs>
              </a:gsLst>
              <a:lin ang="16200000" scaled="0"/>
              <a:tileRect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4451328"/>
        <c:axId val="97914240"/>
        <c:axId val="0"/>
      </c:bar3DChart>
      <c:catAx>
        <c:axId val="8445132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000">
                <a:solidFill>
                  <a:schemeClr val="bg1"/>
                </a:solidFill>
                <a:latin typeface="Avant Garde Gothic Itc T CE Book"/>
              </a:defRPr>
            </a:pPr>
            <a:endParaRPr lang="hu-HU"/>
          </a:p>
        </c:txPr>
        <c:crossAx val="97914240"/>
        <c:crosses val="autoZero"/>
        <c:auto val="1"/>
        <c:lblAlgn val="ctr"/>
        <c:lblOffset val="100"/>
        <c:noMultiLvlLbl val="0"/>
      </c:catAx>
      <c:valAx>
        <c:axId val="9791424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hu-HU"/>
          </a:p>
        </c:txPr>
        <c:crossAx val="84451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987584272554197"/>
          <c:y val="0.704626342161775"/>
          <c:w val="0.106529386032628"/>
          <c:h val="0.18468647100930599"/>
        </c:manualLayout>
      </c:layout>
      <c:overlay val="0"/>
      <c:txPr>
        <a:bodyPr rot="0" vert="horz"/>
        <a:lstStyle/>
        <a:p>
          <a:pPr>
            <a:lnSpc>
              <a:spcPct val="80000"/>
            </a:lnSpc>
            <a:defRPr sz="1400">
              <a:solidFill>
                <a:schemeClr val="bg1"/>
              </a:solidFill>
              <a:latin typeface="Avant Garde Gothic Itc T CE Book"/>
            </a:defRPr>
          </a:pPr>
          <a:endParaRPr lang="hu-H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21"/>
      <c:rotY val="32"/>
      <c:rAngAx val="0"/>
      <c:perspective val="90"/>
    </c:view3D>
    <c:floor>
      <c:thickness val="0"/>
      <c:spPr>
        <a:ln>
          <a:solidFill>
            <a:schemeClr val="bg1"/>
          </a:solidFill>
        </a:ln>
      </c:spPr>
    </c:floor>
    <c:sideWall>
      <c:thickness val="0"/>
    </c:sideWall>
    <c:backWall>
      <c:thickness val="0"/>
    </c:backWall>
    <c:plotArea>
      <c:layout/>
      <c:area3D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76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76000"/>
                  </a:schemeClr>
                </a:gs>
              </a:gsLst>
              <a:lin ang="16200000" scaled="0"/>
              <a:tileRect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tint val="100000"/>
                    <a:shade val="100000"/>
                    <a:satMod val="130000"/>
                    <a:alpha val="75000"/>
                  </a:schemeClr>
                </a:gs>
                <a:gs pos="100000">
                  <a:schemeClr val="accent4">
                    <a:tint val="50000"/>
                    <a:shade val="100000"/>
                    <a:satMod val="350000"/>
                    <a:alpha val="75000"/>
                  </a:schemeClr>
                </a:gs>
              </a:gsLst>
              <a:lin ang="16200000" scaled="0"/>
              <a:tileRect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74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74000"/>
                  </a:schemeClr>
                </a:gs>
              </a:gsLst>
              <a:lin ang="16200000" scaled="0"/>
              <a:tileRect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463104"/>
        <c:axId val="97916544"/>
        <c:axId val="0"/>
      </c:area3DChart>
      <c:catAx>
        <c:axId val="84463104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000">
                <a:solidFill>
                  <a:schemeClr val="bg1"/>
                </a:solidFill>
                <a:latin typeface="Avant Garde Gothic Itc T CE Book"/>
              </a:defRPr>
            </a:pPr>
            <a:endParaRPr lang="hu-HU"/>
          </a:p>
        </c:txPr>
        <c:crossAx val="97916544"/>
        <c:crosses val="autoZero"/>
        <c:auto val="1"/>
        <c:lblAlgn val="ctr"/>
        <c:lblOffset val="100"/>
        <c:noMultiLvlLbl val="0"/>
      </c:catAx>
      <c:valAx>
        <c:axId val="9791654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hu-HU"/>
          </a:p>
        </c:txPr>
        <c:crossAx val="844631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3987584272554197"/>
          <c:y val="0.704626342161775"/>
          <c:w val="0.106529386032628"/>
          <c:h val="0.18468647100930599"/>
        </c:manualLayout>
      </c:layout>
      <c:overlay val="0"/>
      <c:txPr>
        <a:bodyPr rot="0" vert="horz"/>
        <a:lstStyle/>
        <a:p>
          <a:pPr>
            <a:lnSpc>
              <a:spcPct val="80000"/>
            </a:lnSpc>
            <a:defRPr sz="1400">
              <a:solidFill>
                <a:schemeClr val="bg1"/>
              </a:solidFill>
              <a:latin typeface="Avant Garde Gothic Itc T CE Book"/>
            </a:defRPr>
          </a:pPr>
          <a:endParaRPr lang="hu-H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5A8BB-1E58-1145-95D4-C10ED8F93913}" type="datetimeFigureOut">
              <a:rPr lang="en-US" smtClean="0"/>
              <a:pPr/>
              <a:t>2/27/2015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13311-BC38-E640-8041-31E87C5133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5087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42D4A5-5AE1-D94B-BA4A-853B80B7EB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5918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jpeg"/><Relationship Id="rId4" Type="http://schemas.openxmlformats.org/officeDocument/2006/relationships/image" Target="../media/image2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7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9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30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31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32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3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34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35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36.jpe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37.jpe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jpeg"/><Relationship Id="rId4" Type="http://schemas.openxmlformats.org/officeDocument/2006/relationships/image" Target="../media/image2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39.jpe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40.jpe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41.jpe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42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43.jpe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44.jpe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45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46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47.jpe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48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49.jpe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1450" y="2420888"/>
            <a:ext cx="3721100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1964" y="6165303"/>
            <a:ext cx="8160072" cy="2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8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választ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Rounded Rectangle 16"/>
          <p:cNvSpPr/>
          <p:nvPr userDrawn="1"/>
        </p:nvSpPr>
        <p:spPr bwMode="auto">
          <a:xfrm>
            <a:off x="278438" y="836043"/>
            <a:ext cx="8604000" cy="4681189"/>
          </a:xfrm>
          <a:prstGeom prst="roundRect">
            <a:avLst>
              <a:gd name="adj" fmla="val 4166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278438" y="558924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" name="Rounded Rectangle 19"/>
          <p:cNvSpPr/>
          <p:nvPr userDrawn="1"/>
        </p:nvSpPr>
        <p:spPr bwMode="auto">
          <a:xfrm>
            <a:off x="278438" y="5013176"/>
            <a:ext cx="8604960" cy="792088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8451350" y="4581128"/>
            <a:ext cx="432048" cy="432048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Title 7"/>
          <p:cNvSpPr>
            <a:spLocks noGrp="1"/>
          </p:cNvSpPr>
          <p:nvPr>
            <p:ph type="title"/>
          </p:nvPr>
        </p:nvSpPr>
        <p:spPr>
          <a:xfrm>
            <a:off x="3203848" y="5288096"/>
            <a:ext cx="5184576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2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4448" y="4725144"/>
            <a:ext cx="127000" cy="1143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lválaszt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Rounded Rectangle 16"/>
          <p:cNvSpPr/>
          <p:nvPr userDrawn="1"/>
        </p:nvSpPr>
        <p:spPr bwMode="auto">
          <a:xfrm>
            <a:off x="278438" y="836043"/>
            <a:ext cx="8604000" cy="4681189"/>
          </a:xfrm>
          <a:prstGeom prst="roundRect">
            <a:avLst>
              <a:gd name="adj" fmla="val 4166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278438" y="558924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" name="Rounded Rectangle 19"/>
          <p:cNvSpPr/>
          <p:nvPr userDrawn="1"/>
        </p:nvSpPr>
        <p:spPr bwMode="auto">
          <a:xfrm>
            <a:off x="278438" y="5013176"/>
            <a:ext cx="8604960" cy="792088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8451350" y="4581128"/>
            <a:ext cx="432048" cy="432048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Title 7"/>
          <p:cNvSpPr>
            <a:spLocks noGrp="1"/>
          </p:cNvSpPr>
          <p:nvPr>
            <p:ph type="title"/>
          </p:nvPr>
        </p:nvSpPr>
        <p:spPr>
          <a:xfrm>
            <a:off x="3203848" y="5288096"/>
            <a:ext cx="5184576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2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4448" y="4725144"/>
            <a:ext cx="127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04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lválaszt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Rounded Rectangle 16"/>
          <p:cNvSpPr/>
          <p:nvPr userDrawn="1"/>
        </p:nvSpPr>
        <p:spPr bwMode="auto">
          <a:xfrm>
            <a:off x="278438" y="836043"/>
            <a:ext cx="8604000" cy="4681189"/>
          </a:xfrm>
          <a:prstGeom prst="roundRect">
            <a:avLst>
              <a:gd name="adj" fmla="val 4166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278438" y="558924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" name="Rounded Rectangle 19"/>
          <p:cNvSpPr/>
          <p:nvPr userDrawn="1"/>
        </p:nvSpPr>
        <p:spPr bwMode="auto">
          <a:xfrm>
            <a:off x="278438" y="5013176"/>
            <a:ext cx="8604960" cy="792088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8451350" y="4581128"/>
            <a:ext cx="432048" cy="432048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Title 7"/>
          <p:cNvSpPr>
            <a:spLocks noGrp="1"/>
          </p:cNvSpPr>
          <p:nvPr>
            <p:ph type="title"/>
          </p:nvPr>
        </p:nvSpPr>
        <p:spPr>
          <a:xfrm>
            <a:off x="3203848" y="5288096"/>
            <a:ext cx="5184576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2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4448" y="4725144"/>
            <a:ext cx="127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04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lválaszt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Rounded Rectangle 16"/>
          <p:cNvSpPr/>
          <p:nvPr userDrawn="1"/>
        </p:nvSpPr>
        <p:spPr bwMode="auto">
          <a:xfrm>
            <a:off x="278438" y="836043"/>
            <a:ext cx="8604000" cy="4681189"/>
          </a:xfrm>
          <a:prstGeom prst="roundRect">
            <a:avLst>
              <a:gd name="adj" fmla="val 4166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278438" y="558924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" name="Rounded Rectangle 19"/>
          <p:cNvSpPr/>
          <p:nvPr userDrawn="1"/>
        </p:nvSpPr>
        <p:spPr bwMode="auto">
          <a:xfrm>
            <a:off x="278438" y="5013176"/>
            <a:ext cx="8604960" cy="792088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8451350" y="4581128"/>
            <a:ext cx="432048" cy="432048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Title 7"/>
          <p:cNvSpPr>
            <a:spLocks noGrp="1"/>
          </p:cNvSpPr>
          <p:nvPr>
            <p:ph type="title"/>
          </p:nvPr>
        </p:nvSpPr>
        <p:spPr>
          <a:xfrm>
            <a:off x="3203848" y="5288096"/>
            <a:ext cx="5184576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2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4448" y="4725144"/>
            <a:ext cx="127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04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lválaszt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Rounded Rectangle 16"/>
          <p:cNvSpPr/>
          <p:nvPr userDrawn="1"/>
        </p:nvSpPr>
        <p:spPr bwMode="auto">
          <a:xfrm>
            <a:off x="278438" y="836043"/>
            <a:ext cx="8604000" cy="4681189"/>
          </a:xfrm>
          <a:prstGeom prst="roundRect">
            <a:avLst>
              <a:gd name="adj" fmla="val 4166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278438" y="558924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" name="Rounded Rectangle 19"/>
          <p:cNvSpPr/>
          <p:nvPr userDrawn="1"/>
        </p:nvSpPr>
        <p:spPr bwMode="auto">
          <a:xfrm>
            <a:off x="278438" y="5013176"/>
            <a:ext cx="8604960" cy="792088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8451350" y="4581128"/>
            <a:ext cx="432048" cy="432048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Title 7"/>
          <p:cNvSpPr>
            <a:spLocks noGrp="1"/>
          </p:cNvSpPr>
          <p:nvPr>
            <p:ph type="title"/>
          </p:nvPr>
        </p:nvSpPr>
        <p:spPr>
          <a:xfrm>
            <a:off x="3203848" y="5288096"/>
            <a:ext cx="5184576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2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4448" y="4725144"/>
            <a:ext cx="127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63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lválaszt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Rounded Rectangle 16"/>
          <p:cNvSpPr/>
          <p:nvPr userDrawn="1"/>
        </p:nvSpPr>
        <p:spPr bwMode="auto">
          <a:xfrm>
            <a:off x="278438" y="836043"/>
            <a:ext cx="8604000" cy="4681189"/>
          </a:xfrm>
          <a:prstGeom prst="roundRect">
            <a:avLst>
              <a:gd name="adj" fmla="val 4166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278438" y="558924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" name="Rounded Rectangle 19"/>
          <p:cNvSpPr/>
          <p:nvPr userDrawn="1"/>
        </p:nvSpPr>
        <p:spPr bwMode="auto">
          <a:xfrm>
            <a:off x="278438" y="5013176"/>
            <a:ext cx="8604960" cy="792088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8451350" y="4581128"/>
            <a:ext cx="432048" cy="432048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Title 7"/>
          <p:cNvSpPr>
            <a:spLocks noGrp="1"/>
          </p:cNvSpPr>
          <p:nvPr>
            <p:ph type="title"/>
          </p:nvPr>
        </p:nvSpPr>
        <p:spPr>
          <a:xfrm>
            <a:off x="3203848" y="5288096"/>
            <a:ext cx="5184576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2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4448" y="4725144"/>
            <a:ext cx="127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2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lválaszt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Rounded Rectangle 16"/>
          <p:cNvSpPr/>
          <p:nvPr userDrawn="1"/>
        </p:nvSpPr>
        <p:spPr bwMode="auto">
          <a:xfrm>
            <a:off x="278438" y="836043"/>
            <a:ext cx="8604000" cy="4681189"/>
          </a:xfrm>
          <a:prstGeom prst="roundRect">
            <a:avLst>
              <a:gd name="adj" fmla="val 4166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278438" y="558924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" name="Rounded Rectangle 19"/>
          <p:cNvSpPr/>
          <p:nvPr userDrawn="1"/>
        </p:nvSpPr>
        <p:spPr bwMode="auto">
          <a:xfrm>
            <a:off x="278438" y="5013176"/>
            <a:ext cx="8604960" cy="792088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8451350" y="4581128"/>
            <a:ext cx="432048" cy="432048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Title 7"/>
          <p:cNvSpPr>
            <a:spLocks noGrp="1"/>
          </p:cNvSpPr>
          <p:nvPr>
            <p:ph type="title"/>
          </p:nvPr>
        </p:nvSpPr>
        <p:spPr>
          <a:xfrm>
            <a:off x="3203848" y="5288096"/>
            <a:ext cx="5184576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2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4448" y="4725144"/>
            <a:ext cx="127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84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lválaszt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Rounded Rectangle 16"/>
          <p:cNvSpPr/>
          <p:nvPr userDrawn="1"/>
        </p:nvSpPr>
        <p:spPr bwMode="auto">
          <a:xfrm>
            <a:off x="278438" y="836043"/>
            <a:ext cx="8604000" cy="4681189"/>
          </a:xfrm>
          <a:prstGeom prst="roundRect">
            <a:avLst>
              <a:gd name="adj" fmla="val 4166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390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278438" y="558924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" name="Rounded Rectangle 19"/>
          <p:cNvSpPr/>
          <p:nvPr userDrawn="1"/>
        </p:nvSpPr>
        <p:spPr bwMode="auto">
          <a:xfrm>
            <a:off x="278438" y="5013176"/>
            <a:ext cx="8604960" cy="792088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8451350" y="4581128"/>
            <a:ext cx="432048" cy="432048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Title 7"/>
          <p:cNvSpPr>
            <a:spLocks noGrp="1"/>
          </p:cNvSpPr>
          <p:nvPr>
            <p:ph type="title"/>
          </p:nvPr>
        </p:nvSpPr>
        <p:spPr>
          <a:xfrm>
            <a:off x="3203848" y="5288096"/>
            <a:ext cx="5184576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2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4448" y="4725144"/>
            <a:ext cx="127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20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lválaszt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Rounded Rectangle 16"/>
          <p:cNvSpPr/>
          <p:nvPr userDrawn="1"/>
        </p:nvSpPr>
        <p:spPr bwMode="auto">
          <a:xfrm>
            <a:off x="278438" y="836043"/>
            <a:ext cx="8604000" cy="4681189"/>
          </a:xfrm>
          <a:prstGeom prst="roundRect">
            <a:avLst>
              <a:gd name="adj" fmla="val 4166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278438" y="558924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" name="Rounded Rectangle 19"/>
          <p:cNvSpPr/>
          <p:nvPr userDrawn="1"/>
        </p:nvSpPr>
        <p:spPr bwMode="auto">
          <a:xfrm>
            <a:off x="278438" y="5013176"/>
            <a:ext cx="8604960" cy="792088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8451350" y="4581128"/>
            <a:ext cx="432048" cy="432048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Title 7"/>
          <p:cNvSpPr>
            <a:spLocks noGrp="1"/>
          </p:cNvSpPr>
          <p:nvPr>
            <p:ph type="title"/>
          </p:nvPr>
        </p:nvSpPr>
        <p:spPr>
          <a:xfrm>
            <a:off x="3203848" y="5288096"/>
            <a:ext cx="5184576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2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4448" y="4725144"/>
            <a:ext cx="127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37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lválaszt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Rounded Rectangle 16"/>
          <p:cNvSpPr/>
          <p:nvPr userDrawn="1"/>
        </p:nvSpPr>
        <p:spPr bwMode="auto">
          <a:xfrm>
            <a:off x="278438" y="836043"/>
            <a:ext cx="8604000" cy="4681189"/>
          </a:xfrm>
          <a:prstGeom prst="roundRect">
            <a:avLst>
              <a:gd name="adj" fmla="val 4166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278438" y="558924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" name="Rounded Rectangle 19"/>
          <p:cNvSpPr/>
          <p:nvPr userDrawn="1"/>
        </p:nvSpPr>
        <p:spPr bwMode="auto">
          <a:xfrm>
            <a:off x="278438" y="5013176"/>
            <a:ext cx="8604960" cy="792088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8451350" y="4581128"/>
            <a:ext cx="432048" cy="432048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Title 7"/>
          <p:cNvSpPr>
            <a:spLocks noGrp="1"/>
          </p:cNvSpPr>
          <p:nvPr>
            <p:ph type="title"/>
          </p:nvPr>
        </p:nvSpPr>
        <p:spPr>
          <a:xfrm>
            <a:off x="3203848" y="5288096"/>
            <a:ext cx="5184576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2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4448" y="4725144"/>
            <a:ext cx="127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60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270000" y="2996952"/>
            <a:ext cx="8604000" cy="2592957"/>
          </a:xfrm>
          <a:prstGeom prst="roundRect">
            <a:avLst>
              <a:gd name="adj" fmla="val 8557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1236" r="103" b="352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269520" y="162880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269520" y="2348880"/>
            <a:ext cx="8604960" cy="936104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99592" y="2636912"/>
            <a:ext cx="5791200" cy="45720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732240" y="2662064"/>
            <a:ext cx="2043336" cy="432048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BBBCBF"/>
                </a:solidFill>
                <a:latin typeface="Arial"/>
                <a:cs typeface="Arial"/>
              </a:defRPr>
            </a:lvl1pPr>
          </a:lstStyle>
          <a:p>
            <a:fld id="{BD3D9AE7-4467-1D42-970F-7DD02418DB58}" type="datetime1">
              <a:rPr lang="hu-HU" smtClean="0"/>
              <a:pPr/>
              <a:t>2015.02.27.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560" y="692696"/>
            <a:ext cx="2248000" cy="648072"/>
          </a:xfrm>
          <a:prstGeom prst="rect">
            <a:avLst/>
          </a:prstGeom>
        </p:spPr>
      </p:pic>
      <p:sp>
        <p:nvSpPr>
          <p:cNvPr id="15" name="Title 7"/>
          <p:cNvSpPr>
            <a:spLocks noGrp="1"/>
          </p:cNvSpPr>
          <p:nvPr>
            <p:ph type="title"/>
          </p:nvPr>
        </p:nvSpPr>
        <p:spPr>
          <a:xfrm>
            <a:off x="899592" y="1916832"/>
            <a:ext cx="7488832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6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5536" y="6078427"/>
            <a:ext cx="8352928" cy="23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99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lválaszt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Rounded Rectangle 16"/>
          <p:cNvSpPr/>
          <p:nvPr userDrawn="1"/>
        </p:nvSpPr>
        <p:spPr bwMode="auto">
          <a:xfrm>
            <a:off x="278438" y="836043"/>
            <a:ext cx="8604000" cy="4681189"/>
          </a:xfrm>
          <a:prstGeom prst="roundRect">
            <a:avLst>
              <a:gd name="adj" fmla="val 4166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278438" y="558924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" name="Rounded Rectangle 19"/>
          <p:cNvSpPr/>
          <p:nvPr userDrawn="1"/>
        </p:nvSpPr>
        <p:spPr bwMode="auto">
          <a:xfrm>
            <a:off x="278438" y="5013176"/>
            <a:ext cx="8604960" cy="792088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8451350" y="4581128"/>
            <a:ext cx="432048" cy="432048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Title 7"/>
          <p:cNvSpPr>
            <a:spLocks noGrp="1"/>
          </p:cNvSpPr>
          <p:nvPr>
            <p:ph type="title"/>
          </p:nvPr>
        </p:nvSpPr>
        <p:spPr>
          <a:xfrm>
            <a:off x="3203848" y="5288096"/>
            <a:ext cx="5184576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2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4448" y="4725144"/>
            <a:ext cx="127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lválasztó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Rounded Rectangle 16"/>
          <p:cNvSpPr/>
          <p:nvPr userDrawn="1"/>
        </p:nvSpPr>
        <p:spPr bwMode="auto">
          <a:xfrm>
            <a:off x="278438" y="836043"/>
            <a:ext cx="8604000" cy="4681189"/>
          </a:xfrm>
          <a:prstGeom prst="roundRect">
            <a:avLst>
              <a:gd name="adj" fmla="val 4166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9887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278438" y="558924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" name="Rounded Rectangle 19"/>
          <p:cNvSpPr/>
          <p:nvPr userDrawn="1"/>
        </p:nvSpPr>
        <p:spPr bwMode="auto">
          <a:xfrm>
            <a:off x="278438" y="5013176"/>
            <a:ext cx="8604960" cy="792088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8451350" y="4581128"/>
            <a:ext cx="432048" cy="432048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2" name="Title 7"/>
          <p:cNvSpPr>
            <a:spLocks noGrp="1"/>
          </p:cNvSpPr>
          <p:nvPr>
            <p:ph type="title"/>
          </p:nvPr>
        </p:nvSpPr>
        <p:spPr>
          <a:xfrm>
            <a:off x="3203848" y="5288096"/>
            <a:ext cx="5184576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2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4448" y="4725144"/>
            <a:ext cx="127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83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1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23928" y="1844824"/>
            <a:ext cx="4534272" cy="4191000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FontTx/>
              <a:buBlip>
                <a:blip r:embed="rId3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5800" y="1844824"/>
            <a:ext cx="2878088" cy="1584176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244D3DFC-C3DA-014D-8620-273EFC1C0B44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1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23928" y="1412776"/>
            <a:ext cx="4534272" cy="4680520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FontTx/>
              <a:buBlip>
                <a:blip r:embed="rId3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Title 7"/>
          <p:cNvSpPr>
            <a:spLocks noGrp="1"/>
          </p:cNvSpPr>
          <p:nvPr>
            <p:ph type="title"/>
          </p:nvPr>
        </p:nvSpPr>
        <p:spPr>
          <a:xfrm>
            <a:off x="685800" y="1412776"/>
            <a:ext cx="2878088" cy="1584176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0312" y="6597352"/>
            <a:ext cx="1435100" cy="101600"/>
          </a:xfrm>
          <a:prstGeom prst="rect">
            <a:avLst/>
          </a:prstGeom>
        </p:spPr>
      </p:pic>
      <p:sp>
        <p:nvSpPr>
          <p:cNvPr id="15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16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5148064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143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764704"/>
          </a:xfrm>
          <a:prstGeom prst="rect">
            <a:avLst/>
          </a:prstGeom>
          <a:solidFill>
            <a:srgbClr val="6280A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" name="Rounded Rectangle 2"/>
          <p:cNvSpPr/>
          <p:nvPr userDrawn="1"/>
        </p:nvSpPr>
        <p:spPr bwMode="auto">
          <a:xfrm>
            <a:off x="179512" y="188640"/>
            <a:ext cx="8784976" cy="93610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528" y="286296"/>
            <a:ext cx="1409700" cy="406400"/>
          </a:xfrm>
          <a:prstGeom prst="rect">
            <a:avLst/>
          </a:prstGeom>
        </p:spPr>
      </p:pic>
      <p:sp>
        <p:nvSpPr>
          <p:cNvPr id="11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32656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dirty="0" smtClean="0"/>
              <a:t>TITLE OF THE PRESENTATION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23928" y="1412776"/>
            <a:ext cx="4534272" cy="4680520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FontTx/>
              <a:buBlip>
                <a:blip r:embed="rId3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5800" y="1412776"/>
            <a:ext cx="2878088" cy="1584176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0312" y="6597352"/>
            <a:ext cx="1435100" cy="1016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5148064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899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>
                  <a:lumMod val="40000"/>
                  <a:lumOff val="60000"/>
                </a:schemeClr>
              </a:buClr>
              <a:buSzPct val="100000"/>
              <a:buFontTx/>
              <a:buBlip>
                <a:blip r:embed="rId2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951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564730E-878C-0D41-829C-C26E933F7419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>
                  <a:lumMod val="40000"/>
                  <a:lumOff val="60000"/>
                </a:schemeClr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249445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3638DB83-55AE-1E46-BB15-306C38C5620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>
                  <a:lumMod val="40000"/>
                  <a:lumOff val="60000"/>
                </a:schemeClr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08830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1A5EB6A-10B5-4E4A-B60A-EFCE82F4D63C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>
                  <a:lumMod val="40000"/>
                  <a:lumOff val="60000"/>
                </a:schemeClr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01529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6AE2D6D3-0E89-214E-8311-52131E304416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>
                  <a:lumMod val="40000"/>
                  <a:lumOff val="60000"/>
                </a:schemeClr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84909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270000" y="2996952"/>
            <a:ext cx="8604000" cy="2592957"/>
          </a:xfrm>
          <a:prstGeom prst="roundRect">
            <a:avLst>
              <a:gd name="adj" fmla="val 8557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1236" b="352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269520" y="162880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269520" y="2348880"/>
            <a:ext cx="8604960" cy="936104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99592" y="2636912"/>
            <a:ext cx="5791200" cy="45720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732240" y="2662064"/>
            <a:ext cx="2043336" cy="432048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BBBCBF"/>
                </a:solidFill>
                <a:latin typeface="Arial"/>
                <a:cs typeface="Arial"/>
              </a:defRPr>
            </a:lvl1pPr>
          </a:lstStyle>
          <a:p>
            <a:fld id="{C5ECDC7F-0EB5-1549-BCED-B0ADBA72CDAD}" type="datetime1">
              <a:rPr lang="hu-HU" smtClean="0"/>
              <a:pPr/>
              <a:t>2015.02.27.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560" y="692696"/>
            <a:ext cx="2248000" cy="648072"/>
          </a:xfrm>
          <a:prstGeom prst="rect">
            <a:avLst/>
          </a:prstGeom>
        </p:spPr>
      </p:pic>
      <p:sp>
        <p:nvSpPr>
          <p:cNvPr id="15" name="Title 7"/>
          <p:cNvSpPr>
            <a:spLocks noGrp="1"/>
          </p:cNvSpPr>
          <p:nvPr>
            <p:ph type="title"/>
          </p:nvPr>
        </p:nvSpPr>
        <p:spPr>
          <a:xfrm>
            <a:off x="899592" y="1916832"/>
            <a:ext cx="7488832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6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5536" y="6078427"/>
            <a:ext cx="8352928" cy="23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8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02D034C2-8300-BF44-AD43-483707AF5765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>
                  <a:lumMod val="40000"/>
                  <a:lumOff val="60000"/>
                </a:schemeClr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7541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D66B2D80-B4B7-F24E-8817-6F3797357876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>
                  <a:lumMod val="40000"/>
                  <a:lumOff val="60000"/>
                </a:schemeClr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47757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F81995B-7C4B-CF4D-A138-1FB43050A5E5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>
                  <a:lumMod val="40000"/>
                  <a:lumOff val="60000"/>
                </a:schemeClr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0430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F9B25AFC-5A42-FF4D-9403-669A8F2C3FF8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>
                  <a:lumMod val="40000"/>
                  <a:lumOff val="60000"/>
                </a:schemeClr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98606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ADF0A862-C1A9-EC4F-8E50-1FA7243724FC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>
                  <a:lumMod val="40000"/>
                  <a:lumOff val="60000"/>
                </a:schemeClr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98606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1B34C8E-DA22-7744-B89D-BBEF481AA2D5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>
                  <a:lumMod val="40000"/>
                  <a:lumOff val="60000"/>
                </a:schemeClr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98606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9CE6077F-A8DC-194A-BEA4-43ECAA25E68A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>
                  <a:lumMod val="40000"/>
                  <a:lumOff val="60000"/>
                </a:schemeClr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98606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FA0B0CD6-8A4A-F546-9DA4-937391991C39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3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673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23B554D3-7591-FB46-90D5-E37243688129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9903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26EF61-F54E-9C40-99C9-332D37C5BB9A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62712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270000" y="2996952"/>
            <a:ext cx="8604000" cy="2592957"/>
          </a:xfrm>
          <a:prstGeom prst="roundRect">
            <a:avLst>
              <a:gd name="adj" fmla="val 8557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1236" b="352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269520" y="162880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269520" y="2348880"/>
            <a:ext cx="8604960" cy="936104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99592" y="2636912"/>
            <a:ext cx="5791200" cy="45720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732240" y="2662064"/>
            <a:ext cx="2043336" cy="432048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BBBCBF"/>
                </a:solidFill>
                <a:latin typeface="Arial"/>
                <a:cs typeface="Arial"/>
              </a:defRPr>
            </a:lvl1pPr>
          </a:lstStyle>
          <a:p>
            <a:fld id="{ECD2B16D-9EAE-CE43-A5ED-226A0D25C7B7}" type="datetime1">
              <a:rPr lang="hu-HU" smtClean="0"/>
              <a:pPr/>
              <a:t>2015.02.27.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560" y="692696"/>
            <a:ext cx="2248000" cy="648072"/>
          </a:xfrm>
          <a:prstGeom prst="rect">
            <a:avLst/>
          </a:prstGeom>
        </p:spPr>
      </p:pic>
      <p:sp>
        <p:nvSpPr>
          <p:cNvPr id="15" name="Title 7"/>
          <p:cNvSpPr>
            <a:spLocks noGrp="1"/>
          </p:cNvSpPr>
          <p:nvPr>
            <p:ph type="title"/>
          </p:nvPr>
        </p:nvSpPr>
        <p:spPr>
          <a:xfrm>
            <a:off x="899592" y="1916832"/>
            <a:ext cx="7488832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6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5536" y="6078427"/>
            <a:ext cx="8352928" cy="23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06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D9953FD6-382C-FC45-90CE-C6AE7300FB5C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62712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CCC3712-574C-6044-BF32-FBB9086A3320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62712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471D08E-2D6F-D041-8270-9F25356BB5FF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627126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D00BA7F0-1C4E-0347-B862-E8041C0BF8DE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62712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C1C624EF-743B-1F47-B7F6-290E2D898FDB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627126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B5DA9CF5-51F3-2640-9E0D-1F0D7CEE9339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62712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003E5C1-E583-6D4A-AF56-1A0BAB2F86F3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627126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CA76AB8-7A6E-E346-A2B7-7799BF1BF414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62712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1E5927B-2A93-464E-853E-2EE51332030B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62712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20C78D53-DF68-A14B-8576-293F212E0884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4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graphicFrame>
        <p:nvGraphicFramePr>
          <p:cNvPr id="15" name="Content Placeholder 9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785924182"/>
              </p:ext>
            </p:extLst>
          </p:nvPr>
        </p:nvGraphicFramePr>
        <p:xfrm>
          <a:off x="685800" y="2132856"/>
          <a:ext cx="7772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33659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270000" y="2996952"/>
            <a:ext cx="8604000" cy="2592957"/>
          </a:xfrm>
          <a:prstGeom prst="roundRect">
            <a:avLst>
              <a:gd name="adj" fmla="val 8557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269520" y="162880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269520" y="2348880"/>
            <a:ext cx="8604960" cy="936104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99592" y="2636912"/>
            <a:ext cx="5791200" cy="45720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732240" y="2662064"/>
            <a:ext cx="2043336" cy="432048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fld id="{E56D4196-0A80-3A48-A089-445CD9E3B4A5}" type="datetime1">
              <a:rPr lang="hu-HU" smtClean="0"/>
              <a:pPr/>
              <a:t>2015.02.27.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560" y="692696"/>
            <a:ext cx="2248000" cy="648072"/>
          </a:xfrm>
          <a:prstGeom prst="rect">
            <a:avLst/>
          </a:prstGeom>
        </p:spPr>
      </p:pic>
      <p:sp>
        <p:nvSpPr>
          <p:cNvPr id="15" name="Title 7"/>
          <p:cNvSpPr>
            <a:spLocks noGrp="1"/>
          </p:cNvSpPr>
          <p:nvPr>
            <p:ph type="title"/>
          </p:nvPr>
        </p:nvSpPr>
        <p:spPr>
          <a:xfrm>
            <a:off x="899592" y="1916832"/>
            <a:ext cx="7488832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6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5536" y="6078427"/>
            <a:ext cx="8352928" cy="23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246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933FA185-74DD-BE4C-BEE6-E9D8AB442829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4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108012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graphicFrame>
        <p:nvGraphicFramePr>
          <p:cNvPr id="11" name="Content Placeholder 9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752188063"/>
              </p:ext>
            </p:extLst>
          </p:nvPr>
        </p:nvGraphicFramePr>
        <p:xfrm>
          <a:off x="685800" y="2132856"/>
          <a:ext cx="7772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859969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CBF43892-1A87-5F41-83CE-371D93D85DA0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0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>
                    <a:lumMod val="75000"/>
                  </a:schemeClr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sp>
        <p:nvSpPr>
          <p:cNvPr id="14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graphicFrame>
        <p:nvGraphicFramePr>
          <p:cNvPr id="12" name="Content Placeholder 9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924313061"/>
              </p:ext>
            </p:extLst>
          </p:nvPr>
        </p:nvGraphicFramePr>
        <p:xfrm>
          <a:off x="971600" y="2132856"/>
          <a:ext cx="7772400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036692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1844824"/>
            <a:ext cx="4534272" cy="4191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2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1844824"/>
            <a:ext cx="2878088" cy="1584176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1188268B-1598-B247-924C-26C0C09714D3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802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D20C6123-B0CA-864B-BFD7-0675CB27EF7D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6" name="Rounded Rectangle 15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493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90266800-3851-764B-A240-B057D2C7E16A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49415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C5015C35-5238-4B4A-BE7A-41BB7DD8AA8E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49415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A9272032-95AB-724B-A9FD-0287FCAF8A12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49415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9B7B3D9A-9829-6A4D-9D7B-1937DF79D440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4941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7ED89396-C218-4947-BC5F-549D3484F7BB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49415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EE22D06D-A260-B541-B9A6-D8011A542B71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494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270000" y="2996952"/>
            <a:ext cx="8604000" cy="2592957"/>
          </a:xfrm>
          <a:prstGeom prst="roundRect">
            <a:avLst>
              <a:gd name="adj" fmla="val 8557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1236" r="103" b="352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269520" y="162880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269520" y="2348880"/>
            <a:ext cx="8604960" cy="936104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99592" y="2636912"/>
            <a:ext cx="5791200" cy="45720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732240" y="2662064"/>
            <a:ext cx="2043336" cy="432048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BBBCBF"/>
                </a:solidFill>
                <a:latin typeface="Arial"/>
                <a:cs typeface="Arial"/>
              </a:defRPr>
            </a:lvl1pPr>
          </a:lstStyle>
          <a:p>
            <a:fld id="{F0732E9A-ABC5-3E43-BB39-04B65577337A}" type="datetime1">
              <a:rPr lang="hu-HU" smtClean="0"/>
              <a:pPr/>
              <a:t>2015.02.27.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560" y="692696"/>
            <a:ext cx="2248000" cy="648072"/>
          </a:xfrm>
          <a:prstGeom prst="rect">
            <a:avLst/>
          </a:prstGeom>
        </p:spPr>
      </p:pic>
      <p:sp>
        <p:nvSpPr>
          <p:cNvPr id="15" name="Title 7"/>
          <p:cNvSpPr>
            <a:spLocks noGrp="1"/>
          </p:cNvSpPr>
          <p:nvPr>
            <p:ph type="title"/>
          </p:nvPr>
        </p:nvSpPr>
        <p:spPr>
          <a:xfrm>
            <a:off x="899592" y="1916832"/>
            <a:ext cx="7488832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6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88024" y="6021288"/>
            <a:ext cx="40259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309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19FCB685-6B8C-5F4A-97D7-EC0CFCF6036B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49415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359051E9-3550-D048-B67E-5DE5DED8F58B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49415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15880268-DCE2-B14C-B5F7-4FF67CDD7291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49415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B59A2EA8-3698-8247-BD60-7E37CD574B23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49415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D4795AB3-BC98-1049-A09E-2AED0047A54E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3960440" cy="12961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683568" y="2420888"/>
            <a:ext cx="3816000" cy="3816424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932040" y="2420888"/>
            <a:ext cx="3526160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49415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0B778DE9-2CF6-E940-B6FD-9B01D4069C19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4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9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Rounded Rectangle 20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22173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D9FBE09A-8284-E748-A929-7F91B9259AAC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Rounded Rectangle 10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949852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9BA46460-ECCF-FD4A-BCE1-DBBABE325311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Rounded Rectangle 10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949852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1B5AAB21-62DF-1640-91DB-8C1070EDB05C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Rounded Rectangle 10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94985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EC4D38BF-475C-1C4A-BA03-9171F72E0AF8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Rounded Rectangle 10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9498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270000" y="2996952"/>
            <a:ext cx="8604000" cy="2592957"/>
          </a:xfrm>
          <a:prstGeom prst="roundRect">
            <a:avLst>
              <a:gd name="adj" fmla="val 8557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1236" b="352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269520" y="162880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269520" y="2348880"/>
            <a:ext cx="8604960" cy="936104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99592" y="2636912"/>
            <a:ext cx="5791200" cy="45720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732240" y="2662064"/>
            <a:ext cx="2043336" cy="432048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BBBCBF"/>
                </a:solidFill>
                <a:latin typeface="Arial"/>
                <a:cs typeface="Arial"/>
              </a:defRPr>
            </a:lvl1pPr>
          </a:lstStyle>
          <a:p>
            <a:fld id="{20331FA2-BEA2-A345-B9A4-7C5C38E0DD8B}" type="datetime1">
              <a:rPr lang="hu-HU" smtClean="0"/>
              <a:pPr/>
              <a:t>2015.02.27.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560" y="692696"/>
            <a:ext cx="2248000" cy="648072"/>
          </a:xfrm>
          <a:prstGeom prst="rect">
            <a:avLst/>
          </a:prstGeom>
        </p:spPr>
      </p:pic>
      <p:sp>
        <p:nvSpPr>
          <p:cNvPr id="15" name="Title 7"/>
          <p:cNvSpPr>
            <a:spLocks noGrp="1"/>
          </p:cNvSpPr>
          <p:nvPr>
            <p:ph type="title"/>
          </p:nvPr>
        </p:nvSpPr>
        <p:spPr>
          <a:xfrm>
            <a:off x="899592" y="1916832"/>
            <a:ext cx="7488832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6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88024" y="6021288"/>
            <a:ext cx="40259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13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B6BEA358-DA27-DB46-8FE6-9ACE97C4514B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Rounded Rectangle 10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949852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DD7573DA-B3FC-1C4D-BABB-48F58607B9BB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Rounded Rectangle 10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949852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A1F733DF-8DB9-9B45-8EA7-0F39B10F74AE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Rounded Rectangle 10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949852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F3C25C34-EBFD-1743-934B-245C95BDBA31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Rounded Rectangle 10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949852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EDC511DA-8EC8-DC4E-98AF-78F1C90ED637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Rounded Rectangle 10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949852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E78DD303-9886-1445-BE75-505987C9745D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Rounded Rectangle 10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949852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Rounded Rectangle 1"/>
          <p:cNvSpPr/>
          <p:nvPr userDrawn="1"/>
        </p:nvSpPr>
        <p:spPr bwMode="auto">
          <a:xfrm>
            <a:off x="288000" y="836712"/>
            <a:ext cx="8568000" cy="5688632"/>
          </a:xfrm>
          <a:prstGeom prst="roundRect">
            <a:avLst>
              <a:gd name="adj" fmla="val 3813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6296" y="6237312"/>
            <a:ext cx="1435100" cy="101600"/>
          </a:xfrm>
          <a:prstGeom prst="rect">
            <a:avLst/>
          </a:prstGeom>
        </p:spPr>
      </p:pic>
      <p:sp>
        <p:nvSpPr>
          <p:cNvPr id="15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  <a:prstGeom prst="rect">
            <a:avLst/>
          </a:prstGeom>
        </p:spPr>
        <p:txBody>
          <a:bodyPr lIns="0" rIns="0"/>
          <a:lstStyle>
            <a:lvl1pPr algn="r">
              <a:defRPr sz="1200" spc="13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TITLE OF THE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520" y="260648"/>
            <a:ext cx="1409700" cy="406400"/>
          </a:xfrm>
          <a:prstGeom prst="rect">
            <a:avLst/>
          </a:prstGeom>
        </p:spPr>
      </p:pic>
      <p:sp>
        <p:nvSpPr>
          <p:cNvPr id="17" name="Date Placeholder 9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BBBCBF"/>
                </a:solidFill>
              </a:defRPr>
            </a:lvl1pPr>
          </a:lstStyle>
          <a:p>
            <a:fld id="{D542BBF7-8E2C-324C-BE08-6E78E06529A8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18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010400" y="6525344"/>
            <a:ext cx="1905000" cy="332656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BBBCBF"/>
                </a:solidFill>
              </a:defRPr>
            </a:lvl1pPr>
          </a:lstStyle>
          <a:p>
            <a:fld id="{41A139A2-86F0-C945-B82E-BC4F86669C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7"/>
          <p:cNvSpPr>
            <a:spLocks noGrp="1"/>
          </p:cNvSpPr>
          <p:nvPr>
            <p:ph type="title"/>
          </p:nvPr>
        </p:nvSpPr>
        <p:spPr>
          <a:xfrm>
            <a:off x="683568" y="1268760"/>
            <a:ext cx="6048672" cy="93610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b="0" i="0">
                <a:solidFill>
                  <a:schemeClr val="tx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Rounded Rectangle 10"/>
          <p:cNvSpPr/>
          <p:nvPr userDrawn="1"/>
        </p:nvSpPr>
        <p:spPr bwMode="auto">
          <a:xfrm>
            <a:off x="683568" y="2420888"/>
            <a:ext cx="2304256" cy="2304256"/>
          </a:xfrm>
          <a:prstGeom prst="roundRect">
            <a:avLst>
              <a:gd name="adj" fmla="val 6889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03848" y="2420888"/>
            <a:ext cx="5254352" cy="381642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280A7"/>
              </a:buClr>
              <a:buSzPct val="100000"/>
              <a:buFontTx/>
              <a:buBlip>
                <a:blip r:embed="rId5"/>
              </a:buBlip>
              <a:defRPr sz="1400" b="0" i="0">
                <a:solidFill>
                  <a:schemeClr val="tx1"/>
                </a:solidFill>
                <a:latin typeface="Bliss Pro ExtraLight"/>
                <a:cs typeface="Bliss Pro ExtraLight"/>
              </a:defRPr>
            </a:lvl1pPr>
            <a:lvl2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2pPr>
            <a:lvl3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3pPr>
            <a:lvl4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4pPr>
            <a:lvl5pPr>
              <a:defRPr b="0" i="0">
                <a:solidFill>
                  <a:schemeClr val="bg1"/>
                </a:solidFill>
                <a:latin typeface="Bliss Pro ExtraLight"/>
                <a:cs typeface="Bliss Pro ExtraLigh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1949852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2204864"/>
            <a:ext cx="9144000" cy="2304256"/>
          </a:xfrm>
          <a:prstGeom prst="rect">
            <a:avLst/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vantGarGotItcTCE"/>
              <a:ea typeface="ＭＳ Ｐゴシック" pitchFamily="-65" charset="-128"/>
              <a:cs typeface="AvantGarGotItcTC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6261" y="5229200"/>
            <a:ext cx="6331479" cy="1405508"/>
          </a:xfrm>
          <a:prstGeom prst="rect">
            <a:avLst/>
          </a:prstGeom>
        </p:spPr>
      </p:pic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0" y="2492896"/>
            <a:ext cx="9144000" cy="1800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270000" y="2996952"/>
            <a:ext cx="8604000" cy="2592957"/>
          </a:xfrm>
          <a:prstGeom prst="roundRect">
            <a:avLst>
              <a:gd name="adj" fmla="val 8557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1236" b="352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269520" y="162880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269520" y="2348880"/>
            <a:ext cx="8604960" cy="936104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99592" y="2636912"/>
            <a:ext cx="5791200" cy="45720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732240" y="2662064"/>
            <a:ext cx="2043336" cy="432048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BBBCBF"/>
                </a:solidFill>
                <a:latin typeface="Arial"/>
                <a:cs typeface="Arial"/>
              </a:defRPr>
            </a:lvl1pPr>
          </a:lstStyle>
          <a:p>
            <a:fld id="{C2E545BA-57EA-3F46-B7DA-1790858B818A}" type="datetime1">
              <a:rPr lang="hu-HU" smtClean="0"/>
              <a:pPr/>
              <a:t>2015.02.27.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560" y="692696"/>
            <a:ext cx="2248000" cy="648072"/>
          </a:xfrm>
          <a:prstGeom prst="rect">
            <a:avLst/>
          </a:prstGeom>
        </p:spPr>
      </p:pic>
      <p:sp>
        <p:nvSpPr>
          <p:cNvPr id="15" name="Title 7"/>
          <p:cNvSpPr>
            <a:spLocks noGrp="1"/>
          </p:cNvSpPr>
          <p:nvPr>
            <p:ph type="title"/>
          </p:nvPr>
        </p:nvSpPr>
        <p:spPr>
          <a:xfrm>
            <a:off x="899592" y="1916832"/>
            <a:ext cx="7488832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6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88024" y="6021288"/>
            <a:ext cx="40259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6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270000" y="2996952"/>
            <a:ext cx="8604000" cy="2592957"/>
          </a:xfrm>
          <a:prstGeom prst="roundRect">
            <a:avLst>
              <a:gd name="adj" fmla="val 8557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269520" y="1628800"/>
            <a:ext cx="8604960" cy="936104"/>
          </a:xfrm>
          <a:prstGeom prst="roundRect">
            <a:avLst>
              <a:gd name="adj" fmla="val 24051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269520" y="2348880"/>
            <a:ext cx="8604960" cy="936104"/>
          </a:xfrm>
          <a:prstGeom prst="roundRect">
            <a:avLst>
              <a:gd name="adj" fmla="val 0"/>
            </a:avLst>
          </a:prstGeom>
          <a:solidFill>
            <a:srgbClr val="6280A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99592" y="2636912"/>
            <a:ext cx="5791200" cy="457200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200" b="0" i="0">
                <a:solidFill>
                  <a:schemeClr val="bg1"/>
                </a:solidFill>
                <a:latin typeface="Bliss Pro ExtraLight"/>
                <a:cs typeface="Bliss Pro ExtraLigh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732240" y="2662064"/>
            <a:ext cx="2043336" cy="432048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solidFill>
                  <a:srgbClr val="BBBCBF"/>
                </a:solidFill>
                <a:latin typeface="Arial"/>
                <a:cs typeface="Arial"/>
              </a:defRPr>
            </a:lvl1pPr>
          </a:lstStyle>
          <a:p>
            <a:fld id="{F8D496E7-334C-DB41-B874-3E4319C8C0EC}" type="datetime1">
              <a:rPr lang="hu-HU" smtClean="0"/>
              <a:pPr/>
              <a:t>2015.02.27.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560" y="692696"/>
            <a:ext cx="2248000" cy="648072"/>
          </a:xfrm>
          <a:prstGeom prst="rect">
            <a:avLst/>
          </a:prstGeom>
        </p:spPr>
      </p:pic>
      <p:sp>
        <p:nvSpPr>
          <p:cNvPr id="15" name="Title 7"/>
          <p:cNvSpPr>
            <a:spLocks noGrp="1"/>
          </p:cNvSpPr>
          <p:nvPr>
            <p:ph type="title"/>
          </p:nvPr>
        </p:nvSpPr>
        <p:spPr>
          <a:xfrm>
            <a:off x="899592" y="1916832"/>
            <a:ext cx="7488832" cy="10932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600" b="0" i="0">
                <a:solidFill>
                  <a:schemeClr val="bg1"/>
                </a:solidFill>
                <a:latin typeface="Avant Garde Gothic Itc T CE Book"/>
                <a:cs typeface="AvantGarGotItcTCE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88024" y="6021288"/>
            <a:ext cx="40259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47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58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50" r:id="rId22"/>
    <p:sldLayoutId id="2147483731" r:id="rId23"/>
    <p:sldLayoutId id="2147483732" r:id="rId24"/>
    <p:sldLayoutId id="2147483661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62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663" r:id="rId49"/>
    <p:sldLayoutId id="2147483664" r:id="rId50"/>
    <p:sldLayoutId id="2147483665" r:id="rId51"/>
    <p:sldLayoutId id="2147483666" r:id="rId52"/>
    <p:sldLayoutId id="2147483667" r:id="rId53"/>
    <p:sldLayoutId id="2147483709" r:id="rId54"/>
    <p:sldLayoutId id="2147483710" r:id="rId55"/>
    <p:sldLayoutId id="2147483711" r:id="rId56"/>
    <p:sldLayoutId id="2147483712" r:id="rId57"/>
    <p:sldLayoutId id="2147483713" r:id="rId58"/>
    <p:sldLayoutId id="2147483714" r:id="rId59"/>
    <p:sldLayoutId id="2147483715" r:id="rId60"/>
    <p:sldLayoutId id="2147483716" r:id="rId61"/>
    <p:sldLayoutId id="2147483717" r:id="rId62"/>
    <p:sldLayoutId id="2147483718" r:id="rId63"/>
    <p:sldLayoutId id="2147483719" r:id="rId64"/>
    <p:sldLayoutId id="2147483668" r:id="rId65"/>
    <p:sldLayoutId id="2147483720" r:id="rId66"/>
    <p:sldLayoutId id="2147483721" r:id="rId67"/>
    <p:sldLayoutId id="2147483722" r:id="rId68"/>
    <p:sldLayoutId id="2147483723" r:id="rId69"/>
    <p:sldLayoutId id="2147483724" r:id="rId70"/>
    <p:sldLayoutId id="2147483725" r:id="rId71"/>
    <p:sldLayoutId id="2147483726" r:id="rId72"/>
    <p:sldLayoutId id="2147483727" r:id="rId73"/>
    <p:sldLayoutId id="2147483728" r:id="rId74"/>
    <p:sldLayoutId id="2147483729" r:id="rId75"/>
    <p:sldLayoutId id="2147483730" r:id="rId76"/>
    <p:sldLayoutId id="2147483655" r:id="rId77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0" i="0">
          <a:solidFill>
            <a:schemeClr val="tx1"/>
          </a:solidFill>
          <a:latin typeface="AvantGarGotItcTCE"/>
          <a:ea typeface="+mj-ea"/>
          <a:cs typeface="AvantGarGotItcTCE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0" i="0">
          <a:solidFill>
            <a:schemeClr val="tx1"/>
          </a:solidFill>
          <a:latin typeface="Bliss Pro Light"/>
          <a:ea typeface="+mn-ea"/>
          <a:cs typeface="Bliss Pro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 b="0" i="0">
          <a:solidFill>
            <a:schemeClr val="tx1"/>
          </a:solidFill>
          <a:latin typeface="Bliss Pro Light"/>
          <a:ea typeface="+mn-ea"/>
          <a:cs typeface="Bliss Pro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b="0" i="0">
          <a:solidFill>
            <a:schemeClr val="tx1"/>
          </a:solidFill>
          <a:latin typeface="Bliss Pro Light"/>
          <a:ea typeface="+mn-ea"/>
          <a:cs typeface="Bliss Pro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 b="0" i="0">
          <a:solidFill>
            <a:schemeClr val="tx1"/>
          </a:solidFill>
          <a:latin typeface="Bliss Pro Light"/>
          <a:ea typeface="+mn-ea"/>
          <a:cs typeface="Bliss Pro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 b="0" i="0">
          <a:solidFill>
            <a:schemeClr val="tx1"/>
          </a:solidFill>
          <a:latin typeface="Bliss Pro Light"/>
          <a:ea typeface="+mn-ea"/>
          <a:cs typeface="Bliss Pro Ligh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b="1"/>
              <a:t>Intelligens otthon újszerű megvilágításban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D9AE7-4467-1D42-970F-7DD02418DB58}" type="datetime1">
              <a:rPr lang="hu-HU" smtClean="0"/>
              <a:pPr/>
              <a:t>2015.02.27.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9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96752"/>
            <a:ext cx="7560840" cy="4752528"/>
          </a:xfrm>
        </p:spPr>
        <p:txBody>
          <a:bodyPr/>
          <a:lstStyle/>
          <a:p>
            <a:r>
              <a:rPr lang="hu-HU" sz="2000" smtClean="0"/>
              <a:t>IMU: Inertial Measurement Unit</a:t>
            </a:r>
          </a:p>
          <a:p>
            <a:pPr lvl="1"/>
            <a:r>
              <a:rPr lang="hu-HU" sz="2000" smtClean="0">
                <a:solidFill>
                  <a:srgbClr val="002060"/>
                </a:solidFill>
              </a:rPr>
              <a:t>3D gyorsulásmérő</a:t>
            </a:r>
          </a:p>
          <a:p>
            <a:pPr lvl="2"/>
            <a:r>
              <a:rPr lang="hu-HU" sz="1800" smtClean="0">
                <a:solidFill>
                  <a:srgbClr val="002060"/>
                </a:solidFill>
              </a:rPr>
              <a:t>A pitch-t és roll-t abszolút meghatározza</a:t>
            </a:r>
          </a:p>
          <a:p>
            <a:pPr lvl="1"/>
            <a:r>
              <a:rPr lang="hu-HU" sz="2000" smtClean="0">
                <a:solidFill>
                  <a:srgbClr val="002060"/>
                </a:solidFill>
              </a:rPr>
              <a:t>3D szöggyorsulásmérő</a:t>
            </a:r>
          </a:p>
          <a:p>
            <a:pPr lvl="2"/>
            <a:r>
              <a:rPr lang="hu-HU" sz="1800" smtClean="0">
                <a:solidFill>
                  <a:srgbClr val="002060"/>
                </a:solidFill>
              </a:rPr>
              <a:t>Rövid távon pontosan tudja mérni a yaw-t</a:t>
            </a:r>
          </a:p>
          <a:p>
            <a:pPr lvl="1"/>
            <a:r>
              <a:rPr lang="hu-HU" sz="2000" smtClean="0">
                <a:solidFill>
                  <a:srgbClr val="002060"/>
                </a:solidFill>
              </a:rPr>
              <a:t>3D magnetométer</a:t>
            </a:r>
          </a:p>
          <a:p>
            <a:pPr lvl="2"/>
            <a:r>
              <a:rPr lang="hu-HU" sz="1800" smtClean="0">
                <a:solidFill>
                  <a:srgbClr val="002060"/>
                </a:solidFill>
              </a:rPr>
              <a:t>Abszolút tudja mérni a yaw-t, de pontatlan</a:t>
            </a:r>
            <a:endParaRPr lang="hu-HU" sz="1800">
              <a:solidFill>
                <a:srgbClr val="002060"/>
              </a:solidFill>
            </a:endParaRPr>
          </a:p>
          <a:p>
            <a:r>
              <a:rPr lang="hu-HU" sz="2000" smtClean="0"/>
              <a:t>A 3 szenzor adatait fúzinálni kell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620688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Az orientáció meghatározása (1/2)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Kép 6" descr="E:\tantargyak\szakdolgozat\kepek\mems_gyro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21237"/>
            <a:ext cx="2808312" cy="282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E:\tantargyak\szakdolgozat\kepek\accelero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2153920" cy="1099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E:\tantargyak\szakdolgozat\kepek\magnetrezisztiv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20" y="4013566"/>
            <a:ext cx="3131840" cy="1649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5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7560840" cy="4752528"/>
          </a:xfrm>
        </p:spPr>
        <p:txBody>
          <a:bodyPr/>
          <a:lstStyle/>
          <a:p>
            <a:r>
              <a:rPr lang="hu-HU" sz="2000" smtClean="0"/>
              <a:t>A fúzióhoz léteznek kész library-k</a:t>
            </a:r>
          </a:p>
          <a:p>
            <a:pPr lvl="1"/>
            <a:r>
              <a:rPr lang="hu-HU" sz="2000">
                <a:solidFill>
                  <a:srgbClr val="002F57"/>
                </a:solidFill>
              </a:rPr>
              <a:t>Pl.: Android API-ban</a:t>
            </a:r>
          </a:p>
          <a:p>
            <a:pPr lvl="1"/>
            <a:r>
              <a:rPr lang="hu-HU" sz="2000">
                <a:solidFill>
                  <a:srgbClr val="002F57"/>
                </a:solidFill>
              </a:rPr>
              <a:t>Gyorsabb fejlesztés, de nehezen bővíthető</a:t>
            </a:r>
          </a:p>
          <a:p>
            <a:pPr lvl="1"/>
            <a:endParaRPr lang="hu-HU" sz="2800" smtClean="0"/>
          </a:p>
          <a:p>
            <a:r>
              <a:rPr lang="hu-HU" sz="2000" smtClean="0"/>
              <a:t>Ha felhasználjuk a pozíciót is, sokkal jobb eredményt kapunk</a:t>
            </a:r>
          </a:p>
          <a:p>
            <a:pPr lvl="1"/>
            <a:r>
              <a:rPr lang="hu-HU" sz="2000" smtClean="0">
                <a:solidFill>
                  <a:srgbClr val="002F57"/>
                </a:solidFill>
              </a:rPr>
              <a:t>A magnetométer pontatlansága a mágneses mező inhomogenitásából adódik</a:t>
            </a:r>
          </a:p>
          <a:p>
            <a:pPr lvl="1"/>
            <a:r>
              <a:rPr lang="hu-HU" sz="2000" smtClean="0">
                <a:solidFill>
                  <a:srgbClr val="002F57"/>
                </a:solidFill>
              </a:rPr>
              <a:t>Ez kiküszöbölhető, ha a lakás néhány pontján ismerjük a mágneses teret és ezzel kompenzáljuk a yaw értékét.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Az orientáció meghatározása (2/2)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8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7560840" cy="4752528"/>
          </a:xfrm>
        </p:spPr>
        <p:txBody>
          <a:bodyPr/>
          <a:lstStyle/>
          <a:p>
            <a:r>
              <a:rPr lang="hu-HU" sz="2000" smtClean="0"/>
              <a:t>A fúzióhoz léteznek kész library-k</a:t>
            </a:r>
          </a:p>
          <a:p>
            <a:pPr lvl="1"/>
            <a:r>
              <a:rPr lang="hu-HU" sz="2000">
                <a:solidFill>
                  <a:srgbClr val="002F57"/>
                </a:solidFill>
              </a:rPr>
              <a:t>Pl.: Android API-ban</a:t>
            </a:r>
          </a:p>
          <a:p>
            <a:pPr lvl="1"/>
            <a:r>
              <a:rPr lang="hu-HU" sz="2000">
                <a:solidFill>
                  <a:srgbClr val="002F57"/>
                </a:solidFill>
              </a:rPr>
              <a:t>Gyorsabb fejlesztés, de nehezen bővíthető</a:t>
            </a:r>
          </a:p>
          <a:p>
            <a:pPr lvl="1"/>
            <a:endParaRPr lang="hu-HU" sz="2800" smtClean="0"/>
          </a:p>
          <a:p>
            <a:r>
              <a:rPr lang="hu-HU" sz="2000" smtClean="0"/>
              <a:t>Ha felhasználjuk a pozíciót is, sokkal jobb eredményt kapunk</a:t>
            </a:r>
          </a:p>
          <a:p>
            <a:pPr lvl="1"/>
            <a:r>
              <a:rPr lang="hu-HU" sz="2000" smtClean="0">
                <a:solidFill>
                  <a:srgbClr val="002F57"/>
                </a:solidFill>
              </a:rPr>
              <a:t>A magnetométer pontatlansága a mágneses mező inhomogenitásából adódik</a:t>
            </a:r>
          </a:p>
          <a:p>
            <a:pPr lvl="1"/>
            <a:r>
              <a:rPr lang="hu-HU" sz="2000" smtClean="0">
                <a:solidFill>
                  <a:srgbClr val="002F57"/>
                </a:solidFill>
              </a:rPr>
              <a:t>Ez kiküszöbölhető, ha a lakás néhány pontján ismerjük a mágneses teret és ezzel kompenzáljuk a yaw értékét.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Az orientáció meghatározása (2/2)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3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548680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A rendszer logikai terve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6984776" cy="487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49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548680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A rendszer kommunikációs rendszere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560840" cy="554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8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40768"/>
            <a:ext cx="7560840" cy="4752528"/>
          </a:xfrm>
        </p:spPr>
        <p:txBody>
          <a:bodyPr/>
          <a:lstStyle/>
          <a:p>
            <a:r>
              <a:rPr lang="hu-HU" sz="2000" smtClean="0"/>
              <a:t>A DeviceFilter működése</a:t>
            </a:r>
          </a:p>
          <a:p>
            <a:pPr lvl="1"/>
            <a:r>
              <a:rPr lang="hu-HU" sz="2000" smtClean="0">
                <a:solidFill>
                  <a:srgbClr val="002F57"/>
                </a:solidFill>
              </a:rPr>
              <a:t>Feliratkozás alapú</a:t>
            </a:r>
          </a:p>
          <a:p>
            <a:pPr lvl="1"/>
            <a:r>
              <a:rPr lang="hu-HU" sz="2000" smtClean="0">
                <a:solidFill>
                  <a:srgbClr val="002F57"/>
                </a:solidFill>
              </a:rPr>
              <a:t>A listák a kiszámolt pozíció és orientáció alapján készülnek</a:t>
            </a:r>
          </a:p>
          <a:p>
            <a:pPr lvl="1"/>
            <a:r>
              <a:rPr lang="hu-HU" sz="2000" smtClean="0">
                <a:solidFill>
                  <a:srgbClr val="002F57"/>
                </a:solidFill>
              </a:rPr>
              <a:t>4-féle üzemmódban jeleníthetjük meg a vezérelhető eszközöket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A menüt megjelenítő alrendszer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15380"/>
            <a:ext cx="6192688" cy="424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67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7560840" cy="4752528"/>
          </a:xfrm>
        </p:spPr>
        <p:txBody>
          <a:bodyPr/>
          <a:lstStyle/>
          <a:p>
            <a:r>
              <a:rPr lang="hu-HU" sz="2000" smtClean="0"/>
              <a:t>A telepítést és tesztelést segítő felület</a:t>
            </a:r>
            <a:endParaRPr lang="hu-HU" sz="2000" smtClean="0"/>
          </a:p>
          <a:p>
            <a:pPr lvl="1"/>
            <a:r>
              <a:rPr lang="hu-HU" sz="2000" smtClean="0">
                <a:solidFill>
                  <a:srgbClr val="002F57"/>
                </a:solidFill>
              </a:rPr>
              <a:t>Lakástérkép</a:t>
            </a:r>
          </a:p>
          <a:p>
            <a:pPr lvl="1"/>
            <a:r>
              <a:rPr lang="hu-HU" sz="2000" smtClean="0">
                <a:solidFill>
                  <a:srgbClr val="002F57"/>
                </a:solidFill>
              </a:rPr>
              <a:t>A mért nyers adatok megjelenítése</a:t>
            </a:r>
            <a:endParaRPr lang="hu-HU" sz="2000" smtClean="0">
              <a:solidFill>
                <a:srgbClr val="002F57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A rendszer fejlesztői felülete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170" name="Picture 2" descr="Z:\Dokumentumok\PHD\projekt\iHome\Documentation\PositionMU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08920"/>
            <a:ext cx="6124618" cy="383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59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7560840" cy="4752528"/>
          </a:xfrm>
        </p:spPr>
        <p:txBody>
          <a:bodyPr/>
          <a:lstStyle/>
          <a:p>
            <a:r>
              <a:rPr lang="hu-HU" sz="2000" smtClean="0"/>
              <a:t>Android tableten:</a:t>
            </a:r>
            <a:endParaRPr lang="hu-HU" sz="2000" smtClean="0"/>
          </a:p>
          <a:p>
            <a:pPr marL="457200" lvl="1" indent="0">
              <a:buNone/>
            </a:pPr>
            <a:endParaRPr lang="hu-HU" sz="2000" smtClean="0">
              <a:solidFill>
                <a:srgbClr val="002F57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A Felhasználói felület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6546056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90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7560840" cy="4752528"/>
          </a:xfrm>
        </p:spPr>
        <p:txBody>
          <a:bodyPr/>
          <a:lstStyle/>
          <a:p>
            <a:r>
              <a:rPr lang="hu-HU" sz="2000" smtClean="0"/>
              <a:t>Android telefon vagy tablet és </a:t>
            </a:r>
            <a:r>
              <a:rPr lang="hu-HU" sz="2000" smtClean="0"/>
              <a:t>GoogleGlass (vagy más okos szemüveg)</a:t>
            </a:r>
          </a:p>
          <a:p>
            <a:pPr lvl="1"/>
            <a:r>
              <a:rPr lang="hu-HU" sz="2000" smtClean="0">
                <a:solidFill>
                  <a:srgbClr val="002F57"/>
                </a:solidFill>
              </a:rPr>
              <a:t>Teljes funkcionalitás: impulzus, felsorolás és folytonos értékkel történő vezérlés</a:t>
            </a:r>
            <a:endParaRPr lang="hu-HU" sz="2000" smtClean="0">
              <a:solidFill>
                <a:srgbClr val="002F57"/>
              </a:solidFill>
            </a:endParaRPr>
          </a:p>
          <a:p>
            <a:r>
              <a:rPr lang="hu-HU" sz="2000" smtClean="0"/>
              <a:t>Okosóra</a:t>
            </a:r>
            <a:endParaRPr lang="hu-HU" sz="2000" smtClean="0"/>
          </a:p>
          <a:p>
            <a:pPr lvl="1"/>
            <a:r>
              <a:rPr lang="hu-HU" sz="2000" smtClean="0">
                <a:solidFill>
                  <a:srgbClr val="002F57"/>
                </a:solidFill>
              </a:rPr>
              <a:t>Korlátozott funkcionalitás: csak impulzus vezérlés</a:t>
            </a:r>
            <a:r>
              <a:rPr lang="hu-HU" sz="2000" smtClean="0">
                <a:solidFill>
                  <a:srgbClr val="002F57"/>
                </a:solidFill>
              </a:rPr>
              <a:t>.</a:t>
            </a:r>
            <a:endParaRPr lang="hu-HU" sz="2000" smtClean="0">
              <a:solidFill>
                <a:srgbClr val="002F57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A lehetséges vezérlőeszközök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Kép 6" descr="C:\Users\Predi\Desktop\fos\Documentation\Pictures\SmartWatch\IMG_20141114_12180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4034238"/>
            <a:ext cx="2681629" cy="201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Predi\Desktop\fos\Documentation\Pictures\20150205_1404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24845"/>
            <a:ext cx="4037933" cy="242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68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28800"/>
            <a:ext cx="5328592" cy="4752528"/>
          </a:xfrm>
        </p:spPr>
        <p:txBody>
          <a:bodyPr/>
          <a:lstStyle/>
          <a:p>
            <a:r>
              <a:rPr lang="hu-HU" sz="2000" smtClean="0"/>
              <a:t>Számos hagyományos eszköz illeszthető a rendszerhez</a:t>
            </a:r>
          </a:p>
          <a:p>
            <a:pPr lvl="1"/>
            <a:r>
              <a:rPr lang="hu-HU" sz="2000" smtClean="0">
                <a:solidFill>
                  <a:srgbClr val="002F57"/>
                </a:solidFill>
              </a:rPr>
              <a:t>Relével kapcsolható eszközök</a:t>
            </a:r>
          </a:p>
          <a:p>
            <a:pPr lvl="2"/>
            <a:r>
              <a:rPr lang="hu-HU" sz="1800" smtClean="0">
                <a:solidFill>
                  <a:srgbClr val="002F57"/>
                </a:solidFill>
              </a:rPr>
              <a:t>Lámpa, vízforraló, redőny motor</a:t>
            </a:r>
          </a:p>
          <a:p>
            <a:pPr lvl="2"/>
            <a:r>
              <a:rPr lang="hu-HU" sz="1800" smtClean="0">
                <a:solidFill>
                  <a:srgbClr val="002F57"/>
                </a:solidFill>
              </a:rPr>
              <a:t>Garázskapu, fűtéscsapok</a:t>
            </a:r>
          </a:p>
          <a:p>
            <a:pPr lvl="1"/>
            <a:r>
              <a:rPr lang="hu-HU" sz="2000" smtClean="0">
                <a:solidFill>
                  <a:srgbClr val="002F57"/>
                </a:solidFill>
              </a:rPr>
              <a:t>Dimmelhető eszközök</a:t>
            </a:r>
          </a:p>
          <a:p>
            <a:pPr lvl="2"/>
            <a:r>
              <a:rPr lang="hu-HU" sz="1800" smtClean="0">
                <a:solidFill>
                  <a:srgbClr val="002F57"/>
                </a:solidFill>
              </a:rPr>
              <a:t>Tipikusan lámpák</a:t>
            </a:r>
          </a:p>
          <a:p>
            <a:pPr lvl="1"/>
            <a:r>
              <a:rPr lang="hu-HU" sz="2000" smtClean="0">
                <a:solidFill>
                  <a:srgbClr val="002F57"/>
                </a:solidFill>
              </a:rPr>
              <a:t>Infravörös távvezérlővel kapcsolható eszközök</a:t>
            </a:r>
          </a:p>
          <a:p>
            <a:pPr lvl="2"/>
            <a:r>
              <a:rPr lang="hu-HU" sz="1800" smtClean="0">
                <a:solidFill>
                  <a:srgbClr val="002F57"/>
                </a:solidFill>
              </a:rPr>
              <a:t>Szórakoztató elektronika</a:t>
            </a:r>
          </a:p>
          <a:p>
            <a:pPr lvl="2"/>
            <a:r>
              <a:rPr lang="hu-HU" sz="1800" smtClean="0">
                <a:solidFill>
                  <a:srgbClr val="002F57"/>
                </a:solidFill>
              </a:rPr>
              <a:t>Légkondícionáló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A vezérelhető eszközök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Kép 6" descr="E:\Dokumentumok\Temporary\ihomekepek2\20141113_1059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44840" y="2528168"/>
            <a:ext cx="4032449" cy="2665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40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3124200" y="304800"/>
            <a:ext cx="5696272" cy="304800"/>
          </a:xfrm>
        </p:spPr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7560840" cy="4752528"/>
          </a:xfrm>
        </p:spPr>
        <p:txBody>
          <a:bodyPr/>
          <a:lstStyle/>
          <a:p>
            <a:r>
              <a:rPr lang="hu-HU" sz="2000" smtClean="0"/>
              <a:t>Bevezető</a:t>
            </a:r>
          </a:p>
          <a:p>
            <a:r>
              <a:rPr lang="hu-HU" sz="2000" smtClean="0"/>
              <a:t>A hardver összetevők áttekintése</a:t>
            </a:r>
          </a:p>
          <a:p>
            <a:r>
              <a:rPr lang="hu-HU" sz="2000" smtClean="0"/>
              <a:t>A pozíciómeghatározó alrendszer</a:t>
            </a:r>
          </a:p>
          <a:p>
            <a:r>
              <a:rPr lang="hu-HU" sz="2000" smtClean="0"/>
              <a:t>Az orientáció meghatározó alrendszer</a:t>
            </a:r>
          </a:p>
          <a:p>
            <a:r>
              <a:rPr lang="hu-HU" sz="2000" smtClean="0"/>
              <a:t>A rendszer logikai terve</a:t>
            </a:r>
          </a:p>
          <a:p>
            <a:r>
              <a:rPr lang="hu-HU" sz="2000" smtClean="0"/>
              <a:t>Az egyes komponensek közötti kommunikáció</a:t>
            </a:r>
          </a:p>
          <a:p>
            <a:r>
              <a:rPr lang="hu-HU" sz="2000" smtClean="0"/>
              <a:t>A rendszer felhasználói felülete</a:t>
            </a:r>
          </a:p>
          <a:p>
            <a:r>
              <a:rPr lang="hu-HU" sz="2000" smtClean="0"/>
              <a:t>A lehetséges vezérlő és megjelenítő eszközök</a:t>
            </a:r>
          </a:p>
          <a:p>
            <a:r>
              <a:rPr lang="hu-HU" sz="2000" smtClean="0"/>
              <a:t>Összefoglalás</a:t>
            </a:r>
          </a:p>
          <a:p>
            <a:endParaRPr lang="hu-HU" sz="2000" smtClean="0"/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Tartalom</a:t>
            </a:r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323528" y="6525344"/>
            <a:ext cx="1905000" cy="332656"/>
          </a:xfrm>
        </p:spPr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148064" y="6525344"/>
            <a:ext cx="1905000" cy="332656"/>
          </a:xfrm>
        </p:spPr>
        <p:txBody>
          <a:bodyPr/>
          <a:lstStyle/>
          <a:p>
            <a:fld id="{41A139A2-86F0-C945-B82E-BC4F86669C3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99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7560840" cy="4752528"/>
          </a:xfrm>
        </p:spPr>
        <p:txBody>
          <a:bodyPr/>
          <a:lstStyle/>
          <a:p>
            <a:r>
              <a:rPr lang="hu-HU" sz="2000"/>
              <a:t>Bonyolultabb vezérlések is megoldhatók</a:t>
            </a:r>
          </a:p>
          <a:p>
            <a:pPr lvl="1"/>
            <a:r>
              <a:rPr lang="hu-HU" sz="2000">
                <a:solidFill>
                  <a:srgbClr val="002F57"/>
                </a:solidFill>
              </a:rPr>
              <a:t>RS-232-n keresztül bármilyen beágyazott rendszer csatlakoztatható</a:t>
            </a:r>
          </a:p>
          <a:p>
            <a:r>
              <a:rPr lang="hu-HU" sz="2000" smtClean="0"/>
              <a:t>Példa: fali termosztát és digitális hőmérő felhasználása a fűtés szabályzására: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683568" y="764704"/>
            <a:ext cx="7560840" cy="576064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0" i="0">
                <a:solidFill>
                  <a:schemeClr val="tx1"/>
                </a:solidFill>
                <a:latin typeface="Avant Garde Gothic Itc T CE Book"/>
                <a:ea typeface="+mj-ea"/>
                <a:cs typeface="AvantGarGotItcTCE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l"/>
            <a:r>
              <a:rPr lang="hu-HU" kern="0" smtClean="0"/>
              <a:t>A vezérelhető eszközök</a:t>
            </a:r>
            <a:endParaRPr lang="en-US" kern="0"/>
          </a:p>
        </p:txBody>
      </p:sp>
      <p:pic>
        <p:nvPicPr>
          <p:cNvPr id="9" name="Kép 8"/>
          <p:cNvPicPr/>
          <p:nvPr/>
        </p:nvPicPr>
        <p:blipFill rotWithShape="1">
          <a:blip r:embed="rId2"/>
          <a:srcRect l="29432" t="27353" r="1947" b="14412"/>
          <a:stretch/>
        </p:blipFill>
        <p:spPr bwMode="auto">
          <a:xfrm>
            <a:off x="2123728" y="3429000"/>
            <a:ext cx="5762625" cy="27489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4446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7560840" cy="4752528"/>
          </a:xfrm>
        </p:spPr>
        <p:txBody>
          <a:bodyPr/>
          <a:lstStyle/>
          <a:p>
            <a:r>
              <a:rPr lang="hu-HU" sz="2000" smtClean="0"/>
              <a:t>Létrehoztunk egy rendszert, amely képes:</a:t>
            </a:r>
          </a:p>
          <a:p>
            <a:pPr lvl="1"/>
            <a:r>
              <a:rPr lang="hu-HU" sz="2000">
                <a:solidFill>
                  <a:srgbClr val="002F57"/>
                </a:solidFill>
              </a:rPr>
              <a:t>A felhasználó helyét és helyzetét pontosan meghatározni</a:t>
            </a:r>
          </a:p>
          <a:p>
            <a:pPr lvl="1"/>
            <a:r>
              <a:rPr lang="hu-HU" sz="2000">
                <a:solidFill>
                  <a:srgbClr val="002F57"/>
                </a:solidFill>
              </a:rPr>
              <a:t>Számos háztartási eszközt vezérelni</a:t>
            </a:r>
          </a:p>
          <a:p>
            <a:pPr lvl="1"/>
            <a:r>
              <a:rPr lang="hu-HU" sz="2000">
                <a:solidFill>
                  <a:srgbClr val="002F57"/>
                </a:solidFill>
              </a:rPr>
              <a:t>A vezérelhető eszközök listáját kontextusfüggően megjeleníteni</a:t>
            </a:r>
          </a:p>
          <a:p>
            <a:pPr lvl="1"/>
            <a:endParaRPr lang="hu-HU" sz="2000" smtClean="0">
              <a:solidFill>
                <a:srgbClr val="002F57"/>
              </a:solidFill>
            </a:endParaRPr>
          </a:p>
          <a:p>
            <a:r>
              <a:rPr lang="hu-HU" sz="2000" smtClean="0"/>
              <a:t>A rendszer továbbá:</a:t>
            </a:r>
          </a:p>
          <a:p>
            <a:pPr lvl="1"/>
            <a:r>
              <a:rPr lang="hu-HU" sz="2000" smtClean="0">
                <a:solidFill>
                  <a:srgbClr val="002F57"/>
                </a:solidFill>
              </a:rPr>
              <a:t>A jól definiált interfészeknek köszönhetően könnyen bővíthető új vezérlő és vezérelhető eszközökkel</a:t>
            </a:r>
            <a:endParaRPr lang="hu-HU" sz="2000" smtClean="0">
              <a:solidFill>
                <a:srgbClr val="002F57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Összefoglalás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76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8400"/>
            <a:ext cx="9144000" cy="1981200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Köszönjük a figyelmet!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7560840" cy="4752528"/>
          </a:xfrm>
        </p:spPr>
        <p:txBody>
          <a:bodyPr/>
          <a:lstStyle/>
          <a:p>
            <a:r>
              <a:rPr lang="hu-HU" sz="2400" smtClean="0"/>
              <a:t>Célunk</a:t>
            </a:r>
            <a:endParaRPr lang="hu-HU" sz="2800"/>
          </a:p>
          <a:p>
            <a:pPr lvl="1"/>
            <a:r>
              <a:rPr lang="hu-HU" sz="2000" smtClean="0">
                <a:solidFill>
                  <a:srgbClr val="002060"/>
                </a:solidFill>
              </a:rPr>
              <a:t>Egy olyan otthonautomatizálási rendszer létrehozása, ami kontextusfüggően (helyünk és helyzetünk alapján) jeleníti meg a vezérehető eszközöket, ezzel gyorsítva kezelést</a:t>
            </a:r>
          </a:p>
          <a:p>
            <a:pPr lvl="1"/>
            <a:r>
              <a:rPr lang="hu-HU" sz="2000" smtClean="0">
                <a:solidFill>
                  <a:srgbClr val="002060"/>
                </a:solidFill>
              </a:rPr>
              <a:t>Változatos vezérlőeszközök</a:t>
            </a:r>
            <a:r>
              <a:rPr lang="hu-HU" sz="1800">
                <a:solidFill>
                  <a:srgbClr val="002060"/>
                </a:solidFill>
              </a:rPr>
              <a:t> </a:t>
            </a:r>
            <a:r>
              <a:rPr lang="hu-HU" sz="1800" smtClean="0">
                <a:solidFill>
                  <a:srgbClr val="002060"/>
                </a:solidFill>
              </a:rPr>
              <a:t>(a tablettől a TV távirányítóig)</a:t>
            </a:r>
          </a:p>
          <a:p>
            <a:pPr lvl="1"/>
            <a:r>
              <a:rPr lang="hu-HU" sz="1800" smtClean="0">
                <a:solidFill>
                  <a:srgbClr val="002060"/>
                </a:solidFill>
              </a:rPr>
              <a:t>Számos típusú vezérelhető eszköz integerálható a rendszerbe</a:t>
            </a:r>
          </a:p>
          <a:p>
            <a:pPr lvl="1"/>
            <a:r>
              <a:rPr lang="hu-HU" sz="1800" smtClean="0">
                <a:solidFill>
                  <a:srgbClr val="002060"/>
                </a:solidFill>
              </a:rPr>
              <a:t>Változatható menü megjelenítési módok:</a:t>
            </a:r>
          </a:p>
          <a:p>
            <a:pPr lvl="2"/>
            <a:r>
              <a:rPr lang="hu-HU" sz="1800" smtClean="0">
                <a:solidFill>
                  <a:srgbClr val="002060"/>
                </a:solidFill>
              </a:rPr>
              <a:t>Csak a látótérben és a szobában lévő eszközök</a:t>
            </a:r>
          </a:p>
          <a:p>
            <a:pPr lvl="2"/>
            <a:r>
              <a:rPr lang="hu-HU" sz="1800" smtClean="0">
                <a:solidFill>
                  <a:srgbClr val="002060"/>
                </a:solidFill>
              </a:rPr>
              <a:t>Látótérben, de a szobán kívüli eszközök</a:t>
            </a:r>
          </a:p>
          <a:p>
            <a:pPr lvl="2"/>
            <a:r>
              <a:rPr lang="hu-HU" sz="1800" smtClean="0">
                <a:solidFill>
                  <a:srgbClr val="002060"/>
                </a:solidFill>
              </a:rPr>
              <a:t>Csak a szobában lévő eszközök</a:t>
            </a:r>
          </a:p>
          <a:p>
            <a:pPr lvl="2"/>
            <a:r>
              <a:rPr lang="hu-HU" sz="1800" smtClean="0">
                <a:solidFill>
                  <a:srgbClr val="002060"/>
                </a:solidFill>
              </a:rPr>
              <a:t>Összes eszköz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Bevezető  (1/3)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87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7560840" cy="4752528"/>
          </a:xfrm>
        </p:spPr>
        <p:txBody>
          <a:bodyPr/>
          <a:lstStyle/>
          <a:p>
            <a:r>
              <a:rPr lang="hu-HU" sz="2400" smtClean="0"/>
              <a:t>Teendők a célok eléréshez</a:t>
            </a:r>
          </a:p>
          <a:p>
            <a:pPr lvl="1"/>
            <a:r>
              <a:rPr lang="hu-HU" sz="2000" smtClean="0">
                <a:solidFill>
                  <a:srgbClr val="002060"/>
                </a:solidFill>
              </a:rPr>
              <a:t>A lakás alaprajzának és a vezérelhető eszközök pozíciójának felvitele az adatbázisba</a:t>
            </a:r>
          </a:p>
          <a:p>
            <a:pPr lvl="1"/>
            <a:r>
              <a:rPr lang="hu-HU" sz="2000" smtClean="0">
                <a:solidFill>
                  <a:srgbClr val="002060"/>
                </a:solidFill>
              </a:rPr>
              <a:t>A felhasználó pozíciójának és orientációjának meghatározása</a:t>
            </a:r>
          </a:p>
          <a:p>
            <a:pPr lvl="1"/>
            <a:r>
              <a:rPr lang="hu-HU" sz="2000" smtClean="0">
                <a:solidFill>
                  <a:srgbClr val="002060"/>
                </a:solidFill>
              </a:rPr>
              <a:t>A kontextusfüggő menü előállítása és megjelenítése</a:t>
            </a:r>
          </a:p>
          <a:p>
            <a:endParaRPr lang="hu-HU" sz="28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Bevezető (2/3)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11923"/>
            <a:ext cx="2952328" cy="206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13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Bevezető (3/3)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984776" cy="487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32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903" y="620688"/>
            <a:ext cx="7560840" cy="576064"/>
          </a:xfrm>
        </p:spPr>
        <p:txBody>
          <a:bodyPr anchor="ctr" anchorCtr="0"/>
          <a:lstStyle/>
          <a:p>
            <a:pPr algn="l"/>
            <a:r>
              <a:rPr lang="hu-HU"/>
              <a:t>A hardver összetevők </a:t>
            </a:r>
            <a:r>
              <a:rPr lang="hu-HU" smtClean="0"/>
              <a:t>áttekintése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 descr="Z:\Dokumentumok\PHD\projekt\iHome\hw_blo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757368" cy="550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" name="Csoportba foglalás 113"/>
          <p:cNvGrpSpPr/>
          <p:nvPr/>
        </p:nvGrpSpPr>
        <p:grpSpPr>
          <a:xfrm>
            <a:off x="2555776" y="1052736"/>
            <a:ext cx="6192688" cy="3240360"/>
            <a:chOff x="2555776" y="1052736"/>
            <a:chExt cx="6192688" cy="3240360"/>
          </a:xfrm>
        </p:grpSpPr>
        <p:sp>
          <p:nvSpPr>
            <p:cNvPr id="108" name="Téglalap 107"/>
            <p:cNvSpPr/>
            <p:nvPr/>
          </p:nvSpPr>
          <p:spPr bwMode="auto">
            <a:xfrm>
              <a:off x="2555776" y="1052736"/>
              <a:ext cx="6192688" cy="1368152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09" name="Téglalap 108"/>
            <p:cNvSpPr/>
            <p:nvPr/>
          </p:nvSpPr>
          <p:spPr bwMode="auto">
            <a:xfrm>
              <a:off x="6660232" y="2420888"/>
              <a:ext cx="2088232" cy="1872208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pSp>
        <p:nvGrpSpPr>
          <p:cNvPr id="113" name="Csoportba foglalás 112"/>
          <p:cNvGrpSpPr/>
          <p:nvPr/>
        </p:nvGrpSpPr>
        <p:grpSpPr>
          <a:xfrm>
            <a:off x="323528" y="1736812"/>
            <a:ext cx="4104456" cy="3420380"/>
            <a:chOff x="323528" y="1736812"/>
            <a:chExt cx="4104456" cy="3420380"/>
          </a:xfrm>
        </p:grpSpPr>
        <p:sp>
          <p:nvSpPr>
            <p:cNvPr id="111" name="Téglalap 110"/>
            <p:cNvSpPr/>
            <p:nvPr/>
          </p:nvSpPr>
          <p:spPr bwMode="auto">
            <a:xfrm>
              <a:off x="323528" y="2420888"/>
              <a:ext cx="4104456" cy="2736304"/>
            </a:xfrm>
            <a:prstGeom prst="rect">
              <a:avLst/>
            </a:prstGeom>
            <a:solidFill>
              <a:srgbClr val="CC330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12" name="Téglalap 111"/>
            <p:cNvSpPr/>
            <p:nvPr/>
          </p:nvSpPr>
          <p:spPr bwMode="auto">
            <a:xfrm>
              <a:off x="323528" y="1736812"/>
              <a:ext cx="2232248" cy="684076"/>
            </a:xfrm>
            <a:prstGeom prst="rect">
              <a:avLst/>
            </a:prstGeom>
            <a:solidFill>
              <a:srgbClr val="CC330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hu-H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173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903" y="620688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Ultrahangos pozíciómeghatározó rendszer (1/3)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3568" y="1268760"/>
            <a:ext cx="7560840" cy="5040560"/>
          </a:xfrm>
        </p:spPr>
        <p:txBody>
          <a:bodyPr/>
          <a:lstStyle/>
          <a:p>
            <a:r>
              <a:rPr lang="hu-HU" sz="2000" smtClean="0"/>
              <a:t>Távolságok mérése ultrahanggal</a:t>
            </a:r>
          </a:p>
          <a:p>
            <a:pPr lvl="1"/>
            <a:r>
              <a:rPr lang="hu-HU" sz="2000" smtClean="0">
                <a:solidFill>
                  <a:srgbClr val="002060"/>
                </a:solidFill>
              </a:rPr>
              <a:t>Néhány cm-es pontosság elérhető</a:t>
            </a:r>
          </a:p>
          <a:p>
            <a:pPr lvl="1"/>
            <a:r>
              <a:rPr lang="hu-HU" sz="2000" smtClean="0">
                <a:solidFill>
                  <a:srgbClr val="002060"/>
                </a:solidFill>
              </a:rPr>
              <a:t>Egyszerű és olcsó hardverrel megvalásítható</a:t>
            </a:r>
          </a:p>
          <a:p>
            <a:endParaRPr lang="hu-HU" sz="2000" smtClean="0"/>
          </a:p>
        </p:txBody>
      </p:sp>
      <p:pic>
        <p:nvPicPr>
          <p:cNvPr id="15" name="Kép 14" descr="Z:\Dokumentumok\PHD\cikkek\MiniSy 2014\scope_abra\TEK00002edit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72713"/>
            <a:ext cx="6120680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Kép 15"/>
          <p:cNvPicPr/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189" y="1988840"/>
            <a:ext cx="1915160" cy="1405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54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903" y="620688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Ultrahangos pozíciómeghatározó rendszer (2/3)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7560840" cy="5040560"/>
          </a:xfrm>
        </p:spPr>
        <p:txBody>
          <a:bodyPr/>
          <a:lstStyle/>
          <a:p>
            <a:r>
              <a:rPr lang="hu-HU" sz="2000" smtClean="0"/>
              <a:t>Távolságok mérése ultrahanggal</a:t>
            </a:r>
          </a:p>
          <a:p>
            <a:pPr lvl="1"/>
            <a:r>
              <a:rPr lang="hu-HU" sz="2000" smtClean="0">
                <a:solidFill>
                  <a:srgbClr val="002060"/>
                </a:solidFill>
              </a:rPr>
              <a:t>Mérhető:</a:t>
            </a:r>
          </a:p>
          <a:p>
            <a:pPr lvl="2"/>
            <a:r>
              <a:rPr lang="hu-HU" sz="1800">
                <a:solidFill>
                  <a:srgbClr val="002060"/>
                </a:solidFill>
              </a:rPr>
              <a:t>I</a:t>
            </a:r>
            <a:r>
              <a:rPr lang="hu-HU" sz="1800" smtClean="0">
                <a:solidFill>
                  <a:srgbClr val="002060"/>
                </a:solidFill>
              </a:rPr>
              <a:t>dőkülönbség alapján</a:t>
            </a:r>
          </a:p>
          <a:p>
            <a:pPr lvl="3"/>
            <a:r>
              <a:rPr lang="hu-HU" sz="1600" smtClean="0">
                <a:solidFill>
                  <a:srgbClr val="002060"/>
                </a:solidFill>
              </a:rPr>
              <a:t>Előny: nem kell szinkron</a:t>
            </a:r>
          </a:p>
          <a:p>
            <a:pPr lvl="2"/>
            <a:r>
              <a:rPr lang="hu-HU" sz="1800" smtClean="0">
                <a:solidFill>
                  <a:srgbClr val="002060"/>
                </a:solidFill>
              </a:rPr>
              <a:t>Szinkronizáltan, ekkor abszolút távolságokat kapunk</a:t>
            </a:r>
          </a:p>
          <a:p>
            <a:pPr lvl="3"/>
            <a:r>
              <a:rPr lang="hu-HU" sz="1600" smtClean="0">
                <a:solidFill>
                  <a:srgbClr val="002060"/>
                </a:solidFill>
              </a:rPr>
              <a:t>Előny: kevesebb vevővel is meghatározható a pozíció 3D-ban</a:t>
            </a:r>
          </a:p>
          <a:p>
            <a:endParaRPr lang="hu-HU" sz="200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24744"/>
            <a:ext cx="316409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8782328" cy="256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98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hu-HU" b="1"/>
              <a:t>Mi van a falon túl?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6903" y="620688"/>
            <a:ext cx="7560840" cy="576064"/>
          </a:xfrm>
        </p:spPr>
        <p:txBody>
          <a:bodyPr anchor="ctr" anchorCtr="0"/>
          <a:lstStyle/>
          <a:p>
            <a:pPr algn="l"/>
            <a:r>
              <a:rPr lang="hu-HU" smtClean="0"/>
              <a:t>Ultrahangos pozíciómeghatározó rendszer (3/3)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E192-9406-814A-BD67-0D12C891C792}" type="datetime1">
              <a:rPr lang="hu-HU" smtClean="0"/>
              <a:t>2015.02.27.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A139A2-86F0-C945-B82E-BC4F86669C3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3568" y="1268760"/>
            <a:ext cx="7560840" cy="5040560"/>
          </a:xfrm>
        </p:spPr>
        <p:txBody>
          <a:bodyPr/>
          <a:lstStyle/>
          <a:p>
            <a:r>
              <a:rPr lang="hu-HU" sz="2000" smtClean="0"/>
              <a:t>A pozíció meghatározása 3 dimenzióban</a:t>
            </a:r>
          </a:p>
          <a:p>
            <a:endParaRPr lang="hu-HU" sz="200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24617"/>
            <a:ext cx="3528392" cy="356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87734"/>
            <a:ext cx="6728659" cy="46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28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M_prezentáció_sablon_2013_GROUP">
  <a:themeElements>
    <a:clrScheme name="EG 2">
      <a:dk1>
        <a:srgbClr val="707070"/>
      </a:dk1>
      <a:lt1>
        <a:srgbClr val="FFFFFF"/>
      </a:lt1>
      <a:dk2>
        <a:srgbClr val="55585A"/>
      </a:dk2>
      <a:lt2>
        <a:srgbClr val="BBBCBF"/>
      </a:lt2>
      <a:accent1>
        <a:srgbClr val="9DBB35"/>
      </a:accent1>
      <a:accent2>
        <a:srgbClr val="4582BD"/>
      </a:accent2>
      <a:accent3>
        <a:srgbClr val="4D8249"/>
      </a:accent3>
      <a:accent4>
        <a:srgbClr val="00589C"/>
      </a:accent4>
      <a:accent5>
        <a:srgbClr val="67B0D0"/>
      </a:accent5>
      <a:accent6>
        <a:srgbClr val="848A8F"/>
      </a:accent6>
      <a:hlink>
        <a:srgbClr val="0069CF"/>
      </a:hlink>
      <a:folHlink>
        <a:srgbClr val="B8D5BA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707070"/>
        </a:dk1>
        <a:lt1>
          <a:srgbClr val="FFFFFF"/>
        </a:lt1>
        <a:dk2>
          <a:srgbClr val="002F57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5F5F5F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ECM_prezentáció_sablon_2013_GROUP</Template>
  <TotalTime>219</TotalTime>
  <Words>727</Words>
  <Application>Microsoft Office PowerPoint</Application>
  <PresentationFormat>Diavetítés a képernyőre (4:3 oldalarány)</PresentationFormat>
  <Paragraphs>169</Paragraphs>
  <Slides>22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3" baseType="lpstr">
      <vt:lpstr>ECM_prezentáció_sablon_2013_GROUP</vt:lpstr>
      <vt:lpstr>Mi van a falon túl?</vt:lpstr>
      <vt:lpstr>Tartalom</vt:lpstr>
      <vt:lpstr>Bevezető  (1/3)</vt:lpstr>
      <vt:lpstr>Bevezető (2/3)</vt:lpstr>
      <vt:lpstr>Bevezető (3/3)</vt:lpstr>
      <vt:lpstr>A hardver összetevők áttekintése</vt:lpstr>
      <vt:lpstr>Ultrahangos pozíciómeghatározó rendszer (1/3)</vt:lpstr>
      <vt:lpstr>Ultrahangos pozíciómeghatározó rendszer (2/3)</vt:lpstr>
      <vt:lpstr>Ultrahangos pozíciómeghatározó rendszer (3/3)</vt:lpstr>
      <vt:lpstr>Az orientáció meghatározása (1/2)</vt:lpstr>
      <vt:lpstr>Az orientáció meghatározása (2/2)</vt:lpstr>
      <vt:lpstr>Az orientáció meghatározása (2/2)</vt:lpstr>
      <vt:lpstr>A rendszer logikai terve</vt:lpstr>
      <vt:lpstr>A rendszer kommunikációs rendszere</vt:lpstr>
      <vt:lpstr>A menüt megjelenítő alrendszer</vt:lpstr>
      <vt:lpstr>A rendszer fejlesztői felülete</vt:lpstr>
      <vt:lpstr>A Felhasználói felület</vt:lpstr>
      <vt:lpstr>A lehetséges vezérlőeszközök</vt:lpstr>
      <vt:lpstr>A vezérelhető eszközök</vt:lpstr>
      <vt:lpstr>PowerPoint bemutató</vt:lpstr>
      <vt:lpstr>Összefoglalás</vt:lpstr>
      <vt:lpstr>Köszönjük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van a falon túl?</dc:title>
  <dc:creator>Predi</dc:creator>
  <cp:lastModifiedBy>Predi</cp:lastModifiedBy>
  <cp:revision>46</cp:revision>
  <dcterms:created xsi:type="dcterms:W3CDTF">2015-02-25T14:39:45Z</dcterms:created>
  <dcterms:modified xsi:type="dcterms:W3CDTF">2015-02-27T19:27:40Z</dcterms:modified>
</cp:coreProperties>
</file>