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7" r:id="rId11"/>
    <p:sldId id="263" r:id="rId12"/>
    <p:sldId id="266" r:id="rId13"/>
    <p:sldId id="269" r:id="rId14"/>
    <p:sldId id="268" r:id="rId15"/>
    <p:sldId id="271" r:id="rId16"/>
    <p:sldId id="273" r:id="rId17"/>
    <p:sldId id="274" r:id="rId18"/>
    <p:sldId id="270" r:id="rId19"/>
    <p:sldId id="272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70833-BE91-4865-B271-79094C14CDC7}" type="datetimeFigureOut">
              <a:rPr lang="hu-HU" smtClean="0"/>
              <a:t>2015.03.04.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B4880-AB37-4F2C-9544-43E46641C9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152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B4880-AB37-4F2C-9544-43E46641C9D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385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B4880-AB37-4F2C-9544-43E46641C9D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82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5E93-AAF0-48D5-88B5-59927004D639}" type="datetime1">
              <a:rPr lang="hu-HU" smtClean="0"/>
              <a:t>2015.03.04.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37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AA6A-41FA-44F1-8895-04190812F8B9}" type="datetime1">
              <a:rPr lang="hu-HU" smtClean="0"/>
              <a:t>2015.03.04.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0152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350A-3031-4C44-A425-1CC298E9605D}" type="datetime1">
              <a:rPr lang="hu-HU" smtClean="0"/>
              <a:t>2015.03.04.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500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46B4-150B-4BE4-948C-5A864FE4C9D8}" type="datetime1">
              <a:rPr lang="hu-HU" smtClean="0"/>
              <a:t>2015.03.04.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2053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D7E-09A7-491F-B957-27C9CCD686BE}" type="datetime1">
              <a:rPr lang="hu-HU" smtClean="0"/>
              <a:t>2015.03.04.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395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1B33-01B5-435D-AC30-C6F01CB190B3}" type="datetime1">
              <a:rPr lang="hu-HU" smtClean="0"/>
              <a:t>2015.03.04.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597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682-A041-4D22-A154-749C1AFCB1A7}" type="datetime1">
              <a:rPr lang="hu-HU" smtClean="0"/>
              <a:t>2015.03.04.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002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69BB-920F-44E4-B56F-9B32514A78D8}" type="datetime1">
              <a:rPr lang="hu-HU" smtClean="0"/>
              <a:t>2015.03.04.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31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D484-5E65-4509-9A82-E16791686AD3}" type="datetime1">
              <a:rPr lang="hu-HU" smtClean="0"/>
              <a:t>2015.03.04.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1316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2FF2-C677-4FC7-8CEF-340D9A667112}" type="datetime1">
              <a:rPr lang="hu-HU" smtClean="0"/>
              <a:t>2015.03.04.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88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C93A-93F8-4DAA-AEC6-4961A88B2007}" type="datetime1">
              <a:rPr lang="hu-HU" smtClean="0"/>
              <a:t>2015.03.04.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233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7BFCF-AE1B-4DF8-A2F6-ECAC5DB457CF}" type="datetime1">
              <a:rPr lang="hu-HU" smtClean="0"/>
              <a:t>2015.03.04.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960A-DE8D-4C20-885E-2C9990026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5034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IKR munkabizottságok működése az Egyetemi Könyvtári Szolgálatban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b="1" dirty="0" err="1" smtClean="0"/>
              <a:t>Czinki-Vietorisz</a:t>
            </a:r>
            <a:r>
              <a:rPr lang="hu-HU" b="1" dirty="0" smtClean="0"/>
              <a:t> Gabriella - ELTE Egyetemi Könyvtár</a:t>
            </a:r>
          </a:p>
          <a:p>
            <a:r>
              <a:rPr lang="hu-HU" b="1" dirty="0" err="1" smtClean="0"/>
              <a:t>Networkshop</a:t>
            </a:r>
            <a:r>
              <a:rPr lang="hu-HU" b="1" dirty="0" smtClean="0"/>
              <a:t> 2015.</a:t>
            </a:r>
            <a:r>
              <a:rPr lang="hu-HU" altLang="hu-HU" b="1" dirty="0" smtClean="0"/>
              <a:t>03.31-04.02. Sárospatak</a:t>
            </a:r>
          </a:p>
          <a:p>
            <a:endParaRPr lang="hu-HU" dirty="0"/>
          </a:p>
        </p:txBody>
      </p:sp>
      <p:pic>
        <p:nvPicPr>
          <p:cNvPr id="5" name="Picture 4" descr="ELTE_Cimer_090917_color_72dpi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500" cy="107632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74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/>
              <a:t>A</a:t>
            </a:r>
            <a:r>
              <a:rPr lang="hu-HU" sz="4000" b="1" dirty="0" smtClean="0"/>
              <a:t> szakmai munkabizottság felállításának fő céljai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lvl="0"/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adatbázis egységes alakítása az érvényben lévő szabványok, szabályzatok és EKSZ szabályzatok figyelembe vételével.</a:t>
            </a:r>
          </a:p>
          <a:p>
            <a:pPr lvl="0"/>
            <a:r>
              <a:rPr lang="hu-HU" dirty="0"/>
              <a:t>A javítási folyamatok stratégiájának közös kidolgozása, a munka szervezése, a határidők meghatározása, betartása.</a:t>
            </a:r>
          </a:p>
          <a:p>
            <a:pPr lvl="0"/>
            <a:r>
              <a:rPr lang="hu-HU" dirty="0"/>
              <a:t>Az adatbázis tartalmának minőségi nyomon követése.</a:t>
            </a:r>
          </a:p>
          <a:p>
            <a:pPr lvl="0"/>
            <a:r>
              <a:rPr lang="hu-HU" dirty="0"/>
              <a:t>A fejlesztési irányok megfogalmazása, összehangolása és közvetítése.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220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b="1" dirty="0" smtClean="0"/>
              <a:t>Az almunkabizottságok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dirty="0"/>
              <a:t>1. Formai feldolgozás almunkabizottság - </a:t>
            </a:r>
            <a:r>
              <a:rPr lang="hu-HU" altLang="hu-HU" b="1" dirty="0"/>
              <a:t>FAMB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dirty="0"/>
              <a:t>2. Tartalmi feldolgozás almunkabizottság - </a:t>
            </a:r>
            <a:r>
              <a:rPr lang="hu-HU" altLang="hu-HU" b="1" dirty="0"/>
              <a:t>TAMB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dirty="0"/>
              <a:t>3. Folyóirat-kezelés almunkabizottság - </a:t>
            </a:r>
            <a:r>
              <a:rPr lang="hu-HU" altLang="hu-HU" b="1" dirty="0"/>
              <a:t>FIAMB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dirty="0"/>
              <a:t>4. Kölcsönzés almunkabizottság – </a:t>
            </a:r>
            <a:r>
              <a:rPr lang="hu-HU" altLang="hu-HU" b="1" dirty="0"/>
              <a:t>KAMB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dirty="0"/>
              <a:t>5. Web-OPAC almunkabizottság - </a:t>
            </a:r>
            <a:r>
              <a:rPr lang="hu-HU" altLang="hu-HU" b="1" dirty="0"/>
              <a:t>WAMB </a:t>
            </a:r>
            <a:endParaRPr lang="hu-HU" altLang="hu-HU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hu-HU" altLang="hu-HU" b="1" dirty="0"/>
          </a:p>
          <a:p>
            <a:pPr algn="just">
              <a:lnSpc>
                <a:spcPct val="80000"/>
              </a:lnSpc>
            </a:pPr>
            <a:r>
              <a:rPr lang="hu-HU" altLang="hu-HU" dirty="0" smtClean="0"/>
              <a:t>Tagok </a:t>
            </a:r>
            <a:r>
              <a:rPr lang="hu-HU" altLang="hu-HU" dirty="0"/>
              <a:t>(1-4.): karonként + Egyetemi Könyvtárból egy-egy fő (vagy </a:t>
            </a:r>
            <a:r>
              <a:rPr lang="hu-HU" altLang="hu-HU" dirty="0" smtClean="0"/>
              <a:t>meghatalmazással egy képviselő); tervezett bővítés</a:t>
            </a:r>
            <a:endParaRPr lang="hu-HU" altLang="hu-HU" dirty="0"/>
          </a:p>
          <a:p>
            <a:pPr algn="just">
              <a:lnSpc>
                <a:spcPct val="80000"/>
              </a:lnSpc>
            </a:pPr>
            <a:r>
              <a:rPr lang="hu-HU" altLang="hu-HU" dirty="0" smtClean="0"/>
              <a:t>Tagok </a:t>
            </a:r>
            <a:r>
              <a:rPr lang="hu-HU" altLang="hu-HU" dirty="0"/>
              <a:t>(5.): az almunkabizottságok vezetői + vezető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hu-HU" altLang="hu-HU" dirty="0" smtClean="0"/>
              <a:t>   </a:t>
            </a:r>
            <a:r>
              <a:rPr lang="hu-HU" altLang="hu-HU" dirty="0" err="1" smtClean="0"/>
              <a:t>rendszerkönyvtáros</a:t>
            </a:r>
            <a:r>
              <a:rPr lang="hu-HU" altLang="hu-HU" dirty="0" smtClean="0"/>
              <a:t> </a:t>
            </a:r>
            <a:r>
              <a:rPr lang="hu-HU" altLang="hu-HU" dirty="0"/>
              <a:t>+ informatikusok + EHÖK </a:t>
            </a:r>
            <a:r>
              <a:rPr lang="hu-HU" altLang="hu-HU" dirty="0" smtClean="0"/>
              <a:t>képviselő</a:t>
            </a:r>
          </a:p>
          <a:p>
            <a:pPr algn="just">
              <a:lnSpc>
                <a:spcPct val="80000"/>
              </a:lnSpc>
            </a:pPr>
            <a:endParaRPr lang="hu-HU" altLang="hu-HU" dirty="0"/>
          </a:p>
          <a:p>
            <a:pPr marL="0" indent="0"/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43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b="1" dirty="0" smtClean="0"/>
              <a:t>IKR szakmai munkabizottság felépítése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3000" dirty="0" smtClean="0"/>
              <a:t>Az egyes almunkabizottságok vezetői:</a:t>
            </a:r>
          </a:p>
          <a:p>
            <a:pPr lvl="1"/>
            <a:r>
              <a:rPr lang="hu-HU" altLang="hu-HU" sz="3000" dirty="0" smtClean="0"/>
              <a:t>FAMB vezetője </a:t>
            </a:r>
          </a:p>
          <a:p>
            <a:pPr lvl="1"/>
            <a:r>
              <a:rPr lang="hu-HU" altLang="hu-HU" sz="3000" dirty="0" smtClean="0"/>
              <a:t>TAMB vezetője </a:t>
            </a:r>
          </a:p>
          <a:p>
            <a:pPr lvl="1"/>
            <a:r>
              <a:rPr lang="hu-HU" altLang="hu-HU" sz="3000" dirty="0" smtClean="0"/>
              <a:t>FIAMB vezetője </a:t>
            </a:r>
          </a:p>
          <a:p>
            <a:pPr lvl="1"/>
            <a:r>
              <a:rPr lang="hu-HU" altLang="hu-HU" sz="3000" dirty="0" smtClean="0"/>
              <a:t>KAMB vezetője </a:t>
            </a:r>
          </a:p>
          <a:p>
            <a:pPr lvl="1"/>
            <a:r>
              <a:rPr lang="hu-HU" altLang="hu-HU" sz="3000" dirty="0" smtClean="0"/>
              <a:t>WAMB vezetője</a:t>
            </a:r>
          </a:p>
          <a:p>
            <a:r>
              <a:rPr lang="hu-HU" altLang="hu-HU" sz="3000" dirty="0" smtClean="0"/>
              <a:t>Vezető </a:t>
            </a:r>
            <a:r>
              <a:rPr lang="hu-HU" altLang="hu-HU" sz="3000" dirty="0" err="1" smtClean="0"/>
              <a:t>rendszerkönyvtáros</a:t>
            </a:r>
            <a:endParaRPr lang="hu-HU" altLang="hu-HU" sz="3000" dirty="0" smtClean="0"/>
          </a:p>
          <a:p>
            <a:r>
              <a:rPr lang="hu-HU" altLang="hu-HU" sz="3000" dirty="0" smtClean="0"/>
              <a:t>Informatikusok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4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Működési rend, munkaterv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</a:pPr>
            <a:r>
              <a:rPr lang="hu-HU" altLang="hu-HU" dirty="0" smtClean="0"/>
              <a:t>Almunkabizottságonként saját munkaterv (1 éves) és működési rend.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dirty="0" smtClean="0"/>
              <a:t>Tartalmazza:</a:t>
            </a:r>
          </a:p>
          <a:p>
            <a:pPr lvl="0"/>
            <a:r>
              <a:rPr lang="hu-HU" dirty="0"/>
              <a:t>Az almunkabizottság ülési rendje.</a:t>
            </a:r>
          </a:p>
          <a:p>
            <a:pPr lvl="0"/>
            <a:r>
              <a:rPr lang="hu-HU" dirty="0"/>
              <a:t>A tagok és a vezető </a:t>
            </a:r>
            <a:r>
              <a:rPr lang="hu-HU" dirty="0" err="1"/>
              <a:t>rendszerkönyvtáros</a:t>
            </a:r>
            <a:r>
              <a:rPr lang="hu-HU" dirty="0"/>
              <a:t> értesítése az ülésről, az értesítés módjának meghatározása.</a:t>
            </a:r>
          </a:p>
          <a:p>
            <a:pPr lvl="0"/>
            <a:r>
              <a:rPr lang="hu-HU" dirty="0"/>
              <a:t>Az ülés emlékeztetőjének elkészítése, kiküldése a tagoknak, az észrevételek, módosítási javaslatok beküldésének módja, ideje.  Az elfogadott, végleges emlékeztető őrzési helye.</a:t>
            </a:r>
          </a:p>
          <a:p>
            <a:pPr lvl="0"/>
            <a:r>
              <a:rPr lang="hu-HU" dirty="0"/>
              <a:t>Az almunkabizottság üléseinek egyéb résztvevői, jogosultságaik.</a:t>
            </a:r>
          </a:p>
          <a:p>
            <a:pPr lvl="0"/>
            <a:r>
              <a:rPr lang="hu-HU" dirty="0"/>
              <a:t>Almunkabizottsági tag hiányzása az ülésről, teendők.</a:t>
            </a:r>
          </a:p>
          <a:p>
            <a:r>
              <a:rPr lang="hu-HU" dirty="0"/>
              <a:t>Szavazás menete, érvényessége. </a:t>
            </a:r>
            <a:r>
              <a:rPr lang="hu-HU" dirty="0" smtClean="0"/>
              <a:t>Az </a:t>
            </a:r>
            <a:r>
              <a:rPr lang="hu-HU" dirty="0"/>
              <a:t>almunkabizottság által kidolgozott szabályzatok hatályba lépése, alkalmazása.</a:t>
            </a:r>
          </a:p>
          <a:p>
            <a:pPr lvl="0"/>
            <a:r>
              <a:rPr lang="hu-HU" dirty="0"/>
              <a:t>Az éves munkaterv elkészítése. 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035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Kommunikációs csatorna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lvl="0"/>
            <a:r>
              <a:rPr lang="hu-HU" dirty="0" smtClean="0"/>
              <a:t>ELTE Digitális Intézményi Tudástár (EDIT): szabályzatok</a:t>
            </a:r>
            <a:r>
              <a:rPr lang="hu-HU" dirty="0"/>
              <a:t>, emlékeztetők, munkatervek, stb. közzétételének </a:t>
            </a:r>
            <a:r>
              <a:rPr lang="hu-HU" dirty="0" smtClean="0"/>
              <a:t>helye.</a:t>
            </a:r>
            <a:endParaRPr lang="hu-HU" dirty="0"/>
          </a:p>
          <a:p>
            <a:pPr lvl="0"/>
            <a:r>
              <a:rPr lang="hu-HU" dirty="0" err="1"/>
              <a:t>ikr</a:t>
            </a:r>
            <a:r>
              <a:rPr lang="hu-HU" dirty="0"/>
              <a:t>@</a:t>
            </a:r>
            <a:r>
              <a:rPr lang="hu-HU" dirty="0" err="1"/>
              <a:t>lib.elte.hu</a:t>
            </a:r>
            <a:r>
              <a:rPr lang="hu-HU" dirty="0"/>
              <a:t> (a levelezések bonyolítása).</a:t>
            </a:r>
          </a:p>
          <a:p>
            <a:pPr lvl="0"/>
            <a:r>
              <a:rPr lang="hu-HU" dirty="0"/>
              <a:t>AFS – közös tárterület az egyes almunkabizottságok számára.</a:t>
            </a:r>
          </a:p>
          <a:p>
            <a:pPr lvl="0"/>
            <a:r>
              <a:rPr lang="hu-HU" dirty="0"/>
              <a:t>Az egyes almunkabizottságok kialakítják a saját kommunikációs eszközüket/felületüket.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76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Projekt munka eredmények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Felelősség szétosztása az egyes munkabizottságok, tagok és könyvtárak között.</a:t>
            </a:r>
          </a:p>
          <a:p>
            <a:r>
              <a:rPr lang="hu-HU" dirty="0" smtClean="0"/>
              <a:t>Informatikai rendelkezésre állás az Egyetemi Könyvtár részéről (EKSz</a:t>
            </a:r>
            <a:r>
              <a:rPr lang="hu-HU" dirty="0"/>
              <a:t> </a:t>
            </a:r>
            <a:r>
              <a:rPr lang="hu-HU" dirty="0" smtClean="0"/>
              <a:t>vagy könyvtár szintű lekérdezések, gyűjtemény rendezések, olvasói adatlapok rendezése, statisztikai adatok szolgáltatása, javítások, jogosultságok kiadása, preinstall tábla kezelése stb.).</a:t>
            </a:r>
          </a:p>
          <a:p>
            <a:r>
              <a:rPr lang="hu-HU" dirty="0" smtClean="0"/>
              <a:t>Egyes szolgáltatások egységesítése (emlékeztetők, felszólítók, hírlevelek kiküldése, .</a:t>
            </a:r>
          </a:p>
          <a:p>
            <a:r>
              <a:rPr lang="hu-HU" dirty="0" smtClean="0"/>
              <a:t>EKSZ szintű egységes munkavégzés a teljesített feladatok alapján (tárgyszavazási szabályzatok, az egyes modulokhoz kapcsolódó útmutatók, díjtételek, tartozásbehajtás, űrlapok stb.).</a:t>
            </a:r>
          </a:p>
          <a:p>
            <a:r>
              <a:rPr lang="hu-HU" dirty="0" smtClean="0"/>
              <a:t>Szakmai tanácsadás a könyvtárak részére, fogadóórák, Aleph oktatás, IKR hírlevelek.</a:t>
            </a:r>
          </a:p>
          <a:p>
            <a:r>
              <a:rPr lang="hu-HU" dirty="0" smtClean="0"/>
              <a:t>Folyamatos egyeztetés az egyes munkabizottságok között.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812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Fontosabb eredmények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Szabályzatok, segédletek, útmutatók kidolgozása</a:t>
            </a:r>
          </a:p>
          <a:p>
            <a:r>
              <a:rPr lang="hu-HU" dirty="0" smtClean="0"/>
              <a:t>Példány- és feldolgozási státuszok egységesítése, szükség szerinti törlése</a:t>
            </a:r>
          </a:p>
          <a:p>
            <a:r>
              <a:rPr lang="hu-HU" dirty="0" smtClean="0"/>
              <a:t>Adatbázis előkészítése a MOKKA/ODR adatbázisba való feltöltésre.</a:t>
            </a:r>
          </a:p>
          <a:p>
            <a:r>
              <a:rPr lang="hu-HU" dirty="0" smtClean="0"/>
              <a:t>Rekordok javítása.</a:t>
            </a:r>
          </a:p>
          <a:p>
            <a:r>
              <a:rPr lang="hu-HU" dirty="0" smtClean="0"/>
              <a:t>Elektronikus leltárnapló bevezetésének előkészítése, egyes könyvtárakban bevezetése.</a:t>
            </a:r>
          </a:p>
          <a:p>
            <a:r>
              <a:rPr lang="hu-HU" dirty="0" smtClean="0"/>
              <a:t>Tárgyszavak szabályzatok szerinti egységesítése, javítása.</a:t>
            </a:r>
          </a:p>
          <a:p>
            <a:pPr lvl="0"/>
            <a:r>
              <a:rPr lang="hu-HU" dirty="0" smtClean="0"/>
              <a:t>Rekordkapcsolati </a:t>
            </a:r>
            <a:r>
              <a:rPr lang="hu-HU" dirty="0"/>
              <a:t>mezők </a:t>
            </a:r>
            <a:r>
              <a:rPr lang="hu-HU" dirty="0" smtClean="0"/>
              <a:t>felvétele, linkelése </a:t>
            </a:r>
            <a:r>
              <a:rPr lang="hu-HU" dirty="0"/>
              <a:t>és a Web-OPAC-on történő </a:t>
            </a:r>
            <a:r>
              <a:rPr lang="hu-HU" dirty="0" smtClean="0"/>
              <a:t>megjelenítése.</a:t>
            </a:r>
            <a:endParaRPr lang="hu-HU" dirty="0"/>
          </a:p>
          <a:p>
            <a:endParaRPr lang="hu-H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626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Fontosabb eredmények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Részvétel az Aleph-Neptun összekapcsolás előkészítésében.</a:t>
            </a:r>
          </a:p>
          <a:p>
            <a:r>
              <a:rPr lang="hu-HU" dirty="0" smtClean="0"/>
              <a:t>Többszörös olvasói rekordok törlése, adatlapok javítása.</a:t>
            </a:r>
            <a:endParaRPr lang="hu-HU" dirty="0" smtClean="0"/>
          </a:p>
          <a:p>
            <a:r>
              <a:rPr lang="hu-HU" dirty="0" smtClean="0"/>
              <a:t>Új statisztikák és lekérdezések beállítása.</a:t>
            </a:r>
          </a:p>
          <a:p>
            <a:r>
              <a:rPr lang="hu-HU" dirty="0" smtClean="0"/>
              <a:t>Folyamatos közreműködés a könyvtárhasználati szabályzatok  elkészítésében, módosításában.</a:t>
            </a:r>
          </a:p>
          <a:p>
            <a:r>
              <a:rPr lang="hu-HU" dirty="0" smtClean="0"/>
              <a:t>Web-OPAC módosítása, súgó javítása, új keresési lehetőségek beállítása.</a:t>
            </a:r>
          </a:p>
          <a:p>
            <a:r>
              <a:rPr lang="hu-HU" dirty="0" smtClean="0"/>
              <a:t>Elektronikus kérőlap bevezetése a </a:t>
            </a:r>
            <a:r>
              <a:rPr lang="hu-HU" dirty="0" smtClean="0"/>
              <a:t>Web-OPAC-on keresztül.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816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A további célok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szakmai munkabizottság és az almunkabizottságok kiemelt feladatuknak tartják az egységes működés megteremtését az EKSZ </a:t>
            </a:r>
            <a:r>
              <a:rPr lang="hu-HU" dirty="0" smtClean="0"/>
              <a:t>könyvtáraiban. </a:t>
            </a:r>
          </a:p>
          <a:p>
            <a:r>
              <a:rPr lang="hu-HU" dirty="0" smtClean="0"/>
              <a:t> Szabályzatok</a:t>
            </a:r>
            <a:r>
              <a:rPr lang="hu-HU" dirty="0"/>
              <a:t>, útmutatók, folyamatleírások, az EKSZ dokumentumok többségének egységesítése, ezek használata és újabbak készítése. </a:t>
            </a:r>
            <a:endParaRPr lang="hu-HU" dirty="0" smtClean="0"/>
          </a:p>
          <a:p>
            <a:r>
              <a:rPr lang="hu-HU" dirty="0"/>
              <a:t>E</a:t>
            </a:r>
            <a:r>
              <a:rPr lang="hu-HU" dirty="0" smtClean="0"/>
              <a:t>gyütt gondolkodás, közös </a:t>
            </a:r>
            <a:r>
              <a:rPr lang="hu-HU" dirty="0"/>
              <a:t>problémafelvetés, a másik könyvtár </a:t>
            </a:r>
            <a:r>
              <a:rPr lang="hu-HU" dirty="0" smtClean="0"/>
              <a:t>gyakorlatának megismerése.</a:t>
            </a:r>
            <a:endParaRPr lang="hu-HU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00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rmAutofit/>
          </a:bodyPr>
          <a:lstStyle/>
          <a:p>
            <a:pPr algn="ctr"/>
            <a:r>
              <a:rPr lang="hu-HU" b="1" dirty="0" smtClean="0"/>
              <a:t>Köszönöm a figyelmet!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Czinki-Vietorisz</a:t>
            </a:r>
            <a:r>
              <a:rPr lang="hu-HU" b="1" dirty="0" smtClean="0"/>
              <a:t> Gabriella</a:t>
            </a:r>
            <a:br>
              <a:rPr lang="hu-HU" b="1" dirty="0" smtClean="0"/>
            </a:br>
            <a:r>
              <a:rPr lang="hu-HU" b="1" dirty="0" err="1" smtClean="0"/>
              <a:t>vietorisz.gabriella</a:t>
            </a:r>
            <a:r>
              <a:rPr lang="hu-HU" b="1" dirty="0" smtClean="0"/>
              <a:t>@</a:t>
            </a:r>
            <a:r>
              <a:rPr lang="hu-HU" b="1" dirty="0" err="1" smtClean="0"/>
              <a:t>lib.elte.hu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978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ELTE</a:t>
            </a:r>
            <a:r>
              <a:rPr lang="hu-HU" b="1" dirty="0"/>
              <a:t> </a:t>
            </a:r>
            <a:r>
              <a:rPr lang="hu-HU" b="1" dirty="0" smtClean="0"/>
              <a:t>Egyetemi Könyvtári Szolgálat felépítése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dirty="0" smtClean="0"/>
          </a:p>
        </p:txBody>
      </p:sp>
      <p:pic>
        <p:nvPicPr>
          <p:cNvPr id="17" name="Kép 16" descr="hattercimer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2264569"/>
            <a:ext cx="2330450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Ellipszis 17"/>
          <p:cNvSpPr/>
          <p:nvPr/>
        </p:nvSpPr>
        <p:spPr>
          <a:xfrm>
            <a:off x="7819549" y="3052309"/>
            <a:ext cx="2121314" cy="1082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Közoktatási intézmények könyvtárai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0" name="Ellipszis 19"/>
          <p:cNvSpPr/>
          <p:nvPr/>
        </p:nvSpPr>
        <p:spPr>
          <a:xfrm>
            <a:off x="189872" y="1384439"/>
            <a:ext cx="2152719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Továbbképző intézetek </a:t>
            </a:r>
            <a:r>
              <a:rPr lang="hu-HU" dirty="0">
                <a:solidFill>
                  <a:schemeClr val="bg1"/>
                </a:solidFill>
              </a:rPr>
              <a:t>k</a:t>
            </a:r>
            <a:r>
              <a:rPr lang="hu-HU" dirty="0" smtClean="0">
                <a:solidFill>
                  <a:schemeClr val="bg1"/>
                </a:solidFill>
              </a:rPr>
              <a:t>önyvtárai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1988252" y="3194429"/>
            <a:ext cx="2545454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Szakkollégiumok könyvtárai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2" name="Ellipszis 21"/>
          <p:cNvSpPr/>
          <p:nvPr/>
        </p:nvSpPr>
        <p:spPr>
          <a:xfrm>
            <a:off x="10008045" y="4050620"/>
            <a:ext cx="1978647" cy="994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Egyetemi kollégiumok könyvtárai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3" name="Ellipszis 22"/>
          <p:cNvSpPr/>
          <p:nvPr/>
        </p:nvSpPr>
        <p:spPr>
          <a:xfrm>
            <a:off x="10246967" y="5372446"/>
            <a:ext cx="1743213" cy="988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Karon kívüli könyvtárak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4" name="Ellipszis 23"/>
          <p:cNvSpPr/>
          <p:nvPr/>
        </p:nvSpPr>
        <p:spPr>
          <a:xfrm>
            <a:off x="2954684" y="5317298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Egyetemi Levéltár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5" name="Ellipszis 24"/>
          <p:cNvSpPr/>
          <p:nvPr/>
        </p:nvSpPr>
        <p:spPr>
          <a:xfrm>
            <a:off x="5615613" y="5537580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Egyetemi Könyvtár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6" name="Ellipszis 25"/>
          <p:cNvSpPr/>
          <p:nvPr/>
        </p:nvSpPr>
        <p:spPr>
          <a:xfrm>
            <a:off x="230033" y="3970010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TTK Könyvtárai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7" name="Ellipszis 26"/>
          <p:cNvSpPr/>
          <p:nvPr/>
        </p:nvSpPr>
        <p:spPr>
          <a:xfrm>
            <a:off x="323023" y="5317297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TÁTK Könyvtára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8" name="Ellipszis 27"/>
          <p:cNvSpPr/>
          <p:nvPr/>
        </p:nvSpPr>
        <p:spPr>
          <a:xfrm>
            <a:off x="112056" y="2622723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TÓK Könyvtára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9" name="Ellipszis 28"/>
          <p:cNvSpPr/>
          <p:nvPr/>
        </p:nvSpPr>
        <p:spPr>
          <a:xfrm>
            <a:off x="7860196" y="5509024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PPK Könyvtára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0" name="Ellipszis 29"/>
          <p:cNvSpPr/>
          <p:nvPr/>
        </p:nvSpPr>
        <p:spPr>
          <a:xfrm>
            <a:off x="9927033" y="2451300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IK Könyvtára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1" name="Ellipszis 30"/>
          <p:cNvSpPr/>
          <p:nvPr/>
        </p:nvSpPr>
        <p:spPr>
          <a:xfrm>
            <a:off x="3515347" y="1498634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ÁJK Könyvtárai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2" name="Ellipszis 31"/>
          <p:cNvSpPr/>
          <p:nvPr/>
        </p:nvSpPr>
        <p:spPr>
          <a:xfrm>
            <a:off x="6507232" y="1460968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BGGYK Könyvtára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3" name="Ellipszis 32"/>
          <p:cNvSpPr/>
          <p:nvPr/>
        </p:nvSpPr>
        <p:spPr>
          <a:xfrm>
            <a:off x="9375361" y="1349410"/>
            <a:ext cx="1743213" cy="859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BTK Könyvtárai</a:t>
            </a:r>
            <a:endParaRPr lang="hu-HU" dirty="0">
              <a:solidFill>
                <a:schemeClr val="bg1"/>
              </a:solidFill>
            </a:endParaRPr>
          </a:p>
        </p:txBody>
      </p:sp>
      <p:cxnSp>
        <p:nvCxnSpPr>
          <p:cNvPr id="36" name="Egyenes összekötő nyíllal 35"/>
          <p:cNvCxnSpPr/>
          <p:nvPr/>
        </p:nvCxnSpPr>
        <p:spPr>
          <a:xfrm>
            <a:off x="5258560" y="2209075"/>
            <a:ext cx="357053" cy="149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>
            <a:off x="2214632" y="2209075"/>
            <a:ext cx="2874779" cy="652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V="1">
            <a:off x="4383629" y="4399842"/>
            <a:ext cx="1034468" cy="972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 flipH="1" flipV="1">
            <a:off x="6334539" y="4648925"/>
            <a:ext cx="39757" cy="723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flipH="1" flipV="1">
            <a:off x="7261225" y="4341812"/>
            <a:ext cx="1470577" cy="1030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 flipV="1">
            <a:off x="2066236" y="4188255"/>
            <a:ext cx="3023175" cy="1184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>
            <a:off x="1973246" y="2918653"/>
            <a:ext cx="2839810" cy="209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V="1">
            <a:off x="2090455" y="4001294"/>
            <a:ext cx="2810408" cy="398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 flipH="1" flipV="1">
            <a:off x="7167020" y="3933645"/>
            <a:ext cx="3169711" cy="1573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nyíllal 55"/>
          <p:cNvCxnSpPr>
            <a:stCxn id="22" idx="2"/>
          </p:cNvCxnSpPr>
          <p:nvPr/>
        </p:nvCxnSpPr>
        <p:spPr>
          <a:xfrm flipH="1" flipV="1">
            <a:off x="7205895" y="3784623"/>
            <a:ext cx="2802150" cy="763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>
            <a:off x="4533706" y="3624261"/>
            <a:ext cx="3970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nyíllal 67"/>
          <p:cNvCxnSpPr/>
          <p:nvPr/>
        </p:nvCxnSpPr>
        <p:spPr>
          <a:xfrm flipH="1">
            <a:off x="7023652" y="2358299"/>
            <a:ext cx="585382" cy="384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nyíllal 69"/>
          <p:cNvCxnSpPr/>
          <p:nvPr/>
        </p:nvCxnSpPr>
        <p:spPr>
          <a:xfrm flipH="1">
            <a:off x="7261225" y="1997608"/>
            <a:ext cx="2274775" cy="1022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nyíllal 71"/>
          <p:cNvCxnSpPr/>
          <p:nvPr/>
        </p:nvCxnSpPr>
        <p:spPr>
          <a:xfrm flipV="1">
            <a:off x="11039219" y="2943599"/>
            <a:ext cx="0" cy="41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nyíllal 73"/>
          <p:cNvCxnSpPr/>
          <p:nvPr/>
        </p:nvCxnSpPr>
        <p:spPr>
          <a:xfrm flipH="1">
            <a:off x="7180906" y="2641527"/>
            <a:ext cx="2599942" cy="608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nyíllal 75"/>
          <p:cNvCxnSpPr>
            <a:stCxn id="18" idx="2"/>
          </p:cNvCxnSpPr>
          <p:nvPr/>
        </p:nvCxnSpPr>
        <p:spPr>
          <a:xfrm flipH="1">
            <a:off x="7180906" y="3593630"/>
            <a:ext cx="638643" cy="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Élőláb helye 7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78" name="Dia számának helye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8180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Nehézségek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algn="just"/>
            <a:r>
              <a:rPr lang="hu-HU" dirty="0" smtClean="0"/>
              <a:t>az </a:t>
            </a:r>
            <a:r>
              <a:rPr lang="hu-HU" dirty="0"/>
              <a:t>egyes könyvtárak </a:t>
            </a:r>
            <a:r>
              <a:rPr lang="hu-HU" dirty="0" smtClean="0"/>
              <a:t>közötti névleges </a:t>
            </a:r>
            <a:r>
              <a:rPr lang="hu-HU" dirty="0"/>
              <a:t>és minimális </a:t>
            </a:r>
            <a:r>
              <a:rPr lang="hu-HU" dirty="0" smtClean="0"/>
              <a:t>kapcsolat,</a:t>
            </a:r>
          </a:p>
          <a:p>
            <a:pPr algn="just"/>
            <a:r>
              <a:rPr lang="hu-HU" dirty="0" smtClean="0"/>
              <a:t>az </a:t>
            </a:r>
            <a:r>
              <a:rPr lang="hu-HU" dirty="0"/>
              <a:t>egyes könyvtárak fejlődése egyéni utat járt </a:t>
            </a:r>
            <a:r>
              <a:rPr lang="hu-HU" dirty="0" smtClean="0"/>
              <a:t>be,</a:t>
            </a:r>
          </a:p>
          <a:p>
            <a:pPr algn="just"/>
            <a:r>
              <a:rPr lang="hu-HU" dirty="0" smtClean="0"/>
              <a:t>saját </a:t>
            </a:r>
            <a:r>
              <a:rPr lang="hu-HU" dirty="0"/>
              <a:t>helyi szabályzatot, dokumentációt hoztak </a:t>
            </a:r>
            <a:r>
              <a:rPr lang="hu-HU" dirty="0" smtClean="0"/>
              <a:t>létre,</a:t>
            </a:r>
          </a:p>
          <a:p>
            <a:pPr algn="just"/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integrációkor, melynek során újabb karok jöttek létre és újabb könyvtárak kerültek be a </a:t>
            </a:r>
            <a:r>
              <a:rPr lang="hu-HU" dirty="0" smtClean="0"/>
              <a:t>hálózatba, nem </a:t>
            </a:r>
            <a:r>
              <a:rPr lang="hu-HU" dirty="0"/>
              <a:t>történt meg a könyvtárak szabályzatainak összefésülése, egymáshoz való </a:t>
            </a:r>
            <a:r>
              <a:rPr lang="hu-HU" dirty="0" smtClean="0"/>
              <a:t>igazítása,</a:t>
            </a:r>
          </a:p>
          <a:p>
            <a:pPr algn="just"/>
            <a:r>
              <a:rPr lang="hu-HU" dirty="0"/>
              <a:t>k</a:t>
            </a:r>
            <a:r>
              <a:rPr lang="hu-HU" dirty="0" smtClean="0"/>
              <a:t>ülönböző IKR-ek használata</a:t>
            </a:r>
          </a:p>
          <a:p>
            <a:pPr algn="just"/>
            <a:r>
              <a:rPr lang="hu-HU" dirty="0" smtClean="0"/>
              <a:t>az </a:t>
            </a:r>
            <a:r>
              <a:rPr lang="hu-HU" dirty="0"/>
              <a:t>egyes könyvtárak egymástól földrajzilag is távol </a:t>
            </a:r>
            <a:r>
              <a:rPr lang="hu-HU" dirty="0" smtClean="0"/>
              <a:t>esnek.</a:t>
            </a:r>
            <a:endParaRPr lang="hu-HU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326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Az EKSz létrejötte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Az </a:t>
            </a:r>
            <a:r>
              <a:rPr lang="hu-HU" dirty="0"/>
              <a:t>Egyetemi Könyvtári </a:t>
            </a:r>
            <a:r>
              <a:rPr lang="hu-HU" dirty="0" smtClean="0"/>
              <a:t>Szolgálat (EKSz)  </a:t>
            </a:r>
            <a:r>
              <a:rPr lang="hu-HU" dirty="0"/>
              <a:t>az Eötvös Loránd Tudományegyetem </a:t>
            </a:r>
            <a:r>
              <a:rPr lang="hu-HU" dirty="0" smtClean="0"/>
              <a:t>(ELTE</a:t>
            </a:r>
            <a:r>
              <a:rPr lang="hu-HU" dirty="0"/>
              <a:t>) egységes alapelvek szerint működő, összehangolt szolgáltatásokat nyújtó könyvtári rendszere, amely 2009-ben az ELTE Szenátusának XXXIV/2009. (III.23.) számú határozata alapján jött létre. 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947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Az EKSz feladatai 1.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hu-HU" dirty="0"/>
              <a:t>az Egyetem könyvtári hálózatának szakmai irányítása, </a:t>
            </a:r>
          </a:p>
          <a:p>
            <a:pPr lvl="0" algn="just"/>
            <a:r>
              <a:rPr lang="hu-HU" dirty="0">
                <a:solidFill>
                  <a:srgbClr val="FF0000"/>
                </a:solidFill>
              </a:rPr>
              <a:t>a hálózat valamennyi egységére kiterjedő integrált könyvtári rendszer menedzselése, </a:t>
            </a:r>
          </a:p>
          <a:p>
            <a:pPr lvl="0" algn="just"/>
            <a:r>
              <a:rPr lang="hu-HU" dirty="0">
                <a:solidFill>
                  <a:srgbClr val="FF0000"/>
                </a:solidFill>
              </a:rPr>
              <a:t>a dokumentumok feldolgozásának egységesítése, a közös katalogizálás megszervezése és koordinálása, </a:t>
            </a:r>
          </a:p>
          <a:p>
            <a:pPr lvl="0" algn="just"/>
            <a:r>
              <a:rPr lang="hu-HU" dirty="0">
                <a:solidFill>
                  <a:srgbClr val="FF0000"/>
                </a:solidFill>
              </a:rPr>
              <a:t>a felhasználóknak nyújtott szolgáltatások egységesítése, koordinálása, </a:t>
            </a:r>
          </a:p>
          <a:p>
            <a:pPr lvl="0" algn="just"/>
            <a:r>
              <a:rPr lang="hu-HU" dirty="0"/>
              <a:t>egységes könyvtári honlap, portál működtetése </a:t>
            </a:r>
          </a:p>
          <a:p>
            <a:pPr lvl="0" algn="just"/>
            <a:r>
              <a:rPr lang="hu-HU" dirty="0"/>
              <a:t>a külföldi és belföldi közbeszerzések irányítása, </a:t>
            </a:r>
          </a:p>
          <a:p>
            <a:pPr lvl="0" algn="just"/>
            <a:r>
              <a:rPr lang="hu-HU" dirty="0"/>
              <a:t>a teljes körű minőségbiztosítás elemeinek a rendszer egészére történő kiterjesztése, </a:t>
            </a:r>
          </a:p>
          <a:p>
            <a:pPr lvl="0" algn="just"/>
            <a:r>
              <a:rPr lang="hu-HU" dirty="0" smtClean="0"/>
              <a:t>a kötelező szakmai továbbképzések szervezése és adminisztrációja,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7309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Az EKSz feladatai 2.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 smtClean="0"/>
              <a:t>a </a:t>
            </a:r>
            <a:r>
              <a:rPr lang="hu-HU" dirty="0"/>
              <a:t>könyvtári célú </a:t>
            </a:r>
            <a:r>
              <a:rPr lang="hu-HU" dirty="0" err="1"/>
              <a:t>összegyetemi</a:t>
            </a:r>
            <a:r>
              <a:rPr lang="hu-HU" dirty="0"/>
              <a:t> jellegű pályázatok koordinálása, elkészítése, ezek beadása,</a:t>
            </a:r>
          </a:p>
          <a:p>
            <a:pPr lvl="0" algn="just"/>
            <a:r>
              <a:rPr lang="hu-HU" dirty="0"/>
              <a:t>a sikeres pályázatok levezénylése, </a:t>
            </a:r>
          </a:p>
          <a:p>
            <a:pPr lvl="0" algn="just"/>
            <a:r>
              <a:rPr lang="hu-HU" dirty="0"/>
              <a:t>könyvtárhasználati tanfolyamok szervezése és lebonyolítása, </a:t>
            </a:r>
          </a:p>
          <a:p>
            <a:pPr lvl="0" algn="just"/>
            <a:r>
              <a:rPr lang="hu-HU" dirty="0"/>
              <a:t>az Egyetemi Könyvtári Szolgálat és az egyetemen folyó informatikus-könyvtáros képzés együttműködésének szervezése, </a:t>
            </a:r>
          </a:p>
          <a:p>
            <a:pPr lvl="0" algn="just"/>
            <a:r>
              <a:rPr lang="hu-HU" dirty="0"/>
              <a:t>gyűjtőköri egyeztetések irányítása, </a:t>
            </a:r>
          </a:p>
          <a:p>
            <a:pPr lvl="0" algn="just"/>
            <a:r>
              <a:rPr lang="hu-HU" dirty="0"/>
              <a:t>a szervezeti kérdések tisztázása után, a későbbiekben (2012 után) mobil feldolgozó csoport, </a:t>
            </a:r>
          </a:p>
          <a:p>
            <a:pPr algn="just"/>
            <a:r>
              <a:rPr lang="hu-HU" dirty="0"/>
              <a:t>revíziós csoport szervezése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85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Horizon</a:t>
            </a:r>
            <a:r>
              <a:rPr lang="hu-HU" dirty="0" smtClean="0"/>
              <a:t> 					</a:t>
            </a:r>
            <a:r>
              <a:rPr lang="hu-HU" b="1" dirty="0" smtClean="0"/>
              <a:t>Aleph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az </a:t>
            </a:r>
            <a:r>
              <a:rPr lang="hu-HU" dirty="0"/>
              <a:t>ELTE Egyetemi Könyvtár az 1990-es években vásárolta meg a </a:t>
            </a:r>
            <a:r>
              <a:rPr lang="hu-HU" dirty="0" err="1"/>
              <a:t>Horizon</a:t>
            </a:r>
            <a:r>
              <a:rPr lang="hu-HU" dirty="0"/>
              <a:t> integrált könyvtári rendszert, melyet később az ELTE több könyvtárában is bevezettek. </a:t>
            </a:r>
            <a:endParaRPr lang="hu-HU" dirty="0" smtClean="0"/>
          </a:p>
          <a:p>
            <a:r>
              <a:rPr lang="hu-HU" dirty="0" smtClean="0"/>
              <a:t>Magyarországon </a:t>
            </a:r>
            <a:r>
              <a:rPr lang="hu-HU" dirty="0"/>
              <a:t>az ELTE-n kívül két másik felsőoktatási könyvtár, a Semmelweis Egyetem Könyvtára és Miskolci Egyetem Könyvtára használta a Horizont. </a:t>
            </a:r>
          </a:p>
          <a:p>
            <a:r>
              <a:rPr lang="hu-HU" dirty="0" smtClean="0"/>
              <a:t>használatát </a:t>
            </a:r>
            <a:r>
              <a:rPr lang="hu-HU" dirty="0"/>
              <a:t>és a fejlesztését részben megnehezítette a németországi székhely és az angol nyelvű kommunikáció, az egyre növekvő költségek is, valamint az is, hogy a rendszer idővel nem mindenben felelt meg az integrált könyvtári rendszerekkel szemben támasztott követelményeknek (pl. nem volt a rendszer integrált része az egyedi leltárnapló készítése). </a:t>
            </a:r>
            <a:endParaRPr lang="hu-HU" dirty="0" smtClean="0"/>
          </a:p>
          <a:p>
            <a:r>
              <a:rPr lang="hu-HU" dirty="0"/>
              <a:t>a</a:t>
            </a:r>
            <a:r>
              <a:rPr lang="hu-HU" dirty="0" smtClean="0"/>
              <a:t>z ELTE 2010-ben </a:t>
            </a:r>
            <a:r>
              <a:rPr lang="hu-HU" dirty="0"/>
              <a:t>pályázatot írt ki az ELTE új integrált könyvtári rendszer </a:t>
            </a:r>
            <a:r>
              <a:rPr lang="hu-HU" dirty="0" smtClean="0"/>
              <a:t>beszerzésére </a:t>
            </a:r>
          </a:p>
          <a:p>
            <a:r>
              <a:rPr lang="hu-HU" dirty="0"/>
              <a:t>m</a:t>
            </a:r>
            <a:r>
              <a:rPr lang="hu-HU" dirty="0" smtClean="0"/>
              <a:t>ajd megkezdte </a:t>
            </a:r>
            <a:r>
              <a:rPr lang="hu-HU" dirty="0"/>
              <a:t>az Aleph rendszer bevezetésének előkészítését, </a:t>
            </a:r>
            <a:r>
              <a:rPr lang="hu-HU" dirty="0" smtClean="0"/>
              <a:t>végrehajtását</a:t>
            </a:r>
            <a:r>
              <a:rPr lang="hu-HU" dirty="0"/>
              <a:t>. 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7</a:t>
            </a:fld>
            <a:endParaRPr lang="hu-HU"/>
          </a:p>
        </p:txBody>
      </p:sp>
      <p:sp>
        <p:nvSpPr>
          <p:cNvPr id="9" name="Jobbra nyíl 8"/>
          <p:cNvSpPr/>
          <p:nvPr/>
        </p:nvSpPr>
        <p:spPr>
          <a:xfrm>
            <a:off x="4743185" y="785590"/>
            <a:ext cx="270563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18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Aleph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k</a:t>
            </a:r>
            <a:r>
              <a:rPr lang="hu-HU" dirty="0" smtClean="0"/>
              <a:t>ülönböző modulok, több lehetőség</a:t>
            </a:r>
          </a:p>
          <a:p>
            <a:pPr algn="just"/>
            <a:r>
              <a:rPr lang="hu-HU" dirty="0" smtClean="0"/>
              <a:t>új </a:t>
            </a:r>
            <a:r>
              <a:rPr lang="hu-HU" dirty="0"/>
              <a:t>igények és módosító javaslatok </a:t>
            </a:r>
            <a:r>
              <a:rPr lang="hu-HU" dirty="0" smtClean="0"/>
              <a:t>a könyvtárak részéről</a:t>
            </a:r>
          </a:p>
          <a:p>
            <a:endParaRPr lang="hu-HU" dirty="0"/>
          </a:p>
          <a:p>
            <a:endParaRPr lang="hu-HU" dirty="0" smtClean="0"/>
          </a:p>
          <a:p>
            <a:pPr algn="just"/>
            <a:r>
              <a:rPr lang="hu-HU" dirty="0" smtClean="0"/>
              <a:t>ezek </a:t>
            </a:r>
            <a:r>
              <a:rPr lang="hu-HU" dirty="0"/>
              <a:t>összefogására, a munkák koordinálására, a modulok összehangolására szükséges olyan munkabizottságokat felállítani, amelyek képviselői a karokról és az Egyetemi Könyvtárból az adott terület, modul közvetlen munkatársaiból kerülnek ki.  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8</a:t>
            </a:fld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5221357" y="283596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139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b="1" dirty="0" smtClean="0"/>
              <a:t>IKR szakmai munkabizottság létrejötte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hu-HU" altLang="hu-HU" dirty="0" smtClean="0"/>
          </a:p>
          <a:p>
            <a:pPr algn="just"/>
            <a:r>
              <a:rPr lang="hu-HU" altLang="hu-HU" dirty="0" smtClean="0"/>
              <a:t>Az </a:t>
            </a:r>
            <a:r>
              <a:rPr lang="hu-HU" altLang="hu-HU" dirty="0"/>
              <a:t>EKSz </a:t>
            </a:r>
            <a:r>
              <a:rPr lang="hu-HU" altLang="hu-HU" dirty="0" err="1"/>
              <a:t>SzMSz</a:t>
            </a:r>
            <a:r>
              <a:rPr lang="hu-HU" altLang="hu-HU" dirty="0"/>
              <a:t> 5.§ (2) a) pontja kimondja, hogy a Könyvtári Tanács feladat- és hatásköre többek között az EKSZ szakmai irányítására is kiterjed</a:t>
            </a:r>
            <a:r>
              <a:rPr lang="hu-HU" altLang="hu-HU" dirty="0" smtClean="0"/>
              <a:t>.</a:t>
            </a:r>
          </a:p>
          <a:p>
            <a:pPr>
              <a:buNone/>
            </a:pPr>
            <a:endParaRPr lang="hu-HU" altLang="hu-HU" dirty="0" smtClean="0"/>
          </a:p>
          <a:p>
            <a:r>
              <a:rPr lang="hu-HU" altLang="hu-HU" dirty="0" smtClean="0"/>
              <a:t>A Könyvtári Tanács 2012.07.06-án szakmai munkabizottságot állított fel, az ELTE-n közös IKR-t használó </a:t>
            </a:r>
            <a:r>
              <a:rPr lang="hu-HU" altLang="hu-HU" b="1" dirty="0" smtClean="0">
                <a:solidFill>
                  <a:srgbClr val="FF0000"/>
                </a:solidFill>
              </a:rPr>
              <a:t>könyvtárak munkájának összehangolására</a:t>
            </a:r>
            <a:r>
              <a:rPr lang="hu-HU" altLang="hu-HU" dirty="0" smtClean="0">
                <a:solidFill>
                  <a:srgbClr val="FF0000"/>
                </a:solidFill>
              </a:rPr>
              <a:t> és a </a:t>
            </a:r>
            <a:r>
              <a:rPr lang="hu-HU" altLang="hu-HU" b="1" dirty="0" smtClean="0">
                <a:solidFill>
                  <a:srgbClr val="FF0000"/>
                </a:solidFill>
              </a:rPr>
              <a:t>kommunikáció hatékonyságának növelésére</a:t>
            </a:r>
            <a:r>
              <a:rPr lang="hu-HU" altLang="hu-HU" dirty="0" smtClean="0">
                <a:solidFill>
                  <a:srgbClr val="FF0000"/>
                </a:solidFill>
              </a:rPr>
              <a:t>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Networkshop - 2015.03.31-04.02. - Sárospatak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960A-DE8D-4C20-885E-2C9990026F3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8304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341</TotalTime>
  <Words>1172</Words>
  <Application>Microsoft Office PowerPoint</Application>
  <PresentationFormat>Szélesvásznú</PresentationFormat>
  <Paragraphs>186</Paragraphs>
  <Slides>19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Office-téma</vt:lpstr>
      <vt:lpstr>IKR munkabizottságok működése az Egyetemi Könyvtári Szolgálatban</vt:lpstr>
      <vt:lpstr>ELTE Egyetemi Könyvtári Szolgálat felépítése</vt:lpstr>
      <vt:lpstr>Nehézségek</vt:lpstr>
      <vt:lpstr>Az EKSz létrejötte</vt:lpstr>
      <vt:lpstr>Az EKSz feladatai 1.</vt:lpstr>
      <vt:lpstr>Az EKSz feladatai 2.</vt:lpstr>
      <vt:lpstr>Horizon      Aleph</vt:lpstr>
      <vt:lpstr>Aleph</vt:lpstr>
      <vt:lpstr>IKR szakmai munkabizottság létrejötte</vt:lpstr>
      <vt:lpstr>A szakmai munkabizottság felállításának fő céljai</vt:lpstr>
      <vt:lpstr>Az almunkabizottságok </vt:lpstr>
      <vt:lpstr>IKR szakmai munkabizottság felépítése</vt:lpstr>
      <vt:lpstr>Működési rend, munkaterv</vt:lpstr>
      <vt:lpstr>Kommunikációs csatorna</vt:lpstr>
      <vt:lpstr>Projekt munka eredmények</vt:lpstr>
      <vt:lpstr>Fontosabb eredmények</vt:lpstr>
      <vt:lpstr>Fontosabb eredmények</vt:lpstr>
      <vt:lpstr>A további célok </vt:lpstr>
      <vt:lpstr>Köszönöm a figyelmet!  Czinki-Vietorisz Gabriella vietorisz.gabriella@lib.elte.hu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IKR munkabizottságok működése az Egyetemi Könyvtári Szolgálatban</dc:title>
  <dc:creator>Czinki</dc:creator>
  <cp:lastModifiedBy>Czinki</cp:lastModifiedBy>
  <cp:revision>40</cp:revision>
  <dcterms:created xsi:type="dcterms:W3CDTF">2015-03-04T09:13:03Z</dcterms:created>
  <dcterms:modified xsi:type="dcterms:W3CDTF">2015-03-04T14:54:42Z</dcterms:modified>
</cp:coreProperties>
</file>