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41"/>
  </p:notesMasterIdLst>
  <p:sldIdLst>
    <p:sldId id="260" r:id="rId2"/>
    <p:sldId id="350" r:id="rId3"/>
    <p:sldId id="392" r:id="rId4"/>
    <p:sldId id="379" r:id="rId5"/>
    <p:sldId id="393" r:id="rId6"/>
    <p:sldId id="380" r:id="rId7"/>
    <p:sldId id="381" r:id="rId8"/>
    <p:sldId id="382" r:id="rId9"/>
    <p:sldId id="383" r:id="rId10"/>
    <p:sldId id="384" r:id="rId11"/>
    <p:sldId id="385" r:id="rId12"/>
    <p:sldId id="386" r:id="rId13"/>
    <p:sldId id="388" r:id="rId14"/>
    <p:sldId id="389" r:id="rId15"/>
    <p:sldId id="387" r:id="rId16"/>
    <p:sldId id="294" r:id="rId17"/>
    <p:sldId id="317" r:id="rId18"/>
    <p:sldId id="282" r:id="rId19"/>
    <p:sldId id="339" r:id="rId20"/>
    <p:sldId id="295" r:id="rId21"/>
    <p:sldId id="320" r:id="rId22"/>
    <p:sldId id="376" r:id="rId23"/>
    <p:sldId id="322" r:id="rId24"/>
    <p:sldId id="327" r:id="rId25"/>
    <p:sldId id="323" r:id="rId26"/>
    <p:sldId id="324" r:id="rId27"/>
    <p:sldId id="330" r:id="rId28"/>
    <p:sldId id="331" r:id="rId29"/>
    <p:sldId id="358" r:id="rId30"/>
    <p:sldId id="354" r:id="rId31"/>
    <p:sldId id="359" r:id="rId32"/>
    <p:sldId id="364" r:id="rId33"/>
    <p:sldId id="395" r:id="rId34"/>
    <p:sldId id="396" r:id="rId35"/>
    <p:sldId id="397" r:id="rId36"/>
    <p:sldId id="399" r:id="rId37"/>
    <p:sldId id="398" r:id="rId38"/>
    <p:sldId id="400" r:id="rId39"/>
    <p:sldId id="37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565A"/>
    <a:srgbClr val="A7A8AA"/>
    <a:srgbClr val="007398"/>
    <a:srgbClr val="4D4D4D"/>
    <a:srgbClr val="FF9900"/>
    <a:srgbClr val="99CCFF"/>
    <a:srgbClr val="6699FF"/>
    <a:srgbClr val="FF8200"/>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294" autoAdjust="0"/>
    <p:restoredTop sz="97258" autoAdjust="0"/>
  </p:normalViewPr>
  <p:slideViewPr>
    <p:cSldViewPr>
      <p:cViewPr>
        <p:scale>
          <a:sx n="60" d="100"/>
          <a:sy n="60" d="100"/>
        </p:scale>
        <p:origin x="-1164" y="-510"/>
      </p:cViewPr>
      <p:guideLst>
        <p:guide orient="horz" pos="2160"/>
        <p:guide pos="2880"/>
      </p:guideLst>
    </p:cSldViewPr>
  </p:slideViewPr>
  <p:notesTextViewPr>
    <p:cViewPr>
      <p:scale>
        <a:sx n="1" d="1"/>
        <a:sy n="1" d="1"/>
      </p:scale>
      <p:origin x="0" y="0"/>
    </p:cViewPr>
  </p:notesTextViewPr>
  <p:sorterViewPr>
    <p:cViewPr>
      <p:scale>
        <a:sx n="120" d="100"/>
        <a:sy n="120" d="100"/>
      </p:scale>
      <p:origin x="0" y="40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4F3B0-D4D1-43B9-B741-B54AA18615AE}"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899925D6-6420-4B20-83AE-91F95F36E118}">
      <dgm:prSet phldrT="[Text]" custT="1"/>
      <dgm:spPr>
        <a:solidFill>
          <a:srgbClr val="007398"/>
        </a:solidFill>
      </dgm:spPr>
      <dgm:t>
        <a:bodyPr/>
        <a:lstStyle/>
        <a:p>
          <a:r>
            <a:rPr lang="hu-HU" sz="1800" dirty="0" smtClean="0">
              <a:solidFill>
                <a:schemeClr val="bg1"/>
              </a:solidFill>
            </a:rPr>
            <a:t>Kutatási rektorhelyettesek</a:t>
          </a:r>
          <a:endParaRPr lang="en-US" sz="1800" dirty="0">
            <a:solidFill>
              <a:schemeClr val="bg1"/>
            </a:solidFill>
          </a:endParaRPr>
        </a:p>
      </dgm:t>
    </dgm:pt>
    <dgm:pt modelId="{C2F1B02A-7B95-4937-813E-56F87D60829E}" type="parTrans" cxnId="{0E9A9BF7-5FD7-461C-8CB2-7A2B9FF0898F}">
      <dgm:prSet/>
      <dgm:spPr/>
      <dgm:t>
        <a:bodyPr/>
        <a:lstStyle/>
        <a:p>
          <a:endParaRPr lang="en-US">
            <a:solidFill>
              <a:schemeClr val="bg1"/>
            </a:solidFill>
          </a:endParaRPr>
        </a:p>
      </dgm:t>
    </dgm:pt>
    <dgm:pt modelId="{CE62B2D9-505F-40BA-A140-1E73620549F9}" type="sibTrans" cxnId="{0E9A9BF7-5FD7-461C-8CB2-7A2B9FF0898F}">
      <dgm:prSet/>
      <dgm:spPr/>
      <dgm:t>
        <a:bodyPr/>
        <a:lstStyle/>
        <a:p>
          <a:endParaRPr lang="en-US">
            <a:solidFill>
              <a:schemeClr val="bg1"/>
            </a:solidFill>
          </a:endParaRPr>
        </a:p>
      </dgm:t>
    </dgm:pt>
    <dgm:pt modelId="{032426B1-AF9C-48B3-8A3D-474AF90A358C}">
      <dgm:prSet custT="1"/>
      <dgm:spPr>
        <a:solidFill>
          <a:srgbClr val="007398"/>
        </a:solidFill>
      </dgm:spPr>
      <dgm:t>
        <a:bodyPr/>
        <a:lstStyle/>
        <a:p>
          <a:r>
            <a:rPr lang="hu-HU" sz="1800" dirty="0" smtClean="0">
              <a:solidFill>
                <a:schemeClr val="bg1"/>
              </a:solidFill>
            </a:rPr>
            <a:t>Kutatási </a:t>
          </a:r>
          <a:r>
            <a:rPr lang="en-GB" sz="1800" dirty="0" err="1" smtClean="0">
              <a:solidFill>
                <a:schemeClr val="bg1"/>
              </a:solidFill>
            </a:rPr>
            <a:t>adminis</a:t>
          </a:r>
          <a:r>
            <a:rPr lang="hu-HU" sz="1800" dirty="0" smtClean="0">
              <a:solidFill>
                <a:schemeClr val="bg1"/>
              </a:solidFill>
            </a:rPr>
            <a:t>ztrátorok</a:t>
          </a:r>
          <a:endParaRPr lang="en-US" sz="1800" dirty="0" smtClean="0">
            <a:solidFill>
              <a:schemeClr val="bg1"/>
            </a:solidFill>
          </a:endParaRPr>
        </a:p>
      </dgm:t>
    </dgm:pt>
    <dgm:pt modelId="{5599657E-207A-4C6D-BCF3-F54DCC3CA06C}" type="parTrans" cxnId="{4208AA77-9712-478F-8D33-3DC79D9755A6}">
      <dgm:prSet/>
      <dgm:spPr/>
      <dgm:t>
        <a:bodyPr/>
        <a:lstStyle/>
        <a:p>
          <a:endParaRPr lang="en-US">
            <a:solidFill>
              <a:schemeClr val="bg1"/>
            </a:solidFill>
          </a:endParaRPr>
        </a:p>
      </dgm:t>
    </dgm:pt>
    <dgm:pt modelId="{3DB56151-1101-48B0-B24E-BAC06895F362}" type="sibTrans" cxnId="{4208AA77-9712-478F-8D33-3DC79D9755A6}">
      <dgm:prSet/>
      <dgm:spPr/>
      <dgm:t>
        <a:bodyPr/>
        <a:lstStyle/>
        <a:p>
          <a:endParaRPr lang="en-US">
            <a:solidFill>
              <a:schemeClr val="bg1"/>
            </a:solidFill>
          </a:endParaRPr>
        </a:p>
      </dgm:t>
    </dgm:pt>
    <dgm:pt modelId="{E88F98EC-3E93-49E3-918A-EE6911D72FE0}">
      <dgm:prSet custT="1"/>
      <dgm:spPr>
        <a:solidFill>
          <a:srgbClr val="007398"/>
        </a:solidFill>
      </dgm:spPr>
      <dgm:t>
        <a:bodyPr/>
        <a:lstStyle/>
        <a:p>
          <a:r>
            <a:rPr lang="hu-HU" sz="1800" dirty="0" smtClean="0">
              <a:solidFill>
                <a:schemeClr val="bg1"/>
              </a:solidFill>
            </a:rPr>
            <a:t>Szervezeti egységek vezetői</a:t>
          </a:r>
          <a:endParaRPr lang="en-US" sz="1800" dirty="0" smtClean="0">
            <a:solidFill>
              <a:schemeClr val="bg1"/>
            </a:solidFill>
          </a:endParaRPr>
        </a:p>
      </dgm:t>
    </dgm:pt>
    <dgm:pt modelId="{A9FC2246-BC31-4856-AA71-F705D0FA93D9}" type="parTrans" cxnId="{AAB95A50-1A21-4412-9A12-F8DB26AED535}">
      <dgm:prSet/>
      <dgm:spPr/>
      <dgm:t>
        <a:bodyPr/>
        <a:lstStyle/>
        <a:p>
          <a:endParaRPr lang="en-US">
            <a:solidFill>
              <a:schemeClr val="bg1"/>
            </a:solidFill>
          </a:endParaRPr>
        </a:p>
      </dgm:t>
    </dgm:pt>
    <dgm:pt modelId="{FF633D84-0B68-49D6-8CD4-E1BA72FBAACE}" type="sibTrans" cxnId="{AAB95A50-1A21-4412-9A12-F8DB26AED535}">
      <dgm:prSet/>
      <dgm:spPr/>
      <dgm:t>
        <a:bodyPr/>
        <a:lstStyle/>
        <a:p>
          <a:endParaRPr lang="en-US">
            <a:solidFill>
              <a:schemeClr val="bg1"/>
            </a:solidFill>
          </a:endParaRPr>
        </a:p>
      </dgm:t>
    </dgm:pt>
    <dgm:pt modelId="{1216B52E-75F1-48C0-8FB9-B972DCF61BB5}">
      <dgm:prSet custT="1"/>
      <dgm:spPr>
        <a:solidFill>
          <a:srgbClr val="007398"/>
        </a:solidFill>
      </dgm:spPr>
      <dgm:t>
        <a:bodyPr/>
        <a:lstStyle/>
        <a:p>
          <a:r>
            <a:rPr lang="hu-HU" sz="1800" dirty="0" smtClean="0">
              <a:solidFill>
                <a:schemeClr val="bg1"/>
              </a:solidFill>
            </a:rPr>
            <a:t>Kutatók</a:t>
          </a:r>
          <a:endParaRPr lang="en-US" sz="1800" dirty="0">
            <a:solidFill>
              <a:schemeClr val="bg1"/>
            </a:solidFill>
          </a:endParaRPr>
        </a:p>
      </dgm:t>
    </dgm:pt>
    <dgm:pt modelId="{096DCD91-2C88-4C86-BB15-4B9528E2F828}" type="parTrans" cxnId="{01CC52A1-8E66-4EE6-80E2-D4D354A828F6}">
      <dgm:prSet/>
      <dgm:spPr/>
      <dgm:t>
        <a:bodyPr/>
        <a:lstStyle/>
        <a:p>
          <a:endParaRPr lang="en-US">
            <a:solidFill>
              <a:schemeClr val="bg1"/>
            </a:solidFill>
          </a:endParaRPr>
        </a:p>
      </dgm:t>
    </dgm:pt>
    <dgm:pt modelId="{06F29C26-9A74-4FEE-8AD7-9B6FF8CF84A0}" type="sibTrans" cxnId="{01CC52A1-8E66-4EE6-80E2-D4D354A828F6}">
      <dgm:prSet/>
      <dgm:spPr/>
      <dgm:t>
        <a:bodyPr/>
        <a:lstStyle/>
        <a:p>
          <a:endParaRPr lang="en-US">
            <a:solidFill>
              <a:schemeClr val="bg1"/>
            </a:solidFill>
          </a:endParaRPr>
        </a:p>
      </dgm:t>
    </dgm:pt>
    <dgm:pt modelId="{4A3ED912-F930-4112-8E87-EE3B36979018}">
      <dgm:prSet phldrT="[Text]" custT="1"/>
      <dgm:spPr>
        <a:solidFill>
          <a:srgbClr val="4D4D4D">
            <a:alpha val="89804"/>
          </a:srgbClr>
        </a:solidFill>
      </dgm:spPr>
      <dgm:t>
        <a:bodyPr/>
        <a:lstStyle/>
        <a:p>
          <a:r>
            <a:rPr lang="en-GB" sz="1400" dirty="0" smtClean="0">
              <a:solidFill>
                <a:schemeClr val="bg1"/>
              </a:solidFill>
            </a:rPr>
            <a:t>360 </a:t>
          </a:r>
          <a:r>
            <a:rPr lang="hu-HU" sz="1400" dirty="0" smtClean="0">
              <a:solidFill>
                <a:schemeClr val="bg1"/>
              </a:solidFill>
            </a:rPr>
            <a:t>fokos teljesítményelemzés a stratégiai tervezés támogatásához</a:t>
          </a:r>
          <a:endParaRPr lang="en-US" sz="1400" dirty="0">
            <a:solidFill>
              <a:schemeClr val="bg1"/>
            </a:solidFill>
          </a:endParaRPr>
        </a:p>
      </dgm:t>
    </dgm:pt>
    <dgm:pt modelId="{1239BF7F-4A5B-42A8-9A02-C50D9E820A9F}" type="parTrans" cxnId="{DDD0A8F9-D1BE-4772-AB2E-DF41F04FAAEA}">
      <dgm:prSet/>
      <dgm:spPr/>
      <dgm:t>
        <a:bodyPr/>
        <a:lstStyle/>
        <a:p>
          <a:endParaRPr lang="en-US">
            <a:solidFill>
              <a:schemeClr val="bg1"/>
            </a:solidFill>
          </a:endParaRPr>
        </a:p>
      </dgm:t>
    </dgm:pt>
    <dgm:pt modelId="{DB26D1BB-9959-4208-9492-CFE06E69A554}" type="sibTrans" cxnId="{DDD0A8F9-D1BE-4772-AB2E-DF41F04FAAEA}">
      <dgm:prSet/>
      <dgm:spPr/>
      <dgm:t>
        <a:bodyPr/>
        <a:lstStyle/>
        <a:p>
          <a:endParaRPr lang="en-US">
            <a:solidFill>
              <a:schemeClr val="bg1"/>
            </a:solidFill>
          </a:endParaRPr>
        </a:p>
      </dgm:t>
    </dgm:pt>
    <dgm:pt modelId="{F1D2ACCA-3DE5-48D8-91F6-FD44222CC6ED}">
      <dgm:prSet phldrT="[Text]" custT="1"/>
      <dgm:spPr>
        <a:solidFill>
          <a:srgbClr val="4D4D4D">
            <a:alpha val="89804"/>
          </a:srgbClr>
        </a:solidFill>
      </dgm:spPr>
      <dgm:t>
        <a:bodyPr/>
        <a:lstStyle/>
        <a:p>
          <a:r>
            <a:rPr lang="hu-HU" sz="1400" dirty="0" smtClean="0">
              <a:solidFill>
                <a:schemeClr val="bg1"/>
              </a:solidFill>
            </a:rPr>
            <a:t>Az intézmény erősségeinek és fejlesztendő területeinek feltárása</a:t>
          </a:r>
          <a:endParaRPr lang="en-US" sz="1400" dirty="0">
            <a:solidFill>
              <a:schemeClr val="bg1"/>
            </a:solidFill>
          </a:endParaRPr>
        </a:p>
      </dgm:t>
    </dgm:pt>
    <dgm:pt modelId="{9F4CFE6E-778D-4073-9E8D-06A2D8EC5502}" type="parTrans" cxnId="{C9E7ED99-7FC0-4F8D-8089-729A91AC7829}">
      <dgm:prSet/>
      <dgm:spPr/>
      <dgm:t>
        <a:bodyPr/>
        <a:lstStyle/>
        <a:p>
          <a:endParaRPr lang="en-US">
            <a:solidFill>
              <a:schemeClr val="bg1"/>
            </a:solidFill>
          </a:endParaRPr>
        </a:p>
      </dgm:t>
    </dgm:pt>
    <dgm:pt modelId="{932A59B1-02F2-4232-9FE8-C9AB3C7FC516}" type="sibTrans" cxnId="{C9E7ED99-7FC0-4F8D-8089-729A91AC7829}">
      <dgm:prSet/>
      <dgm:spPr/>
      <dgm:t>
        <a:bodyPr/>
        <a:lstStyle/>
        <a:p>
          <a:endParaRPr lang="en-US">
            <a:solidFill>
              <a:schemeClr val="bg1"/>
            </a:solidFill>
          </a:endParaRPr>
        </a:p>
      </dgm:t>
    </dgm:pt>
    <dgm:pt modelId="{36F8C5C6-805B-4D2A-822D-FA4C00FC54D9}">
      <dgm:prSet custT="1"/>
      <dgm:spPr>
        <a:solidFill>
          <a:srgbClr val="4D4D4D">
            <a:alpha val="89804"/>
          </a:srgbClr>
        </a:solidFill>
      </dgm:spPr>
      <dgm:t>
        <a:bodyPr/>
        <a:lstStyle/>
        <a:p>
          <a:endParaRPr lang="en-US" sz="1400" dirty="0" smtClean="0">
            <a:solidFill>
              <a:schemeClr val="bg1"/>
            </a:solidFill>
          </a:endParaRPr>
        </a:p>
      </dgm:t>
    </dgm:pt>
    <dgm:pt modelId="{23497CD9-A353-4D95-A2DB-70A7A7C1D066}" type="parTrans" cxnId="{E7123485-1B67-4118-A94F-72516D719155}">
      <dgm:prSet/>
      <dgm:spPr/>
      <dgm:t>
        <a:bodyPr/>
        <a:lstStyle/>
        <a:p>
          <a:endParaRPr lang="en-US">
            <a:solidFill>
              <a:schemeClr val="bg1"/>
            </a:solidFill>
          </a:endParaRPr>
        </a:p>
      </dgm:t>
    </dgm:pt>
    <dgm:pt modelId="{DE956039-A606-4B1C-BC9A-0455DD010FBB}" type="sibTrans" cxnId="{E7123485-1B67-4118-A94F-72516D719155}">
      <dgm:prSet/>
      <dgm:spPr/>
      <dgm:t>
        <a:bodyPr/>
        <a:lstStyle/>
        <a:p>
          <a:endParaRPr lang="en-US">
            <a:solidFill>
              <a:schemeClr val="bg1"/>
            </a:solidFill>
          </a:endParaRPr>
        </a:p>
      </dgm:t>
    </dgm:pt>
    <dgm:pt modelId="{5C436935-4EE9-42C7-B870-6A5733962D02}">
      <dgm:prSet custT="1"/>
      <dgm:spPr>
        <a:solidFill>
          <a:srgbClr val="4D4D4D">
            <a:alpha val="89804"/>
          </a:srgbClr>
        </a:solidFill>
      </dgm:spPr>
      <dgm:t>
        <a:bodyPr/>
        <a:lstStyle/>
        <a:p>
          <a:r>
            <a:rPr lang="en-US" sz="1400" dirty="0" smtClean="0">
              <a:solidFill>
                <a:schemeClr val="bg1"/>
              </a:solidFill>
            </a:rPr>
            <a:t>support and win large grants</a:t>
          </a:r>
        </a:p>
      </dgm:t>
    </dgm:pt>
    <dgm:pt modelId="{16D00D52-386E-4B9D-BEC0-D4A39C1A2985}" type="parTrans" cxnId="{1A2AFA45-2552-4E6D-8344-D4350750AED2}">
      <dgm:prSet/>
      <dgm:spPr/>
      <dgm:t>
        <a:bodyPr/>
        <a:lstStyle/>
        <a:p>
          <a:endParaRPr lang="en-US">
            <a:solidFill>
              <a:schemeClr val="bg1"/>
            </a:solidFill>
          </a:endParaRPr>
        </a:p>
      </dgm:t>
    </dgm:pt>
    <dgm:pt modelId="{2D2C9514-2F51-4E11-905C-9FC2597C9996}" type="sibTrans" cxnId="{1A2AFA45-2552-4E6D-8344-D4350750AED2}">
      <dgm:prSet/>
      <dgm:spPr/>
      <dgm:t>
        <a:bodyPr/>
        <a:lstStyle/>
        <a:p>
          <a:endParaRPr lang="en-US">
            <a:solidFill>
              <a:schemeClr val="bg1"/>
            </a:solidFill>
          </a:endParaRPr>
        </a:p>
      </dgm:t>
    </dgm:pt>
    <dgm:pt modelId="{9CD12D97-73C3-43FF-85C1-5223DB69D6B5}">
      <dgm:prSet custT="1"/>
      <dgm:spPr>
        <a:solidFill>
          <a:srgbClr val="4D4D4D">
            <a:alpha val="89804"/>
          </a:srgbClr>
        </a:solidFill>
      </dgm:spPr>
      <dgm:t>
        <a:bodyPr/>
        <a:lstStyle/>
        <a:p>
          <a:r>
            <a:rPr lang="hu-HU" sz="1400" dirty="0" smtClean="0">
              <a:solidFill>
                <a:schemeClr val="bg1"/>
              </a:solidFill>
            </a:rPr>
            <a:t>Kutatók és csapatok teljesítményének értékelése</a:t>
          </a:r>
          <a:endParaRPr lang="en-US" sz="1400" dirty="0" smtClean="0">
            <a:solidFill>
              <a:schemeClr val="bg1"/>
            </a:solidFill>
          </a:endParaRPr>
        </a:p>
      </dgm:t>
    </dgm:pt>
    <dgm:pt modelId="{5F8245EE-739C-4F9A-A972-735D26FF5364}" type="parTrans" cxnId="{9709A6FD-2838-41DE-801F-899A5924244B}">
      <dgm:prSet/>
      <dgm:spPr/>
      <dgm:t>
        <a:bodyPr/>
        <a:lstStyle/>
        <a:p>
          <a:endParaRPr lang="en-US">
            <a:solidFill>
              <a:schemeClr val="bg1"/>
            </a:solidFill>
          </a:endParaRPr>
        </a:p>
      </dgm:t>
    </dgm:pt>
    <dgm:pt modelId="{66CC1BAF-92DC-4659-9700-66793191FB3E}" type="sibTrans" cxnId="{9709A6FD-2838-41DE-801F-899A5924244B}">
      <dgm:prSet/>
      <dgm:spPr/>
      <dgm:t>
        <a:bodyPr/>
        <a:lstStyle/>
        <a:p>
          <a:endParaRPr lang="en-US">
            <a:solidFill>
              <a:schemeClr val="bg1"/>
            </a:solidFill>
          </a:endParaRPr>
        </a:p>
      </dgm:t>
    </dgm:pt>
    <dgm:pt modelId="{B09CAD6B-B76C-4104-8416-FF6497A6DAD1}">
      <dgm:prSet custT="1"/>
      <dgm:spPr>
        <a:solidFill>
          <a:srgbClr val="4D4D4D">
            <a:alpha val="89804"/>
          </a:srgbClr>
        </a:solidFill>
      </dgm:spPr>
      <dgm:t>
        <a:bodyPr/>
        <a:lstStyle/>
        <a:p>
          <a:r>
            <a:rPr lang="hu-HU" sz="1400" dirty="0" smtClean="0">
              <a:solidFill>
                <a:schemeClr val="bg1"/>
              </a:solidFill>
            </a:rPr>
            <a:t>Fejlesztési forgatókönyvek m</a:t>
          </a:r>
          <a:r>
            <a:rPr lang="en-GB" sz="1400" dirty="0" err="1" smtClean="0">
              <a:solidFill>
                <a:schemeClr val="bg1"/>
              </a:solidFill>
            </a:rPr>
            <a:t>odel</a:t>
          </a:r>
          <a:r>
            <a:rPr lang="hu-HU" sz="1400" dirty="0" smtClean="0">
              <a:solidFill>
                <a:schemeClr val="bg1"/>
              </a:solidFill>
            </a:rPr>
            <a:t>lezése</a:t>
          </a:r>
          <a:endParaRPr lang="en-US" sz="1400" dirty="0" smtClean="0">
            <a:solidFill>
              <a:schemeClr val="bg1"/>
            </a:solidFill>
          </a:endParaRPr>
        </a:p>
      </dgm:t>
    </dgm:pt>
    <dgm:pt modelId="{9C46487F-42CD-47B0-8264-D160373F27B5}" type="parTrans" cxnId="{C3E39A41-388B-454B-91A2-E350329F5687}">
      <dgm:prSet/>
      <dgm:spPr/>
      <dgm:t>
        <a:bodyPr/>
        <a:lstStyle/>
        <a:p>
          <a:endParaRPr lang="en-US">
            <a:solidFill>
              <a:schemeClr val="bg1"/>
            </a:solidFill>
          </a:endParaRPr>
        </a:p>
      </dgm:t>
    </dgm:pt>
    <dgm:pt modelId="{AA44F7B5-9539-4C44-8F25-E1648777BD0A}" type="sibTrans" cxnId="{C3E39A41-388B-454B-91A2-E350329F5687}">
      <dgm:prSet/>
      <dgm:spPr/>
      <dgm:t>
        <a:bodyPr/>
        <a:lstStyle/>
        <a:p>
          <a:endParaRPr lang="en-US">
            <a:solidFill>
              <a:schemeClr val="bg1"/>
            </a:solidFill>
          </a:endParaRPr>
        </a:p>
      </dgm:t>
    </dgm:pt>
    <dgm:pt modelId="{9282C619-2F7D-4D19-80E4-082445816307}">
      <dgm:prSet custT="1"/>
      <dgm:spPr>
        <a:solidFill>
          <a:srgbClr val="4D4D4D">
            <a:alpha val="89804"/>
          </a:srgbClr>
        </a:solidFill>
      </dgm:spPr>
      <dgm:t>
        <a:bodyPr/>
        <a:lstStyle/>
        <a:p>
          <a:r>
            <a:rPr lang="hu-HU" sz="1400" dirty="0" smtClean="0">
              <a:solidFill>
                <a:schemeClr val="bg1"/>
              </a:solidFill>
            </a:rPr>
            <a:t>Láthatóság növelése, eremények felmutatása</a:t>
          </a:r>
          <a:endParaRPr lang="en-US" sz="1400" dirty="0">
            <a:solidFill>
              <a:schemeClr val="bg1"/>
            </a:solidFill>
          </a:endParaRPr>
        </a:p>
      </dgm:t>
    </dgm:pt>
    <dgm:pt modelId="{5653D4A2-07C7-47C7-9126-2D42B38C7D59}" type="parTrans" cxnId="{5BDEE35A-3968-4017-A436-EEE5A61B482C}">
      <dgm:prSet/>
      <dgm:spPr/>
      <dgm:t>
        <a:bodyPr/>
        <a:lstStyle/>
        <a:p>
          <a:endParaRPr lang="en-US">
            <a:solidFill>
              <a:schemeClr val="bg1"/>
            </a:solidFill>
          </a:endParaRPr>
        </a:p>
      </dgm:t>
    </dgm:pt>
    <dgm:pt modelId="{8C7B7376-8EA9-404B-9F5E-26E7E758945E}" type="sibTrans" cxnId="{5BDEE35A-3968-4017-A436-EEE5A61B482C}">
      <dgm:prSet/>
      <dgm:spPr/>
      <dgm:t>
        <a:bodyPr/>
        <a:lstStyle/>
        <a:p>
          <a:endParaRPr lang="en-US">
            <a:solidFill>
              <a:schemeClr val="bg1"/>
            </a:solidFill>
          </a:endParaRPr>
        </a:p>
      </dgm:t>
    </dgm:pt>
    <dgm:pt modelId="{6E848B6E-C8C6-4924-8EF7-D4C898F72940}">
      <dgm:prSet custT="1"/>
      <dgm:spPr>
        <a:solidFill>
          <a:srgbClr val="4D4D4D">
            <a:alpha val="89804"/>
          </a:srgbClr>
        </a:solidFill>
      </dgm:spPr>
      <dgm:t>
        <a:bodyPr/>
        <a:lstStyle/>
        <a:p>
          <a:r>
            <a:rPr lang="hu-HU" sz="1400" dirty="0" smtClean="0">
              <a:solidFill>
                <a:schemeClr val="bg1"/>
              </a:solidFill>
            </a:rPr>
            <a:t>Együttműködési hálózat fejlesztése</a:t>
          </a:r>
          <a:endParaRPr lang="en-US" sz="1400" dirty="0">
            <a:solidFill>
              <a:schemeClr val="bg1"/>
            </a:solidFill>
          </a:endParaRPr>
        </a:p>
      </dgm:t>
    </dgm:pt>
    <dgm:pt modelId="{7C9243DF-9866-4AD9-A545-306D2C843406}" type="parTrans" cxnId="{0243E3D4-C72B-479C-A215-9C5E83F4AE21}">
      <dgm:prSet/>
      <dgm:spPr/>
      <dgm:t>
        <a:bodyPr/>
        <a:lstStyle/>
        <a:p>
          <a:endParaRPr lang="en-US">
            <a:solidFill>
              <a:schemeClr val="bg1"/>
            </a:solidFill>
          </a:endParaRPr>
        </a:p>
      </dgm:t>
    </dgm:pt>
    <dgm:pt modelId="{4DE5DF7F-5D03-4269-9CE5-1BB8C6DD30B2}" type="sibTrans" cxnId="{0243E3D4-C72B-479C-A215-9C5E83F4AE21}">
      <dgm:prSet/>
      <dgm:spPr/>
      <dgm:t>
        <a:bodyPr/>
        <a:lstStyle/>
        <a:p>
          <a:endParaRPr lang="en-US">
            <a:solidFill>
              <a:schemeClr val="bg1"/>
            </a:solidFill>
          </a:endParaRPr>
        </a:p>
      </dgm:t>
    </dgm:pt>
    <dgm:pt modelId="{11CABA3C-467A-48BB-932A-1C79F127CC3F}">
      <dgm:prSet custT="1"/>
      <dgm:spPr>
        <a:solidFill>
          <a:srgbClr val="4D4D4D">
            <a:alpha val="89804"/>
          </a:srgbClr>
        </a:solidFill>
      </dgm:spPr>
      <dgm:t>
        <a:bodyPr/>
        <a:lstStyle/>
        <a:p>
          <a:r>
            <a:rPr lang="hu-HU" sz="1400" dirty="0" smtClean="0">
              <a:solidFill>
                <a:schemeClr val="bg1"/>
              </a:solidFill>
            </a:rPr>
            <a:t>Partnerek, mentorok keresése</a:t>
          </a:r>
          <a:endParaRPr lang="en-US" sz="1400" dirty="0">
            <a:solidFill>
              <a:schemeClr val="bg1"/>
            </a:solidFill>
          </a:endParaRPr>
        </a:p>
      </dgm:t>
    </dgm:pt>
    <dgm:pt modelId="{3A6AE7BB-E68B-4E9A-BEA0-115210D63BDE}" type="parTrans" cxnId="{41F4E861-0A11-4358-919E-B76DBA0F0118}">
      <dgm:prSet/>
      <dgm:spPr/>
      <dgm:t>
        <a:bodyPr/>
        <a:lstStyle/>
        <a:p>
          <a:endParaRPr lang="en-US">
            <a:solidFill>
              <a:schemeClr val="bg1"/>
            </a:solidFill>
          </a:endParaRPr>
        </a:p>
      </dgm:t>
    </dgm:pt>
    <dgm:pt modelId="{123862A7-61CA-436B-AF08-E4CBA719B63C}" type="sibTrans" cxnId="{41F4E861-0A11-4358-919E-B76DBA0F0118}">
      <dgm:prSet/>
      <dgm:spPr/>
      <dgm:t>
        <a:bodyPr/>
        <a:lstStyle/>
        <a:p>
          <a:endParaRPr lang="en-US">
            <a:solidFill>
              <a:schemeClr val="bg1"/>
            </a:solidFill>
          </a:endParaRPr>
        </a:p>
      </dgm:t>
    </dgm:pt>
    <dgm:pt modelId="{DFCB334B-55DF-4C7E-A9DC-84EFBE649061}">
      <dgm:prSet custT="1"/>
      <dgm:spPr>
        <a:solidFill>
          <a:srgbClr val="4D4D4D">
            <a:alpha val="89804"/>
          </a:srgbClr>
        </a:solidFill>
      </dgm:spPr>
      <dgm:t>
        <a:bodyPr/>
        <a:lstStyle/>
        <a:p>
          <a:r>
            <a:rPr lang="hu-HU" sz="1400" dirty="0" smtClean="0">
              <a:solidFill>
                <a:schemeClr val="bg1"/>
              </a:solidFill>
            </a:rPr>
            <a:t>Vezetői szintű jelentések készítése</a:t>
          </a:r>
          <a:endParaRPr lang="en-US" sz="1400" dirty="0" smtClean="0">
            <a:solidFill>
              <a:schemeClr val="bg1"/>
            </a:solidFill>
          </a:endParaRPr>
        </a:p>
      </dgm:t>
    </dgm:pt>
    <dgm:pt modelId="{9DD601E0-04A1-44B5-847A-CE578BCF8041}" type="parTrans" cxnId="{3232A358-84E0-45C1-A681-8984F7B47E12}">
      <dgm:prSet/>
      <dgm:spPr/>
      <dgm:t>
        <a:bodyPr/>
        <a:lstStyle/>
        <a:p>
          <a:endParaRPr lang="en-US"/>
        </a:p>
      </dgm:t>
    </dgm:pt>
    <dgm:pt modelId="{467D0D3F-7190-46E9-B393-B5439A800854}" type="sibTrans" cxnId="{3232A358-84E0-45C1-A681-8984F7B47E12}">
      <dgm:prSet/>
      <dgm:spPr/>
      <dgm:t>
        <a:bodyPr/>
        <a:lstStyle/>
        <a:p>
          <a:endParaRPr lang="en-US"/>
        </a:p>
      </dgm:t>
    </dgm:pt>
    <dgm:pt modelId="{FE54E16F-EAA3-411C-A0F0-D87574B1364B}">
      <dgm:prSet custT="1"/>
      <dgm:spPr/>
      <dgm:t>
        <a:bodyPr/>
        <a:lstStyle/>
        <a:p>
          <a:r>
            <a:rPr lang="hu-HU" sz="1400" dirty="0" smtClean="0">
              <a:solidFill>
                <a:schemeClr val="bg1"/>
              </a:solidFill>
            </a:rPr>
            <a:t>Az intézményen belüli és a más intézményekkel közös együttműködés felgyorsítása</a:t>
          </a:r>
          <a:endParaRPr lang="en-US" sz="1400" dirty="0" smtClean="0">
            <a:solidFill>
              <a:schemeClr val="bg1"/>
            </a:solidFill>
          </a:endParaRPr>
        </a:p>
      </dgm:t>
    </dgm:pt>
    <dgm:pt modelId="{33FAC9CF-4C7B-4E10-A668-F3D69417F2CA}" type="parTrans" cxnId="{54BF434F-23CA-47CF-ABF3-1EBFA88C7429}">
      <dgm:prSet/>
      <dgm:spPr/>
      <dgm:t>
        <a:bodyPr/>
        <a:lstStyle/>
        <a:p>
          <a:endParaRPr lang="en-US"/>
        </a:p>
      </dgm:t>
    </dgm:pt>
    <dgm:pt modelId="{F1F3E9CE-2626-4FF2-9571-68BF5FA3EF6F}" type="sibTrans" cxnId="{54BF434F-23CA-47CF-ABF3-1EBFA88C7429}">
      <dgm:prSet/>
      <dgm:spPr/>
      <dgm:t>
        <a:bodyPr/>
        <a:lstStyle/>
        <a:p>
          <a:endParaRPr lang="en-US"/>
        </a:p>
      </dgm:t>
    </dgm:pt>
    <dgm:pt modelId="{2CCF23E1-A23B-4229-8BA2-FC6FFE12A7AE}">
      <dgm:prSet custT="1"/>
      <dgm:spPr/>
      <dgm:t>
        <a:bodyPr/>
        <a:lstStyle/>
        <a:p>
          <a:r>
            <a:rPr lang="hu-HU" sz="1400" dirty="0" smtClean="0">
              <a:solidFill>
                <a:schemeClr val="bg1"/>
              </a:solidFill>
            </a:rPr>
            <a:t>Pályázati sikerarány növelése</a:t>
          </a:r>
          <a:endParaRPr lang="en-US" sz="1400" dirty="0" smtClean="0">
            <a:solidFill>
              <a:schemeClr val="bg1"/>
            </a:solidFill>
          </a:endParaRPr>
        </a:p>
      </dgm:t>
    </dgm:pt>
    <dgm:pt modelId="{EFDE55E2-62F5-46B4-8BD4-01B3F7D9BADB}" type="parTrans" cxnId="{77E26625-1EB9-445E-B8C7-9F54804CAA5F}">
      <dgm:prSet/>
      <dgm:spPr/>
      <dgm:t>
        <a:bodyPr/>
        <a:lstStyle/>
        <a:p>
          <a:endParaRPr lang="en-US"/>
        </a:p>
      </dgm:t>
    </dgm:pt>
    <dgm:pt modelId="{80DDFCC3-DC8A-4390-8F56-E903E08748BB}" type="sibTrans" cxnId="{77E26625-1EB9-445E-B8C7-9F54804CAA5F}">
      <dgm:prSet/>
      <dgm:spPr/>
      <dgm:t>
        <a:bodyPr/>
        <a:lstStyle/>
        <a:p>
          <a:endParaRPr lang="en-US"/>
        </a:p>
      </dgm:t>
    </dgm:pt>
    <dgm:pt modelId="{FA8D7072-72DA-4529-B37A-4A709998D231}" type="pres">
      <dgm:prSet presAssocID="{2914F3B0-D4D1-43B9-B741-B54AA18615AE}" presName="Name0" presStyleCnt="0">
        <dgm:presLayoutVars>
          <dgm:dir/>
          <dgm:animLvl val="lvl"/>
          <dgm:resizeHandles val="exact"/>
        </dgm:presLayoutVars>
      </dgm:prSet>
      <dgm:spPr/>
      <dgm:t>
        <a:bodyPr/>
        <a:lstStyle/>
        <a:p>
          <a:endParaRPr lang="en-US"/>
        </a:p>
      </dgm:t>
    </dgm:pt>
    <dgm:pt modelId="{700AE6B8-2835-43AE-A6A7-8B19564463C3}" type="pres">
      <dgm:prSet presAssocID="{899925D6-6420-4B20-83AE-91F95F36E118}" presName="linNode" presStyleCnt="0"/>
      <dgm:spPr/>
    </dgm:pt>
    <dgm:pt modelId="{88AD91A5-9A24-4678-A2DD-10AEFA3EB8FD}" type="pres">
      <dgm:prSet presAssocID="{899925D6-6420-4B20-83AE-91F95F36E118}" presName="parentText" presStyleLbl="node1" presStyleIdx="0" presStyleCnt="4" custScaleX="82420" custLinFactNeighborX="-4944">
        <dgm:presLayoutVars>
          <dgm:chMax val="1"/>
          <dgm:bulletEnabled val="1"/>
        </dgm:presLayoutVars>
      </dgm:prSet>
      <dgm:spPr/>
      <dgm:t>
        <a:bodyPr/>
        <a:lstStyle/>
        <a:p>
          <a:endParaRPr lang="en-US"/>
        </a:p>
      </dgm:t>
    </dgm:pt>
    <dgm:pt modelId="{4D34B2C2-CC22-400C-9DC4-8EEC3E87D86D}" type="pres">
      <dgm:prSet presAssocID="{899925D6-6420-4B20-83AE-91F95F36E118}" presName="descendantText" presStyleLbl="alignAccFollowNode1" presStyleIdx="0" presStyleCnt="4" custScaleY="114411" custLinFactNeighborX="-8827">
        <dgm:presLayoutVars>
          <dgm:bulletEnabled val="1"/>
        </dgm:presLayoutVars>
      </dgm:prSet>
      <dgm:spPr/>
      <dgm:t>
        <a:bodyPr/>
        <a:lstStyle/>
        <a:p>
          <a:endParaRPr lang="en-US"/>
        </a:p>
      </dgm:t>
    </dgm:pt>
    <dgm:pt modelId="{D1022933-128A-48CE-BBBF-A52EC7C78C11}" type="pres">
      <dgm:prSet presAssocID="{CE62B2D9-505F-40BA-A140-1E73620549F9}" presName="sp" presStyleCnt="0"/>
      <dgm:spPr/>
    </dgm:pt>
    <dgm:pt modelId="{871C4069-95AE-4E9D-B882-D072A8B075E5}" type="pres">
      <dgm:prSet presAssocID="{032426B1-AF9C-48B3-8A3D-474AF90A358C}" presName="linNode" presStyleCnt="0"/>
      <dgm:spPr/>
    </dgm:pt>
    <dgm:pt modelId="{778B2C85-DC97-4E2C-9BC9-5A4655D2CEBB}" type="pres">
      <dgm:prSet presAssocID="{032426B1-AF9C-48B3-8A3D-474AF90A358C}" presName="parentText" presStyleLbl="node1" presStyleIdx="1" presStyleCnt="4" custScaleX="82420" custLinFactNeighborX="-4944">
        <dgm:presLayoutVars>
          <dgm:chMax val="1"/>
          <dgm:bulletEnabled val="1"/>
        </dgm:presLayoutVars>
      </dgm:prSet>
      <dgm:spPr/>
      <dgm:t>
        <a:bodyPr/>
        <a:lstStyle/>
        <a:p>
          <a:endParaRPr lang="en-US"/>
        </a:p>
      </dgm:t>
    </dgm:pt>
    <dgm:pt modelId="{7738DBC7-708A-42AF-AF24-C0A4DF6BD0B5}" type="pres">
      <dgm:prSet presAssocID="{032426B1-AF9C-48B3-8A3D-474AF90A358C}" presName="descendantText" presStyleLbl="alignAccFollowNode1" presStyleIdx="1" presStyleCnt="4" custScaleY="114411" custLinFactNeighborX="-8373" custLinFactNeighborY="-2678">
        <dgm:presLayoutVars>
          <dgm:bulletEnabled val="1"/>
        </dgm:presLayoutVars>
      </dgm:prSet>
      <dgm:spPr/>
      <dgm:t>
        <a:bodyPr/>
        <a:lstStyle/>
        <a:p>
          <a:endParaRPr lang="en-US"/>
        </a:p>
      </dgm:t>
    </dgm:pt>
    <dgm:pt modelId="{234A81F3-4950-4DEF-805B-00B5AD315935}" type="pres">
      <dgm:prSet presAssocID="{3DB56151-1101-48B0-B24E-BAC06895F362}" presName="sp" presStyleCnt="0"/>
      <dgm:spPr/>
    </dgm:pt>
    <dgm:pt modelId="{1C2A72B1-80D1-4D9C-8A11-B85A6CE6FC52}" type="pres">
      <dgm:prSet presAssocID="{E88F98EC-3E93-49E3-918A-EE6911D72FE0}" presName="linNode" presStyleCnt="0"/>
      <dgm:spPr/>
    </dgm:pt>
    <dgm:pt modelId="{A04A9D60-73D5-4A8D-9660-4831A193EEC3}" type="pres">
      <dgm:prSet presAssocID="{E88F98EC-3E93-49E3-918A-EE6911D72FE0}" presName="parentText" presStyleLbl="node1" presStyleIdx="2" presStyleCnt="4" custScaleX="82420" custLinFactNeighborX="-4944">
        <dgm:presLayoutVars>
          <dgm:chMax val="1"/>
          <dgm:bulletEnabled val="1"/>
        </dgm:presLayoutVars>
      </dgm:prSet>
      <dgm:spPr/>
      <dgm:t>
        <a:bodyPr/>
        <a:lstStyle/>
        <a:p>
          <a:endParaRPr lang="en-US"/>
        </a:p>
      </dgm:t>
    </dgm:pt>
    <dgm:pt modelId="{DE4B7FB2-5510-407B-84C7-250FD2806242}" type="pres">
      <dgm:prSet presAssocID="{E88F98EC-3E93-49E3-918A-EE6911D72FE0}" presName="descendantText" presStyleLbl="alignAccFollowNode1" presStyleIdx="2" presStyleCnt="4" custScaleY="114411" custLinFactNeighborX="-8827">
        <dgm:presLayoutVars>
          <dgm:bulletEnabled val="1"/>
        </dgm:presLayoutVars>
      </dgm:prSet>
      <dgm:spPr/>
      <dgm:t>
        <a:bodyPr/>
        <a:lstStyle/>
        <a:p>
          <a:endParaRPr lang="en-US"/>
        </a:p>
      </dgm:t>
    </dgm:pt>
    <dgm:pt modelId="{FDBC1673-721D-4F6A-9C9F-C039B6318E3B}" type="pres">
      <dgm:prSet presAssocID="{FF633D84-0B68-49D6-8CD4-E1BA72FBAACE}" presName="sp" presStyleCnt="0"/>
      <dgm:spPr/>
    </dgm:pt>
    <dgm:pt modelId="{C1C48596-D800-4570-AA34-064CF99745AF}" type="pres">
      <dgm:prSet presAssocID="{1216B52E-75F1-48C0-8FB9-B972DCF61BB5}" presName="linNode" presStyleCnt="0"/>
      <dgm:spPr/>
    </dgm:pt>
    <dgm:pt modelId="{60122FF8-462D-490E-9AB9-F574A1E64D09}" type="pres">
      <dgm:prSet presAssocID="{1216B52E-75F1-48C0-8FB9-B972DCF61BB5}" presName="parentText" presStyleLbl="node1" presStyleIdx="3" presStyleCnt="4" custScaleX="82420" custLinFactNeighborX="-4944">
        <dgm:presLayoutVars>
          <dgm:chMax val="1"/>
          <dgm:bulletEnabled val="1"/>
        </dgm:presLayoutVars>
      </dgm:prSet>
      <dgm:spPr/>
      <dgm:t>
        <a:bodyPr/>
        <a:lstStyle/>
        <a:p>
          <a:endParaRPr lang="en-US"/>
        </a:p>
      </dgm:t>
    </dgm:pt>
    <dgm:pt modelId="{3492DE43-09A2-4E19-BFD0-B12F02715D3A}" type="pres">
      <dgm:prSet presAssocID="{1216B52E-75F1-48C0-8FB9-B972DCF61BB5}" presName="descendantText" presStyleLbl="alignAccFollowNode1" presStyleIdx="3" presStyleCnt="4" custScaleY="114411" custLinFactNeighborX="-8827">
        <dgm:presLayoutVars>
          <dgm:bulletEnabled val="1"/>
        </dgm:presLayoutVars>
      </dgm:prSet>
      <dgm:spPr/>
      <dgm:t>
        <a:bodyPr/>
        <a:lstStyle/>
        <a:p>
          <a:endParaRPr lang="en-US"/>
        </a:p>
      </dgm:t>
    </dgm:pt>
  </dgm:ptLst>
  <dgm:cxnLst>
    <dgm:cxn modelId="{77E26625-1EB9-445E-B8C7-9F54804CAA5F}" srcId="{032426B1-AF9C-48B3-8A3D-474AF90A358C}" destId="{2CCF23E1-A23B-4229-8BA2-FC6FFE12A7AE}" srcOrd="3" destOrd="0" parTransId="{EFDE55E2-62F5-46B4-8BD4-01B3F7D9BADB}" sibTransId="{80DDFCC3-DC8A-4390-8F56-E903E08748BB}"/>
    <dgm:cxn modelId="{153D9F4A-D93A-497D-90F5-3482F06799B8}" type="presOf" srcId="{1216B52E-75F1-48C0-8FB9-B972DCF61BB5}" destId="{60122FF8-462D-490E-9AB9-F574A1E64D09}" srcOrd="0" destOrd="0" presId="urn:microsoft.com/office/officeart/2005/8/layout/vList5"/>
    <dgm:cxn modelId="{C3E39A41-388B-454B-91A2-E350329F5687}" srcId="{E88F98EC-3E93-49E3-918A-EE6911D72FE0}" destId="{B09CAD6B-B76C-4104-8416-FF6497A6DAD1}" srcOrd="1" destOrd="0" parTransId="{9C46487F-42CD-47B0-8264-D160373F27B5}" sibTransId="{AA44F7B5-9539-4C44-8F25-E1648777BD0A}"/>
    <dgm:cxn modelId="{91884F08-3273-4F38-86BF-22C6322BD696}" type="presOf" srcId="{899925D6-6420-4B20-83AE-91F95F36E118}" destId="{88AD91A5-9A24-4678-A2DD-10AEFA3EB8FD}" srcOrd="0" destOrd="0" presId="urn:microsoft.com/office/officeart/2005/8/layout/vList5"/>
    <dgm:cxn modelId="{B931A477-AC9E-4EB4-95D3-A0415D606527}" type="presOf" srcId="{FE54E16F-EAA3-411C-A0F0-D87574B1364B}" destId="{7738DBC7-708A-42AF-AF24-C0A4DF6BD0B5}" srcOrd="0" destOrd="2" presId="urn:microsoft.com/office/officeart/2005/8/layout/vList5"/>
    <dgm:cxn modelId="{5A9EC1E0-BEB7-4CD2-812F-5F4294BADF27}" type="presOf" srcId="{9CD12D97-73C3-43FF-85C1-5223DB69D6B5}" destId="{DE4B7FB2-5510-407B-84C7-250FD2806242}" srcOrd="0" destOrd="0" presId="urn:microsoft.com/office/officeart/2005/8/layout/vList5"/>
    <dgm:cxn modelId="{41F4E861-0A11-4358-919E-B76DBA0F0118}" srcId="{1216B52E-75F1-48C0-8FB9-B972DCF61BB5}" destId="{11CABA3C-467A-48BB-932A-1C79F127CC3F}" srcOrd="2" destOrd="0" parTransId="{3A6AE7BB-E68B-4E9A-BEA0-115210D63BDE}" sibTransId="{123862A7-61CA-436B-AF08-E4CBA719B63C}"/>
    <dgm:cxn modelId="{0E9A9BF7-5FD7-461C-8CB2-7A2B9FF0898F}" srcId="{2914F3B0-D4D1-43B9-B741-B54AA18615AE}" destId="{899925D6-6420-4B20-83AE-91F95F36E118}" srcOrd="0" destOrd="0" parTransId="{C2F1B02A-7B95-4937-813E-56F87D60829E}" sibTransId="{CE62B2D9-505F-40BA-A140-1E73620549F9}"/>
    <dgm:cxn modelId="{AAB95A50-1A21-4412-9A12-F8DB26AED535}" srcId="{2914F3B0-D4D1-43B9-B741-B54AA18615AE}" destId="{E88F98EC-3E93-49E3-918A-EE6911D72FE0}" srcOrd="2" destOrd="0" parTransId="{A9FC2246-BC31-4856-AA71-F705D0FA93D9}" sibTransId="{FF633D84-0B68-49D6-8CD4-E1BA72FBAACE}"/>
    <dgm:cxn modelId="{01CC52A1-8E66-4EE6-80E2-D4D354A828F6}" srcId="{2914F3B0-D4D1-43B9-B741-B54AA18615AE}" destId="{1216B52E-75F1-48C0-8FB9-B972DCF61BB5}" srcOrd="3" destOrd="0" parTransId="{096DCD91-2C88-4C86-BB15-4B9528E2F828}" sibTransId="{06F29C26-9A74-4FEE-8AD7-9B6FF8CF84A0}"/>
    <dgm:cxn modelId="{54BF434F-23CA-47CF-ABF3-1EBFA88C7429}" srcId="{032426B1-AF9C-48B3-8A3D-474AF90A358C}" destId="{FE54E16F-EAA3-411C-A0F0-D87574B1364B}" srcOrd="2" destOrd="0" parTransId="{33FAC9CF-4C7B-4E10-A668-F3D69417F2CA}" sibTransId="{F1F3E9CE-2626-4FF2-9571-68BF5FA3EF6F}"/>
    <dgm:cxn modelId="{1A2AFA45-2552-4E6D-8344-D4350750AED2}" srcId="{032426B1-AF9C-48B3-8A3D-474AF90A358C}" destId="{5C436935-4EE9-42C7-B870-6A5733962D02}" srcOrd="4" destOrd="0" parTransId="{16D00D52-386E-4B9D-BEC0-D4A39C1A2985}" sibTransId="{2D2C9514-2F51-4E11-905C-9FC2597C9996}"/>
    <dgm:cxn modelId="{642DB78C-7DC1-4A7A-B853-470C99F94C0F}" type="presOf" srcId="{11CABA3C-467A-48BB-932A-1C79F127CC3F}" destId="{3492DE43-09A2-4E19-BFD0-B12F02715D3A}" srcOrd="0" destOrd="2" presId="urn:microsoft.com/office/officeart/2005/8/layout/vList5"/>
    <dgm:cxn modelId="{4490C332-8FF9-4000-B8F9-8DBD87CA9172}" type="presOf" srcId="{5C436935-4EE9-42C7-B870-6A5733962D02}" destId="{7738DBC7-708A-42AF-AF24-C0A4DF6BD0B5}" srcOrd="0" destOrd="4" presId="urn:microsoft.com/office/officeart/2005/8/layout/vList5"/>
    <dgm:cxn modelId="{2A4FCA20-3FA2-4513-A08C-0AB991505EBC}" type="presOf" srcId="{B09CAD6B-B76C-4104-8416-FF6497A6DAD1}" destId="{DE4B7FB2-5510-407B-84C7-250FD2806242}" srcOrd="0" destOrd="1" presId="urn:microsoft.com/office/officeart/2005/8/layout/vList5"/>
    <dgm:cxn modelId="{5BDEE35A-3968-4017-A436-EEE5A61B482C}" srcId="{1216B52E-75F1-48C0-8FB9-B972DCF61BB5}" destId="{9282C619-2F7D-4D19-80E4-082445816307}" srcOrd="0" destOrd="0" parTransId="{5653D4A2-07C7-47C7-9126-2D42B38C7D59}" sibTransId="{8C7B7376-8EA9-404B-9F5E-26E7E758945E}"/>
    <dgm:cxn modelId="{9AFF42D2-5B6C-4BB5-BEF6-412739F9FD94}" type="presOf" srcId="{6E848B6E-C8C6-4924-8EF7-D4C898F72940}" destId="{3492DE43-09A2-4E19-BFD0-B12F02715D3A}" srcOrd="0" destOrd="1" presId="urn:microsoft.com/office/officeart/2005/8/layout/vList5"/>
    <dgm:cxn modelId="{E68980A5-FD14-4544-8448-E76ECDFF1BC3}" type="presOf" srcId="{DFCB334B-55DF-4C7E-A9DC-84EFBE649061}" destId="{7738DBC7-708A-42AF-AF24-C0A4DF6BD0B5}" srcOrd="0" destOrd="1" presId="urn:microsoft.com/office/officeart/2005/8/layout/vList5"/>
    <dgm:cxn modelId="{DDD0A8F9-D1BE-4772-AB2E-DF41F04FAAEA}" srcId="{899925D6-6420-4B20-83AE-91F95F36E118}" destId="{4A3ED912-F930-4112-8E87-EE3B36979018}" srcOrd="0" destOrd="0" parTransId="{1239BF7F-4A5B-42A8-9A02-C50D9E820A9F}" sibTransId="{DB26D1BB-9959-4208-9492-CFE06E69A554}"/>
    <dgm:cxn modelId="{60BC67C9-84E7-4865-8772-ADA9AA0D6035}" type="presOf" srcId="{9282C619-2F7D-4D19-80E4-082445816307}" destId="{3492DE43-09A2-4E19-BFD0-B12F02715D3A}" srcOrd="0" destOrd="0" presId="urn:microsoft.com/office/officeart/2005/8/layout/vList5"/>
    <dgm:cxn modelId="{C9E7ED99-7FC0-4F8D-8089-729A91AC7829}" srcId="{899925D6-6420-4B20-83AE-91F95F36E118}" destId="{F1D2ACCA-3DE5-48D8-91F6-FD44222CC6ED}" srcOrd="1" destOrd="0" parTransId="{9F4CFE6E-778D-4073-9E8D-06A2D8EC5502}" sibTransId="{932A59B1-02F2-4232-9FE8-C9AB3C7FC516}"/>
    <dgm:cxn modelId="{209561F9-3A64-42C6-AD3C-B3E7214F34C6}" type="presOf" srcId="{E88F98EC-3E93-49E3-918A-EE6911D72FE0}" destId="{A04A9D60-73D5-4A8D-9660-4831A193EEC3}" srcOrd="0" destOrd="0" presId="urn:microsoft.com/office/officeart/2005/8/layout/vList5"/>
    <dgm:cxn modelId="{2DB1CADD-736E-43CE-B878-2A017E00F7DE}" type="presOf" srcId="{032426B1-AF9C-48B3-8A3D-474AF90A358C}" destId="{778B2C85-DC97-4E2C-9BC9-5A4655D2CEBB}" srcOrd="0" destOrd="0" presId="urn:microsoft.com/office/officeart/2005/8/layout/vList5"/>
    <dgm:cxn modelId="{F5FB50FF-29A1-4C27-A73A-EA774C4914C3}" type="presOf" srcId="{4A3ED912-F930-4112-8E87-EE3B36979018}" destId="{4D34B2C2-CC22-400C-9DC4-8EEC3E87D86D}" srcOrd="0" destOrd="0" presId="urn:microsoft.com/office/officeart/2005/8/layout/vList5"/>
    <dgm:cxn modelId="{E7123485-1B67-4118-A94F-72516D719155}" srcId="{032426B1-AF9C-48B3-8A3D-474AF90A358C}" destId="{36F8C5C6-805B-4D2A-822D-FA4C00FC54D9}" srcOrd="0" destOrd="0" parTransId="{23497CD9-A353-4D95-A2DB-70A7A7C1D066}" sibTransId="{DE956039-A606-4B1C-BC9A-0455DD010FBB}"/>
    <dgm:cxn modelId="{9709A6FD-2838-41DE-801F-899A5924244B}" srcId="{E88F98EC-3E93-49E3-918A-EE6911D72FE0}" destId="{9CD12D97-73C3-43FF-85C1-5223DB69D6B5}" srcOrd="0" destOrd="0" parTransId="{5F8245EE-739C-4F9A-A972-735D26FF5364}" sibTransId="{66CC1BAF-92DC-4659-9700-66793191FB3E}"/>
    <dgm:cxn modelId="{1073D27C-21DA-440F-B208-B6C79FC57CC1}" type="presOf" srcId="{2CCF23E1-A23B-4229-8BA2-FC6FFE12A7AE}" destId="{7738DBC7-708A-42AF-AF24-C0A4DF6BD0B5}" srcOrd="0" destOrd="3" presId="urn:microsoft.com/office/officeart/2005/8/layout/vList5"/>
    <dgm:cxn modelId="{4208AA77-9712-478F-8D33-3DC79D9755A6}" srcId="{2914F3B0-D4D1-43B9-B741-B54AA18615AE}" destId="{032426B1-AF9C-48B3-8A3D-474AF90A358C}" srcOrd="1" destOrd="0" parTransId="{5599657E-207A-4C6D-BCF3-F54DCC3CA06C}" sibTransId="{3DB56151-1101-48B0-B24E-BAC06895F362}"/>
    <dgm:cxn modelId="{25515C27-FD42-4AF0-87C5-5BEE8C563D57}" type="presOf" srcId="{F1D2ACCA-3DE5-48D8-91F6-FD44222CC6ED}" destId="{4D34B2C2-CC22-400C-9DC4-8EEC3E87D86D}" srcOrd="0" destOrd="1" presId="urn:microsoft.com/office/officeart/2005/8/layout/vList5"/>
    <dgm:cxn modelId="{3232A358-84E0-45C1-A681-8984F7B47E12}" srcId="{032426B1-AF9C-48B3-8A3D-474AF90A358C}" destId="{DFCB334B-55DF-4C7E-A9DC-84EFBE649061}" srcOrd="1" destOrd="0" parTransId="{9DD601E0-04A1-44B5-847A-CE578BCF8041}" sibTransId="{467D0D3F-7190-46E9-B393-B5439A800854}"/>
    <dgm:cxn modelId="{2D1C8F1B-93FF-4B53-BBB1-59374A8275E5}" type="presOf" srcId="{36F8C5C6-805B-4D2A-822D-FA4C00FC54D9}" destId="{7738DBC7-708A-42AF-AF24-C0A4DF6BD0B5}" srcOrd="0" destOrd="0" presId="urn:microsoft.com/office/officeart/2005/8/layout/vList5"/>
    <dgm:cxn modelId="{0243E3D4-C72B-479C-A215-9C5E83F4AE21}" srcId="{1216B52E-75F1-48C0-8FB9-B972DCF61BB5}" destId="{6E848B6E-C8C6-4924-8EF7-D4C898F72940}" srcOrd="1" destOrd="0" parTransId="{7C9243DF-9866-4AD9-A545-306D2C843406}" sibTransId="{4DE5DF7F-5D03-4269-9CE5-1BB8C6DD30B2}"/>
    <dgm:cxn modelId="{65BE7AB3-1889-4716-B2C6-F4CF44880EB8}" type="presOf" srcId="{2914F3B0-D4D1-43B9-B741-B54AA18615AE}" destId="{FA8D7072-72DA-4529-B37A-4A709998D231}" srcOrd="0" destOrd="0" presId="urn:microsoft.com/office/officeart/2005/8/layout/vList5"/>
    <dgm:cxn modelId="{E04741AF-9593-47BB-96D3-1025FE773F7B}" type="presParOf" srcId="{FA8D7072-72DA-4529-B37A-4A709998D231}" destId="{700AE6B8-2835-43AE-A6A7-8B19564463C3}" srcOrd="0" destOrd="0" presId="urn:microsoft.com/office/officeart/2005/8/layout/vList5"/>
    <dgm:cxn modelId="{85A37EC8-D93E-4FBE-9E10-0EB3C4E89AA3}" type="presParOf" srcId="{700AE6B8-2835-43AE-A6A7-8B19564463C3}" destId="{88AD91A5-9A24-4678-A2DD-10AEFA3EB8FD}" srcOrd="0" destOrd="0" presId="urn:microsoft.com/office/officeart/2005/8/layout/vList5"/>
    <dgm:cxn modelId="{D215B892-7D1D-4067-812E-4F172C9A4753}" type="presParOf" srcId="{700AE6B8-2835-43AE-A6A7-8B19564463C3}" destId="{4D34B2C2-CC22-400C-9DC4-8EEC3E87D86D}" srcOrd="1" destOrd="0" presId="urn:microsoft.com/office/officeart/2005/8/layout/vList5"/>
    <dgm:cxn modelId="{CE5DFFDF-2F13-404E-9DFF-AEC8202E4066}" type="presParOf" srcId="{FA8D7072-72DA-4529-B37A-4A709998D231}" destId="{D1022933-128A-48CE-BBBF-A52EC7C78C11}" srcOrd="1" destOrd="0" presId="urn:microsoft.com/office/officeart/2005/8/layout/vList5"/>
    <dgm:cxn modelId="{97DCD574-BE44-4DFD-8BF8-50CD48D9CC0C}" type="presParOf" srcId="{FA8D7072-72DA-4529-B37A-4A709998D231}" destId="{871C4069-95AE-4E9D-B882-D072A8B075E5}" srcOrd="2" destOrd="0" presId="urn:microsoft.com/office/officeart/2005/8/layout/vList5"/>
    <dgm:cxn modelId="{58F651A2-1037-4AE9-8AC1-345A1C4BA94C}" type="presParOf" srcId="{871C4069-95AE-4E9D-B882-D072A8B075E5}" destId="{778B2C85-DC97-4E2C-9BC9-5A4655D2CEBB}" srcOrd="0" destOrd="0" presId="urn:microsoft.com/office/officeart/2005/8/layout/vList5"/>
    <dgm:cxn modelId="{9DC2FA3C-443B-42A3-AA87-9304A1338BDB}" type="presParOf" srcId="{871C4069-95AE-4E9D-B882-D072A8B075E5}" destId="{7738DBC7-708A-42AF-AF24-C0A4DF6BD0B5}" srcOrd="1" destOrd="0" presId="urn:microsoft.com/office/officeart/2005/8/layout/vList5"/>
    <dgm:cxn modelId="{1447B168-8150-47A9-9B7F-45E104D1C3D8}" type="presParOf" srcId="{FA8D7072-72DA-4529-B37A-4A709998D231}" destId="{234A81F3-4950-4DEF-805B-00B5AD315935}" srcOrd="3" destOrd="0" presId="urn:microsoft.com/office/officeart/2005/8/layout/vList5"/>
    <dgm:cxn modelId="{8CBD7ADD-7240-44CD-96DB-21E592A23911}" type="presParOf" srcId="{FA8D7072-72DA-4529-B37A-4A709998D231}" destId="{1C2A72B1-80D1-4D9C-8A11-B85A6CE6FC52}" srcOrd="4" destOrd="0" presId="urn:microsoft.com/office/officeart/2005/8/layout/vList5"/>
    <dgm:cxn modelId="{A4884C8F-ABB3-483D-B5D0-B3E96B88EE08}" type="presParOf" srcId="{1C2A72B1-80D1-4D9C-8A11-B85A6CE6FC52}" destId="{A04A9D60-73D5-4A8D-9660-4831A193EEC3}" srcOrd="0" destOrd="0" presId="urn:microsoft.com/office/officeart/2005/8/layout/vList5"/>
    <dgm:cxn modelId="{FF4F7E31-CE07-4F74-806B-AB4782D47E67}" type="presParOf" srcId="{1C2A72B1-80D1-4D9C-8A11-B85A6CE6FC52}" destId="{DE4B7FB2-5510-407B-84C7-250FD2806242}" srcOrd="1" destOrd="0" presId="urn:microsoft.com/office/officeart/2005/8/layout/vList5"/>
    <dgm:cxn modelId="{69D5655A-12EB-4C17-8FBB-4739C223B28A}" type="presParOf" srcId="{FA8D7072-72DA-4529-B37A-4A709998D231}" destId="{FDBC1673-721D-4F6A-9C9F-C039B6318E3B}" srcOrd="5" destOrd="0" presId="urn:microsoft.com/office/officeart/2005/8/layout/vList5"/>
    <dgm:cxn modelId="{557D21F5-F87C-42A2-B343-84741679E7BC}" type="presParOf" srcId="{FA8D7072-72DA-4529-B37A-4A709998D231}" destId="{C1C48596-D800-4570-AA34-064CF99745AF}" srcOrd="6" destOrd="0" presId="urn:microsoft.com/office/officeart/2005/8/layout/vList5"/>
    <dgm:cxn modelId="{D4C37D78-9284-49FE-9766-C91925AEB7EE}" type="presParOf" srcId="{C1C48596-D800-4570-AA34-064CF99745AF}" destId="{60122FF8-462D-490E-9AB9-F574A1E64D09}" srcOrd="0" destOrd="0" presId="urn:microsoft.com/office/officeart/2005/8/layout/vList5"/>
    <dgm:cxn modelId="{72732D72-E641-44CF-8401-F784B1F70DE2}" type="presParOf" srcId="{C1C48596-D800-4570-AA34-064CF99745AF}" destId="{3492DE43-09A2-4E19-BFD0-B12F02715D3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4B2C2-CC22-400C-9DC4-8EEC3E87D86D}">
      <dsp:nvSpPr>
        <dsp:cNvPr id="0" name=""/>
        <dsp:cNvSpPr/>
      </dsp:nvSpPr>
      <dsp:spPr>
        <a:xfrm rot="5400000">
          <a:off x="4203635" y="-1922833"/>
          <a:ext cx="895423" cy="4828032"/>
        </a:xfrm>
        <a:prstGeom prst="round2SameRect">
          <a:avLst/>
        </a:prstGeom>
        <a:solidFill>
          <a:srgbClr val="4D4D4D">
            <a:alpha val="89804"/>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solidFill>
                <a:schemeClr val="bg1"/>
              </a:solidFill>
            </a:rPr>
            <a:t>360 </a:t>
          </a:r>
          <a:r>
            <a:rPr lang="hu-HU" sz="1400" kern="1200" dirty="0" smtClean="0">
              <a:solidFill>
                <a:schemeClr val="bg1"/>
              </a:solidFill>
            </a:rPr>
            <a:t>fokos teljesítményelemzés a stratégiai tervezés támogatásához</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hu-HU" sz="1400" kern="1200" dirty="0" smtClean="0">
              <a:solidFill>
                <a:schemeClr val="bg1"/>
              </a:solidFill>
            </a:rPr>
            <a:t>Az intézmény erősségeinek és fejlesztendő területeinek feltárása</a:t>
          </a:r>
          <a:endParaRPr lang="en-US" sz="1400" kern="1200" dirty="0">
            <a:solidFill>
              <a:schemeClr val="bg1"/>
            </a:solidFill>
          </a:endParaRPr>
        </a:p>
      </dsp:txBody>
      <dsp:txXfrm rot="-5400000">
        <a:off x="2237331" y="87182"/>
        <a:ext cx="4784321" cy="808001"/>
      </dsp:txXfrm>
    </dsp:sp>
    <dsp:sp modelId="{88AD91A5-9A24-4678-A2DD-10AEFA3EB8FD}">
      <dsp:nvSpPr>
        <dsp:cNvPr id="0" name=""/>
        <dsp:cNvSpPr/>
      </dsp:nvSpPr>
      <dsp:spPr>
        <a:xfrm>
          <a:off x="18" y="2033"/>
          <a:ext cx="2238335" cy="978296"/>
        </a:xfrm>
        <a:prstGeom prst="roundRect">
          <a:avLst/>
        </a:prstGeom>
        <a:solidFill>
          <a:srgbClr val="0073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hu-HU" sz="1800" kern="1200" dirty="0" smtClean="0">
              <a:solidFill>
                <a:schemeClr val="bg1"/>
              </a:solidFill>
            </a:rPr>
            <a:t>Kutatási rektorhelyettesek</a:t>
          </a:r>
          <a:endParaRPr lang="en-US" sz="1800" kern="1200" dirty="0">
            <a:solidFill>
              <a:schemeClr val="bg1"/>
            </a:solidFill>
          </a:endParaRPr>
        </a:p>
      </dsp:txBody>
      <dsp:txXfrm>
        <a:off x="47774" y="49789"/>
        <a:ext cx="2142823" cy="882784"/>
      </dsp:txXfrm>
    </dsp:sp>
    <dsp:sp modelId="{7738DBC7-708A-42AF-AF24-C0A4DF6BD0B5}">
      <dsp:nvSpPr>
        <dsp:cNvPr id="0" name=""/>
        <dsp:cNvSpPr/>
      </dsp:nvSpPr>
      <dsp:spPr>
        <a:xfrm rot="5400000">
          <a:off x="4215965" y="-916580"/>
          <a:ext cx="895423" cy="4828032"/>
        </a:xfrm>
        <a:prstGeom prst="round2SameRect">
          <a:avLst/>
        </a:prstGeom>
        <a:solidFill>
          <a:srgbClr val="4D4D4D">
            <a:alpha val="89804"/>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smtClean="0">
            <a:solidFill>
              <a:schemeClr val="bg1"/>
            </a:solidFill>
          </a:endParaRPr>
        </a:p>
        <a:p>
          <a:pPr marL="114300" lvl="1" indent="-114300" algn="l" defTabSz="622300">
            <a:lnSpc>
              <a:spcPct val="90000"/>
            </a:lnSpc>
            <a:spcBef>
              <a:spcPct val="0"/>
            </a:spcBef>
            <a:spcAft>
              <a:spcPct val="15000"/>
            </a:spcAft>
            <a:buChar char="••"/>
          </a:pPr>
          <a:r>
            <a:rPr lang="hu-HU" sz="1400" kern="1200" dirty="0" smtClean="0">
              <a:solidFill>
                <a:schemeClr val="bg1"/>
              </a:solidFill>
            </a:rPr>
            <a:t>Vezetői szintű jelentések készítése</a:t>
          </a:r>
          <a:endParaRPr lang="en-US" sz="1400" kern="1200" dirty="0" smtClean="0">
            <a:solidFill>
              <a:schemeClr val="bg1"/>
            </a:solidFill>
          </a:endParaRPr>
        </a:p>
        <a:p>
          <a:pPr marL="114300" lvl="1" indent="-114300" algn="l" defTabSz="622300">
            <a:lnSpc>
              <a:spcPct val="90000"/>
            </a:lnSpc>
            <a:spcBef>
              <a:spcPct val="0"/>
            </a:spcBef>
            <a:spcAft>
              <a:spcPct val="15000"/>
            </a:spcAft>
            <a:buChar char="••"/>
          </a:pPr>
          <a:r>
            <a:rPr lang="hu-HU" sz="1400" kern="1200" dirty="0" smtClean="0">
              <a:solidFill>
                <a:schemeClr val="bg1"/>
              </a:solidFill>
            </a:rPr>
            <a:t>Az intézményen belüli és a más intézményekkel közös együttműködés felgyorsítása</a:t>
          </a:r>
          <a:endParaRPr lang="en-US" sz="1400" kern="1200" dirty="0" smtClean="0">
            <a:solidFill>
              <a:schemeClr val="bg1"/>
            </a:solidFill>
          </a:endParaRPr>
        </a:p>
        <a:p>
          <a:pPr marL="114300" lvl="1" indent="-114300" algn="l" defTabSz="622300">
            <a:lnSpc>
              <a:spcPct val="90000"/>
            </a:lnSpc>
            <a:spcBef>
              <a:spcPct val="0"/>
            </a:spcBef>
            <a:spcAft>
              <a:spcPct val="15000"/>
            </a:spcAft>
            <a:buChar char="••"/>
          </a:pPr>
          <a:r>
            <a:rPr lang="hu-HU" sz="1400" kern="1200" dirty="0" smtClean="0">
              <a:solidFill>
                <a:schemeClr val="bg1"/>
              </a:solidFill>
            </a:rPr>
            <a:t>Pályázati sikerarány növelése</a:t>
          </a:r>
          <a:endParaRPr lang="en-US" sz="1400" kern="1200" dirty="0" smtClean="0">
            <a:solidFill>
              <a:schemeClr val="bg1"/>
            </a:solidFill>
          </a:endParaRPr>
        </a:p>
        <a:p>
          <a:pPr marL="114300" lvl="1" indent="-114300" algn="l" defTabSz="622300">
            <a:lnSpc>
              <a:spcPct val="90000"/>
            </a:lnSpc>
            <a:spcBef>
              <a:spcPct val="0"/>
            </a:spcBef>
            <a:spcAft>
              <a:spcPct val="15000"/>
            </a:spcAft>
            <a:buChar char="••"/>
          </a:pPr>
          <a:r>
            <a:rPr lang="en-US" sz="1400" kern="1200" dirty="0" smtClean="0">
              <a:solidFill>
                <a:schemeClr val="bg1"/>
              </a:solidFill>
            </a:rPr>
            <a:t>support and win large grants</a:t>
          </a:r>
        </a:p>
      </dsp:txBody>
      <dsp:txXfrm rot="-5400000">
        <a:off x="2249661" y="1093435"/>
        <a:ext cx="4784321" cy="808001"/>
      </dsp:txXfrm>
    </dsp:sp>
    <dsp:sp modelId="{778B2C85-DC97-4E2C-9BC9-5A4655D2CEBB}">
      <dsp:nvSpPr>
        <dsp:cNvPr id="0" name=""/>
        <dsp:cNvSpPr/>
      </dsp:nvSpPr>
      <dsp:spPr>
        <a:xfrm>
          <a:off x="18" y="1029245"/>
          <a:ext cx="2238335" cy="978296"/>
        </a:xfrm>
        <a:prstGeom prst="roundRect">
          <a:avLst/>
        </a:prstGeom>
        <a:solidFill>
          <a:srgbClr val="0073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hu-HU" sz="1800" kern="1200" dirty="0" smtClean="0">
              <a:solidFill>
                <a:schemeClr val="bg1"/>
              </a:solidFill>
            </a:rPr>
            <a:t>Kutatási </a:t>
          </a:r>
          <a:r>
            <a:rPr lang="en-GB" sz="1800" kern="1200" dirty="0" err="1" smtClean="0">
              <a:solidFill>
                <a:schemeClr val="bg1"/>
              </a:solidFill>
            </a:rPr>
            <a:t>adminis</a:t>
          </a:r>
          <a:r>
            <a:rPr lang="hu-HU" sz="1800" kern="1200" dirty="0" smtClean="0">
              <a:solidFill>
                <a:schemeClr val="bg1"/>
              </a:solidFill>
            </a:rPr>
            <a:t>ztrátorok</a:t>
          </a:r>
          <a:endParaRPr lang="en-US" sz="1800" kern="1200" dirty="0" smtClean="0">
            <a:solidFill>
              <a:schemeClr val="bg1"/>
            </a:solidFill>
          </a:endParaRPr>
        </a:p>
      </dsp:txBody>
      <dsp:txXfrm>
        <a:off x="47774" y="1077001"/>
        <a:ext cx="2142823" cy="882784"/>
      </dsp:txXfrm>
    </dsp:sp>
    <dsp:sp modelId="{DE4B7FB2-5510-407B-84C7-250FD2806242}">
      <dsp:nvSpPr>
        <dsp:cNvPr id="0" name=""/>
        <dsp:cNvSpPr/>
      </dsp:nvSpPr>
      <dsp:spPr>
        <a:xfrm rot="5400000">
          <a:off x="4203635" y="131589"/>
          <a:ext cx="895423" cy="4828032"/>
        </a:xfrm>
        <a:prstGeom prst="round2SameRect">
          <a:avLst/>
        </a:prstGeom>
        <a:solidFill>
          <a:srgbClr val="4D4D4D">
            <a:alpha val="89804"/>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hu-HU" sz="1400" kern="1200" dirty="0" smtClean="0">
              <a:solidFill>
                <a:schemeClr val="bg1"/>
              </a:solidFill>
            </a:rPr>
            <a:t>Kutatók és csapatok teljesítményének értékelése</a:t>
          </a:r>
          <a:endParaRPr lang="en-US" sz="1400" kern="1200" dirty="0" smtClean="0">
            <a:solidFill>
              <a:schemeClr val="bg1"/>
            </a:solidFill>
          </a:endParaRPr>
        </a:p>
        <a:p>
          <a:pPr marL="114300" lvl="1" indent="-114300" algn="l" defTabSz="622300">
            <a:lnSpc>
              <a:spcPct val="90000"/>
            </a:lnSpc>
            <a:spcBef>
              <a:spcPct val="0"/>
            </a:spcBef>
            <a:spcAft>
              <a:spcPct val="15000"/>
            </a:spcAft>
            <a:buChar char="••"/>
          </a:pPr>
          <a:r>
            <a:rPr lang="hu-HU" sz="1400" kern="1200" dirty="0" smtClean="0">
              <a:solidFill>
                <a:schemeClr val="bg1"/>
              </a:solidFill>
            </a:rPr>
            <a:t>Fejlesztési forgatókönyvek m</a:t>
          </a:r>
          <a:r>
            <a:rPr lang="en-GB" sz="1400" kern="1200" dirty="0" err="1" smtClean="0">
              <a:solidFill>
                <a:schemeClr val="bg1"/>
              </a:solidFill>
            </a:rPr>
            <a:t>odel</a:t>
          </a:r>
          <a:r>
            <a:rPr lang="hu-HU" sz="1400" kern="1200" dirty="0" smtClean="0">
              <a:solidFill>
                <a:schemeClr val="bg1"/>
              </a:solidFill>
            </a:rPr>
            <a:t>lezése</a:t>
          </a:r>
          <a:endParaRPr lang="en-US" sz="1400" kern="1200" dirty="0" smtClean="0">
            <a:solidFill>
              <a:schemeClr val="bg1"/>
            </a:solidFill>
          </a:endParaRPr>
        </a:p>
      </dsp:txBody>
      <dsp:txXfrm rot="-5400000">
        <a:off x="2237331" y="2141605"/>
        <a:ext cx="4784321" cy="808001"/>
      </dsp:txXfrm>
    </dsp:sp>
    <dsp:sp modelId="{A04A9D60-73D5-4A8D-9660-4831A193EEC3}">
      <dsp:nvSpPr>
        <dsp:cNvPr id="0" name=""/>
        <dsp:cNvSpPr/>
      </dsp:nvSpPr>
      <dsp:spPr>
        <a:xfrm>
          <a:off x="18" y="2056457"/>
          <a:ext cx="2238335" cy="978296"/>
        </a:xfrm>
        <a:prstGeom prst="roundRect">
          <a:avLst/>
        </a:prstGeom>
        <a:solidFill>
          <a:srgbClr val="0073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hu-HU" sz="1800" kern="1200" dirty="0" smtClean="0">
              <a:solidFill>
                <a:schemeClr val="bg1"/>
              </a:solidFill>
            </a:rPr>
            <a:t>Szervezeti egységek vezetői</a:t>
          </a:r>
          <a:endParaRPr lang="en-US" sz="1800" kern="1200" dirty="0" smtClean="0">
            <a:solidFill>
              <a:schemeClr val="bg1"/>
            </a:solidFill>
          </a:endParaRPr>
        </a:p>
      </dsp:txBody>
      <dsp:txXfrm>
        <a:off x="47774" y="2104213"/>
        <a:ext cx="2142823" cy="882784"/>
      </dsp:txXfrm>
    </dsp:sp>
    <dsp:sp modelId="{3492DE43-09A2-4E19-BFD0-B12F02715D3A}">
      <dsp:nvSpPr>
        <dsp:cNvPr id="0" name=""/>
        <dsp:cNvSpPr/>
      </dsp:nvSpPr>
      <dsp:spPr>
        <a:xfrm rot="5400000">
          <a:off x="4203635" y="1158801"/>
          <a:ext cx="895423" cy="4828032"/>
        </a:xfrm>
        <a:prstGeom prst="round2SameRect">
          <a:avLst/>
        </a:prstGeom>
        <a:solidFill>
          <a:srgbClr val="4D4D4D">
            <a:alpha val="89804"/>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hu-HU" sz="1400" kern="1200" dirty="0" smtClean="0">
              <a:solidFill>
                <a:schemeClr val="bg1"/>
              </a:solidFill>
            </a:rPr>
            <a:t>Láthatóság növelése, eremények felmutatása</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hu-HU" sz="1400" kern="1200" dirty="0" smtClean="0">
              <a:solidFill>
                <a:schemeClr val="bg1"/>
              </a:solidFill>
            </a:rPr>
            <a:t>Együttműködési hálózat fejlesztése</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hu-HU" sz="1400" kern="1200" dirty="0" smtClean="0">
              <a:solidFill>
                <a:schemeClr val="bg1"/>
              </a:solidFill>
            </a:rPr>
            <a:t>Partnerek, mentorok keresése</a:t>
          </a:r>
          <a:endParaRPr lang="en-US" sz="1400" kern="1200" dirty="0">
            <a:solidFill>
              <a:schemeClr val="bg1"/>
            </a:solidFill>
          </a:endParaRPr>
        </a:p>
      </dsp:txBody>
      <dsp:txXfrm rot="-5400000">
        <a:off x="2237331" y="3168817"/>
        <a:ext cx="4784321" cy="808001"/>
      </dsp:txXfrm>
    </dsp:sp>
    <dsp:sp modelId="{60122FF8-462D-490E-9AB9-F574A1E64D09}">
      <dsp:nvSpPr>
        <dsp:cNvPr id="0" name=""/>
        <dsp:cNvSpPr/>
      </dsp:nvSpPr>
      <dsp:spPr>
        <a:xfrm>
          <a:off x="18" y="3083669"/>
          <a:ext cx="2238335" cy="978296"/>
        </a:xfrm>
        <a:prstGeom prst="roundRect">
          <a:avLst/>
        </a:prstGeom>
        <a:solidFill>
          <a:srgbClr val="0073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hu-HU" sz="1800" kern="1200" dirty="0" smtClean="0">
              <a:solidFill>
                <a:schemeClr val="bg1"/>
              </a:solidFill>
            </a:rPr>
            <a:t>Kutatók</a:t>
          </a:r>
          <a:endParaRPr lang="en-US" sz="1800" kern="1200" dirty="0">
            <a:solidFill>
              <a:schemeClr val="bg1"/>
            </a:solidFill>
          </a:endParaRPr>
        </a:p>
      </dsp:txBody>
      <dsp:txXfrm>
        <a:off x="47774" y="3131425"/>
        <a:ext cx="2142823" cy="88278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46754E-3D34-412E-B519-229E918B1624}" type="datetimeFigureOut">
              <a:rPr lang="en-US" smtClean="0"/>
              <a:t>3/25/2015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FE610F-2DAE-4D69-A568-EF052ED2AD76}" type="slidenum">
              <a:rPr lang="en-US" smtClean="0"/>
              <a:t>‹#›</a:t>
            </a:fld>
            <a:endParaRPr lang="en-US"/>
          </a:p>
        </p:txBody>
      </p:sp>
    </p:spTree>
    <p:extLst>
      <p:ext uri="{BB962C8B-B14F-4D97-AF65-F5344CB8AC3E}">
        <p14:creationId xmlns:p14="http://schemas.microsoft.com/office/powerpoint/2010/main" val="2151410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Vision: </a:t>
            </a:r>
            <a:r>
              <a:rPr lang="en-US" dirty="0" smtClean="0"/>
              <a:t>Snowball Metrics enable </a:t>
            </a:r>
            <a:r>
              <a:rPr lang="en-US" b="1" dirty="0" smtClean="0"/>
              <a:t>global</a:t>
            </a:r>
            <a:r>
              <a:rPr lang="en-US" dirty="0" smtClean="0"/>
              <a:t> benchmarking by driving quality and efficiency across higher education’s research and enterprise (aka,</a:t>
            </a:r>
            <a:r>
              <a:rPr lang="en-US" baseline="0" dirty="0" smtClean="0"/>
              <a:t> </a:t>
            </a:r>
            <a:r>
              <a:rPr lang="en-US" dirty="0" smtClean="0"/>
              <a:t>economic development) activities, regardless of system and supplier</a:t>
            </a:r>
          </a:p>
          <a:p>
            <a:endParaRPr lang="en-US" dirty="0"/>
          </a:p>
        </p:txBody>
      </p:sp>
      <p:sp>
        <p:nvSpPr>
          <p:cNvPr id="4" name="Slide Number Placeholder 3"/>
          <p:cNvSpPr>
            <a:spLocks noGrp="1"/>
          </p:cNvSpPr>
          <p:nvPr>
            <p:ph type="sldNum" sz="quarter" idx="10"/>
          </p:nvPr>
        </p:nvSpPr>
        <p:spPr/>
        <p:txBody>
          <a:bodyPr/>
          <a:lstStyle/>
          <a:p>
            <a:fld id="{5EFE610F-2DAE-4D69-A568-EF052ED2AD76}" type="slidenum">
              <a:rPr lang="en-US" smtClean="0"/>
              <a:t>22</a:t>
            </a:fld>
            <a:endParaRPr lang="en-US"/>
          </a:p>
        </p:txBody>
      </p:sp>
    </p:spTree>
    <p:extLst>
      <p:ext uri="{BB962C8B-B14F-4D97-AF65-F5344CB8AC3E}">
        <p14:creationId xmlns:p14="http://schemas.microsoft.com/office/powerpoint/2010/main" val="2960371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0" dirty="0" smtClean="0">
                <a:solidFill>
                  <a:srgbClr val="4D4D4D"/>
                </a:solidFill>
              </a:rPr>
              <a:t>Overview page provides at-a-glance, standardized reports to provide 360 degree performance overview of:</a:t>
            </a:r>
          </a:p>
          <a:p>
            <a:r>
              <a:rPr lang="en-US" sz="1200" kern="0" dirty="0" smtClean="0">
                <a:solidFill>
                  <a:srgbClr val="4D4D4D"/>
                </a:solidFill>
              </a:rPr>
              <a:t>4,600 institutions and groups</a:t>
            </a:r>
          </a:p>
          <a:p>
            <a:r>
              <a:rPr lang="en-US" sz="1200" kern="0" dirty="0" smtClean="0">
                <a:solidFill>
                  <a:srgbClr val="4D4D4D"/>
                </a:solidFill>
              </a:rPr>
              <a:t>Researchers and groups</a:t>
            </a:r>
          </a:p>
          <a:p>
            <a:r>
              <a:rPr lang="en-US" sz="1200" kern="0" dirty="0" smtClean="0">
                <a:solidFill>
                  <a:srgbClr val="4D4D4D"/>
                </a:solidFill>
              </a:rPr>
              <a:t>220 Countries and groups</a:t>
            </a:r>
          </a:p>
          <a:p>
            <a:r>
              <a:rPr lang="en-US" sz="1200" kern="0" dirty="0" smtClean="0">
                <a:solidFill>
                  <a:srgbClr val="4D4D4D"/>
                </a:solidFill>
              </a:rPr>
              <a:t>Research areas and groups</a:t>
            </a:r>
          </a:p>
          <a:p>
            <a:endParaRPr lang="en-US" dirty="0" smtClean="0"/>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23</a:t>
            </a:fld>
            <a:endParaRPr lang="en-US"/>
          </a:p>
        </p:txBody>
      </p:sp>
    </p:spTree>
    <p:extLst>
      <p:ext uri="{BB962C8B-B14F-4D97-AF65-F5344CB8AC3E}">
        <p14:creationId xmlns:p14="http://schemas.microsoft.com/office/powerpoint/2010/main" val="3941571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24</a:t>
            </a:fld>
            <a:endParaRPr lang="en-US"/>
          </a:p>
        </p:txBody>
      </p:sp>
    </p:spTree>
    <p:extLst>
      <p:ext uri="{BB962C8B-B14F-4D97-AF65-F5344CB8AC3E}">
        <p14:creationId xmlns:p14="http://schemas.microsoft.com/office/powerpoint/2010/main" val="3941571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virtual teams and</a:t>
            </a:r>
            <a:r>
              <a:rPr lang="en-US" baseline="0" dirty="0" smtClean="0"/>
              <a:t> compare using multiple metrics</a:t>
            </a:r>
            <a:endParaRPr lang="en-US" dirty="0"/>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25</a:t>
            </a:fld>
            <a:endParaRPr lang="en-US"/>
          </a:p>
        </p:txBody>
      </p:sp>
    </p:spTree>
    <p:extLst>
      <p:ext uri="{BB962C8B-B14F-4D97-AF65-F5344CB8AC3E}">
        <p14:creationId xmlns:p14="http://schemas.microsoft.com/office/powerpoint/2010/main" val="989441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virtual teams and</a:t>
            </a:r>
            <a:r>
              <a:rPr lang="en-US" baseline="0" dirty="0" smtClean="0"/>
              <a:t> compare using multiple metrics</a:t>
            </a:r>
            <a:endParaRPr lang="en-US" dirty="0"/>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26</a:t>
            </a:fld>
            <a:endParaRPr lang="en-US"/>
          </a:p>
        </p:txBody>
      </p:sp>
    </p:spTree>
    <p:extLst>
      <p:ext uri="{BB962C8B-B14F-4D97-AF65-F5344CB8AC3E}">
        <p14:creationId xmlns:p14="http://schemas.microsoft.com/office/powerpoint/2010/main" val="989441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9EE2D-0BBC-40EE-9938-AD6513F6440F}" type="slidenum">
              <a:rPr lang="en-US" smtClean="0"/>
              <a:t>29</a:t>
            </a:fld>
            <a:endParaRPr lang="en-US"/>
          </a:p>
        </p:txBody>
      </p:sp>
    </p:spTree>
    <p:extLst>
      <p:ext uri="{BB962C8B-B14F-4D97-AF65-F5344CB8AC3E}">
        <p14:creationId xmlns:p14="http://schemas.microsoft.com/office/powerpoint/2010/main" val="2136616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9EE2D-0BBC-40EE-9938-AD6513F6440F}" type="slidenum">
              <a:rPr lang="en-US" smtClean="0"/>
              <a:t>30</a:t>
            </a:fld>
            <a:endParaRPr lang="en-US"/>
          </a:p>
        </p:txBody>
      </p:sp>
    </p:spTree>
    <p:extLst>
      <p:ext uri="{BB962C8B-B14F-4D97-AF65-F5344CB8AC3E}">
        <p14:creationId xmlns:p14="http://schemas.microsoft.com/office/powerpoint/2010/main" val="95263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ideal situation is for these decision-makers to be able to base their conclusions on information from a combination, a triangle, of sources - expert opinion, peer review, and reliable data. If this “triangulation” of information gives 3 </a:t>
            </a:r>
            <a:r>
              <a:rPr lang="en-US" dirty="0" smtClean="0"/>
              <a:t>sources of </a:t>
            </a:r>
            <a:r>
              <a:rPr lang="en-US" dirty="0"/>
              <a:t>input that all say the same thing, then you can be more certain that your decision is robust. If this triangulation gives pieces of input that are contradictory, then this is a good flag to indicate that it’s probably a good idea to spend a bit more time working out what is going on. </a:t>
            </a:r>
            <a:r>
              <a:rPr lang="en-US" dirty="0" smtClean="0"/>
              <a:t>ERI’s SciVal </a:t>
            </a:r>
            <a:r>
              <a:rPr lang="en-US" dirty="0"/>
              <a:t>provides this evidence-base of reliable data.</a:t>
            </a:r>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17</a:t>
            </a:fld>
            <a:endParaRPr lang="en-US"/>
          </a:p>
        </p:txBody>
      </p:sp>
    </p:spTree>
    <p:extLst>
      <p:ext uri="{BB962C8B-B14F-4D97-AF65-F5344CB8AC3E}">
        <p14:creationId xmlns:p14="http://schemas.microsoft.com/office/powerpoint/2010/main" val="47341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SciVal’s</a:t>
            </a:r>
            <a:r>
              <a:rPr lang="en-US" sz="1200" b="0" i="0" u="none" strike="noStrike" kern="1200" baseline="0" dirty="0" smtClean="0">
                <a:solidFill>
                  <a:schemeClr val="tx1"/>
                </a:solidFill>
                <a:latin typeface="+mn-lt"/>
                <a:ea typeface="+mn-ea"/>
                <a:cs typeface="+mn-cs"/>
              </a:rPr>
              <a:t> integrated modular platform allows you to configure, visualize and export information according to your specific institution’s needs and preferences, so that you can benchmark with meaning and accuracy to better understand your institution’s position relative to your peers, as well as global and domestic standards.</a:t>
            </a:r>
            <a:endParaRPr lang="en-US" dirty="0"/>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18</a:t>
            </a:fld>
            <a:endParaRPr lang="en-US"/>
          </a:p>
        </p:txBody>
      </p:sp>
    </p:spTree>
    <p:extLst>
      <p:ext uri="{BB962C8B-B14F-4D97-AF65-F5344CB8AC3E}">
        <p14:creationId xmlns:p14="http://schemas.microsoft.com/office/powerpoint/2010/main" val="456374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aseline="-25000">
                <a:solidFill>
                  <a:schemeClr val="tx1"/>
                </a:solidFill>
                <a:latin typeface="Arial" pitchFamily="34" charset="0"/>
                <a:ea typeface="ＭＳ Ｐゴシック" pitchFamily="50" charset="-128"/>
              </a:defRPr>
            </a:lvl1pPr>
            <a:lvl2pPr marL="742950" indent="-285750" eaLnBrk="0" hangingPunct="0">
              <a:defRPr sz="2400" baseline="-25000">
                <a:solidFill>
                  <a:schemeClr val="tx1"/>
                </a:solidFill>
                <a:latin typeface="Arial" pitchFamily="34" charset="0"/>
                <a:ea typeface="ＭＳ Ｐゴシック" pitchFamily="50" charset="-128"/>
              </a:defRPr>
            </a:lvl2pPr>
            <a:lvl3pPr marL="1143000" indent="-228600" eaLnBrk="0" hangingPunct="0">
              <a:defRPr sz="2400" baseline="-25000">
                <a:solidFill>
                  <a:schemeClr val="tx1"/>
                </a:solidFill>
                <a:latin typeface="Arial" pitchFamily="34" charset="0"/>
                <a:ea typeface="ＭＳ Ｐゴシック" pitchFamily="50" charset="-128"/>
              </a:defRPr>
            </a:lvl3pPr>
            <a:lvl4pPr marL="1600200" indent="-228600" eaLnBrk="0" hangingPunct="0">
              <a:defRPr sz="2400" baseline="-25000">
                <a:solidFill>
                  <a:schemeClr val="tx1"/>
                </a:solidFill>
                <a:latin typeface="Arial" pitchFamily="34" charset="0"/>
                <a:ea typeface="ＭＳ Ｐゴシック" pitchFamily="50" charset="-128"/>
              </a:defRPr>
            </a:lvl4pPr>
            <a:lvl5pPr marL="2057400" indent="-228600" eaLnBrk="0" hangingPunct="0">
              <a:defRPr sz="2400" baseline="-25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9pPr>
          </a:lstStyle>
          <a:p>
            <a:fld id="{C799912B-0382-45BA-A6CA-1A14FE550F65}" type="slidenum">
              <a:rPr lang="en-US" sz="1200">
                <a:solidFill>
                  <a:srgbClr val="000000"/>
                </a:solidFill>
              </a:rPr>
              <a:pPr/>
              <a:t>19</a:t>
            </a:fld>
            <a:endParaRPr lang="en-US" sz="1200">
              <a:solidFill>
                <a:srgbClr val="000000"/>
              </a:solidFill>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Scopus covers more than 3,000 publications in the field of Arts &amp; Humanities.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Scopus covers approximately 5900 titles from North-America, 8400 from Europe and 2800 from Asia-Pacific and 800 from Latin-America and Africa. </a:t>
            </a:r>
            <a:endParaRPr lang="en-US" sz="20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Scopus.com is used by 2,300 customers with 85% of the top 25 universities worldwide. It had more than 3.5 million users in 2012. The average click through to full-text per month is 2.2M, with over 26M in 2012. </a:t>
            </a:r>
            <a:endParaRPr lang="en-US" sz="20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1"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solidFill>
                  <a:srgbClr val="474746"/>
                </a:solidFill>
              </a:rPr>
              <a:t>SNIP</a:t>
            </a:r>
            <a:r>
              <a:rPr lang="en-US" sz="1600" baseline="0" dirty="0" smtClean="0">
                <a:solidFill>
                  <a:srgbClr val="474746"/>
                </a:solidFill>
              </a:rPr>
              <a:t>: The Source-Normalized Impact per Paper corrects for differences in the frequency of citation across research fields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solidFill>
                  <a:srgbClr val="474746"/>
                </a:solidFill>
              </a:rPr>
              <a:t>SJR</a:t>
            </a:r>
            <a:r>
              <a:rPr lang="en-US" sz="1600" baseline="0" dirty="0" smtClean="0">
                <a:solidFill>
                  <a:srgbClr val="474746"/>
                </a:solidFill>
              </a:rPr>
              <a:t>: The </a:t>
            </a:r>
            <a:r>
              <a:rPr lang="en-US" sz="1600" baseline="0" dirty="0" err="1" smtClean="0">
                <a:solidFill>
                  <a:srgbClr val="474746"/>
                </a:solidFill>
              </a:rPr>
              <a:t>SCImago</a:t>
            </a:r>
            <a:r>
              <a:rPr lang="en-US" sz="1600" baseline="0" dirty="0" smtClean="0">
                <a:solidFill>
                  <a:srgbClr val="474746"/>
                </a:solidFill>
              </a:rPr>
              <a:t> Journal Rank reflects prestige of source – value of weighted citations per document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474746"/>
                </a:solidFill>
              </a:rPr>
              <a:t>The Scopus database enable us to research bibliographic metrics as far back as 1996 (back to 1970 by 2016). This enables a thorough trend analysis, which can then be matched, for example, to economic metrics and policy changes to determine how the trends have come about and what are the likely trends in the coming years.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474746"/>
                </a:solidFill>
              </a:rPr>
              <a:t>In addition, Scopus provide unique linked data points between publications, authors and affiliations. Authors and affiliations are already disambiguated allowing great level of aggregation. This also allows easy integration with other data source such funding data in order to determine the relative impact of funding on research output.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474746"/>
                </a:solidFill>
              </a:rPr>
              <a:t>Also, the geographical breadth of Scopus ensures comprehensive coverage of research outputs and impact of research produced by countries in the comparator group.</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474746"/>
                </a:solidFill>
              </a:rPr>
              <a:t>The article download metrics based on the large number of users in Scopus.com provide a new dimension into measuring research impact in different fields on areas such as education and industrial sector by indicating what articles are requesting now and therefore can be a leading (future) indication of </a:t>
            </a:r>
            <a:r>
              <a:rPr lang="en-US" sz="1600" baseline="0" smtClean="0">
                <a:solidFill>
                  <a:srgbClr val="474746"/>
                </a:solidFill>
              </a:rPr>
              <a:t>citation behavior.</a:t>
            </a: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u="sng" baseline="0" dirty="0" smtClean="0">
                <a:solidFill>
                  <a:srgbClr val="474746"/>
                </a:solidFill>
              </a:rPr>
              <a:t>Scopus content expansion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474746"/>
                </a:solidFill>
              </a:rPr>
              <a:t>Cited Reference: </a:t>
            </a:r>
          </a:p>
          <a:p>
            <a:pPr>
              <a:buSzPct val="90000"/>
            </a:pPr>
            <a:r>
              <a:rPr lang="en-GB" b="1" dirty="0" smtClean="0">
                <a:latin typeface="Arial" pitchFamily="34" charset="0"/>
                <a:cs typeface="Arial" pitchFamily="34" charset="0"/>
              </a:rPr>
              <a:t>Why? </a:t>
            </a:r>
            <a:r>
              <a:rPr lang="en-GB" dirty="0" smtClean="0">
                <a:latin typeface="Arial" pitchFamily="34" charset="0"/>
                <a:cs typeface="Arial" pitchFamily="34" charset="0"/>
              </a:rPr>
              <a:t>Make citation data for pre-1996 content more accurate</a:t>
            </a:r>
          </a:p>
          <a:p>
            <a:pPr>
              <a:buSzPct val="90000"/>
            </a:pPr>
            <a:r>
              <a:rPr lang="en-US" b="1" dirty="0" smtClean="0">
                <a:solidFill>
                  <a:prstClr val="black"/>
                </a:solidFill>
                <a:latin typeface="Arial" pitchFamily="34" charset="0"/>
                <a:cs typeface="Arial" pitchFamily="34" charset="0"/>
              </a:rPr>
              <a:t>What?</a:t>
            </a:r>
            <a:r>
              <a:rPr lang="en-US" b="1" baseline="0" dirty="0" smtClean="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Add cited references to Scopus indexed articles from pre-1996 going back to </a:t>
            </a:r>
            <a:r>
              <a:rPr lang="en-US" b="1" dirty="0" smtClean="0">
                <a:solidFill>
                  <a:prstClr val="black"/>
                </a:solidFill>
                <a:latin typeface="Arial" pitchFamily="34" charset="0"/>
                <a:cs typeface="Arial" pitchFamily="34" charset="0"/>
              </a:rPr>
              <a:t>1970</a:t>
            </a:r>
          </a:p>
          <a:p>
            <a:pPr>
              <a:buSzPct val="90000"/>
            </a:pPr>
            <a:r>
              <a:rPr lang="en-US" b="1" dirty="0" smtClean="0">
                <a:solidFill>
                  <a:prstClr val="black"/>
                </a:solidFill>
                <a:latin typeface="Arial" pitchFamily="34" charset="0"/>
                <a:cs typeface="Arial" pitchFamily="34" charset="0"/>
              </a:rPr>
              <a:t>When? </a:t>
            </a:r>
            <a:r>
              <a:rPr lang="en-US" dirty="0" smtClean="0">
                <a:solidFill>
                  <a:prstClr val="black"/>
                </a:solidFill>
                <a:latin typeface="Arial" pitchFamily="34" charset="0"/>
                <a:cs typeface="Arial" pitchFamily="34" charset="0"/>
              </a:rPr>
              <a:t>3-year project, complete by 2016; first content available </a:t>
            </a:r>
            <a:r>
              <a:rPr lang="en-US" b="1" dirty="0" smtClean="0">
                <a:solidFill>
                  <a:prstClr val="black"/>
                </a:solidFill>
                <a:latin typeface="Arial" pitchFamily="34" charset="0"/>
                <a:cs typeface="Arial" pitchFamily="34" charset="0"/>
              </a:rPr>
              <a:t>Fall</a:t>
            </a:r>
            <a:r>
              <a:rPr lang="en-US" dirty="0" smtClean="0">
                <a:solidFill>
                  <a:prstClr val="black"/>
                </a:solidFill>
                <a:latin typeface="Arial" pitchFamily="34" charset="0"/>
                <a:cs typeface="Arial" pitchFamily="34" charset="0"/>
              </a:rPr>
              <a:t> </a:t>
            </a:r>
            <a:r>
              <a:rPr lang="en-US" b="1" dirty="0" smtClean="0">
                <a:solidFill>
                  <a:prstClr val="black"/>
                </a:solidFill>
                <a:latin typeface="Arial" pitchFamily="34" charset="0"/>
                <a:cs typeface="Arial" pitchFamily="34" charset="0"/>
              </a:rPr>
              <a:t>2014</a:t>
            </a:r>
            <a:endParaRPr lang="en-GB" dirty="0" smtClean="0">
              <a:latin typeface="Arial" pitchFamily="34" charset="0"/>
              <a:cs typeface="Arial" pitchFamily="34" charset="0"/>
            </a:endParaRPr>
          </a:p>
          <a:p>
            <a:pPr>
              <a:buSzPct val="90000"/>
            </a:pPr>
            <a:r>
              <a:rPr lang="en-US" b="1" dirty="0" smtClean="0">
                <a:solidFill>
                  <a:prstClr val="black"/>
                </a:solidFill>
                <a:latin typeface="Arial" pitchFamily="34" charset="0"/>
                <a:cs typeface="Arial" pitchFamily="34" charset="0"/>
              </a:rPr>
              <a:t>Who?</a:t>
            </a:r>
            <a:r>
              <a:rPr lang="en-US" b="1" baseline="0" dirty="0" smtClean="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All major publishers from which a digital archive is available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474746"/>
                </a:solidFill>
              </a:rPr>
              <a:t>Books expansion</a:t>
            </a:r>
          </a:p>
          <a:p>
            <a:pPr>
              <a:buSzPct val="90000"/>
            </a:pPr>
            <a:r>
              <a:rPr lang="en-GB" sz="1400" b="1" dirty="0" smtClean="0">
                <a:latin typeface="Arial" pitchFamily="34" charset="0"/>
                <a:cs typeface="Arial" pitchFamily="34" charset="0"/>
              </a:rPr>
              <a:t>What?</a:t>
            </a:r>
          </a:p>
          <a:p>
            <a:pPr marL="171450" indent="-171450">
              <a:buSzPct val="90000"/>
              <a:buFont typeface="Arial" pitchFamily="34" charset="0"/>
              <a:buChar char="•"/>
            </a:pPr>
            <a:r>
              <a:rPr lang="en-GB" sz="1400" dirty="0" smtClean="0">
                <a:latin typeface="Arial" pitchFamily="34" charset="0"/>
                <a:cs typeface="Arial" pitchFamily="34" charset="0"/>
              </a:rPr>
              <a:t>All subject areas with focus on where books matter more (social sciences and A&amp;H)</a:t>
            </a:r>
          </a:p>
          <a:p>
            <a:pPr marL="171450" indent="-171450">
              <a:buSzPct val="90000"/>
              <a:buFont typeface="Arial" pitchFamily="34" charset="0"/>
              <a:buChar char="•"/>
            </a:pPr>
            <a:r>
              <a:rPr lang="en-US" sz="1400" dirty="0" smtClean="0">
                <a:solidFill>
                  <a:prstClr val="black"/>
                </a:solidFill>
                <a:latin typeface="Arial" pitchFamily="34" charset="0"/>
                <a:cs typeface="Arial" pitchFamily="34" charset="0"/>
              </a:rPr>
              <a:t>Coverage back to 2005 (2003 for STM)</a:t>
            </a:r>
          </a:p>
          <a:p>
            <a:pPr>
              <a:buSzPct val="90000"/>
            </a:pPr>
            <a:r>
              <a:rPr lang="en-US" sz="1400" b="1" dirty="0" smtClean="0">
                <a:solidFill>
                  <a:prstClr val="black"/>
                </a:solidFill>
                <a:latin typeface="Arial" pitchFamily="34" charset="0"/>
                <a:cs typeface="Arial" pitchFamily="34" charset="0"/>
              </a:rPr>
              <a:t>When?</a:t>
            </a:r>
          </a:p>
          <a:p>
            <a:pPr marL="342900" indent="-342900">
              <a:buSzPct val="90000"/>
              <a:buFont typeface="Wingdings" pitchFamily="2" charset="2"/>
              <a:buChar char="§"/>
            </a:pPr>
            <a:r>
              <a:rPr lang="en-US" sz="1400" dirty="0" smtClean="0">
                <a:solidFill>
                  <a:prstClr val="black"/>
                </a:solidFill>
                <a:latin typeface="Arial" pitchFamily="34" charset="0"/>
                <a:cs typeface="Arial" pitchFamily="34" charset="0"/>
              </a:rPr>
              <a:t>Indexing started; 5,000 visible in-product as of September 2013</a:t>
            </a:r>
          </a:p>
          <a:p>
            <a:pPr marL="342900" indent="-342900">
              <a:buSzPct val="90000"/>
              <a:buFont typeface="Wingdings" pitchFamily="2" charset="2"/>
              <a:buChar char="§"/>
            </a:pPr>
            <a:r>
              <a:rPr lang="en-GB" sz="1400" dirty="0" smtClean="0">
                <a:latin typeface="Arial" pitchFamily="34" charset="0"/>
                <a:cs typeface="Arial" pitchFamily="34" charset="0"/>
              </a:rPr>
              <a:t>75,000 books over three years and 10,000 new books per year going forward (after 2015)</a:t>
            </a:r>
          </a:p>
          <a:p>
            <a:pPr>
              <a:buSzPct val="90000"/>
            </a:pPr>
            <a:r>
              <a:rPr lang="en-US" sz="1400" b="1" dirty="0" smtClean="0">
                <a:solidFill>
                  <a:prstClr val="black"/>
                </a:solidFill>
                <a:latin typeface="Arial" pitchFamily="34" charset="0"/>
                <a:cs typeface="Arial" pitchFamily="34" charset="0"/>
              </a:rPr>
              <a:t>Who?</a:t>
            </a:r>
          </a:p>
          <a:p>
            <a:pPr marL="342900" indent="-342900">
              <a:buSzPct val="90000"/>
              <a:buFont typeface="Wingdings" pitchFamily="2" charset="2"/>
              <a:buChar char="§"/>
            </a:pPr>
            <a:r>
              <a:rPr lang="en-US" sz="1400" dirty="0" smtClean="0">
                <a:solidFill>
                  <a:prstClr val="black"/>
                </a:solidFill>
                <a:latin typeface="Arial" pitchFamily="34" charset="0"/>
                <a:cs typeface="Arial" pitchFamily="34" charset="0"/>
              </a:rPr>
              <a:t>Publisher-level selection only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eaLnBrk="1" hangingPunct="1"/>
            <a:endParaRPr lang="en-US" dirty="0" smtClean="0">
              <a:latin typeface="Arial" pitchFamily="34" charset="0"/>
              <a:ea typeface="ＭＳ Ｐゴシック"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Context matters, your Qs drive our tool!</a:t>
            </a:r>
            <a:endParaRPr lang="en-US" dirty="0"/>
          </a:p>
        </p:txBody>
      </p:sp>
      <p:sp>
        <p:nvSpPr>
          <p:cNvPr id="4" name="Slide Number Placeholder 3"/>
          <p:cNvSpPr>
            <a:spLocks noGrp="1"/>
          </p:cNvSpPr>
          <p:nvPr>
            <p:ph type="sldNum" sz="quarter" idx="10"/>
          </p:nvPr>
        </p:nvSpPr>
        <p:spPr/>
        <p:txBody>
          <a:bodyPr/>
          <a:lstStyle/>
          <a:p>
            <a:fld id="{5EFE610F-2DAE-4D69-A568-EF052ED2AD76}" type="slidenum">
              <a:rPr lang="en-US" smtClean="0"/>
              <a:t>21</a:t>
            </a:fld>
            <a:endParaRPr lang="en-US"/>
          </a:p>
        </p:txBody>
      </p:sp>
    </p:spTree>
    <p:extLst>
      <p:ext uri="{BB962C8B-B14F-4D97-AF65-F5344CB8AC3E}">
        <p14:creationId xmlns:p14="http://schemas.microsoft.com/office/powerpoint/2010/main" val="3089912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292099" y="1271848"/>
            <a:ext cx="851427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1688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userDrawn="1"/>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5491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7" name="Rectangle 6"/>
          <p:cNvSpPr/>
          <p:nvPr userDrawn="1"/>
        </p:nvSpPr>
        <p:spPr>
          <a:xfrm>
            <a:off x="0" y="2659666"/>
            <a:ext cx="917892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63289" y="2658533"/>
            <a:ext cx="1715633" cy="1715633"/>
          </a:xfrm>
          <a:prstGeom prst="rect">
            <a:avLst/>
          </a:prstGeom>
        </p:spPr>
      </p:pic>
      <p:pic>
        <p:nvPicPr>
          <p:cNvPr id="8"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02219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3 ">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70172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8" name="Rectangle 7"/>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9499" y="2658532"/>
            <a:ext cx="1714501" cy="1714501"/>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46335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ection Header Title Slide">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0" y="-8313"/>
            <a:ext cx="6691477" cy="6866313"/>
          </a:xfrm>
          <a:prstGeom prst="rect">
            <a:avLst/>
          </a:prstGeom>
        </p:spPr>
      </p:pic>
      <p:sp>
        <p:nvSpPr>
          <p:cNvPr id="9" name="Rectangle 8"/>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405178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Section Header Title Slide">
    <p:spTree>
      <p:nvGrpSpPr>
        <p:cNvPr id="1" name=""/>
        <p:cNvGrpSpPr/>
        <p:nvPr/>
      </p:nvGrpSpPr>
      <p:grpSpPr>
        <a:xfrm>
          <a:off x="0" y="0"/>
          <a:ext cx="0" cy="0"/>
          <a:chOff x="0" y="0"/>
          <a:chExt cx="0" cy="0"/>
        </a:xfrm>
      </p:grpSpPr>
      <p:sp>
        <p:nvSpPr>
          <p:cNvPr id="6" name="Rectangle 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1" name="Rectangle 10"/>
          <p:cNvSpPr/>
          <p:nvPr userDrawn="1"/>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52149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2" name="Rectangle 11"/>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pic>
        <p:nvPicPr>
          <p:cNvPr id="24" name="Picture 2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userDrawn="1"/>
        </p:nvSpPr>
        <p:spPr>
          <a:xfrm>
            <a:off x="300564" y="5381625"/>
            <a:ext cx="1622560" cy="461665"/>
          </a:xfrm>
          <a:prstGeom prst="rect">
            <a:avLst/>
          </a:prstGeom>
          <a:noFill/>
        </p:spPr>
        <p:txBody>
          <a:bodyPr wrap="none" rtlCol="0">
            <a:spAutoFit/>
          </a:bodyPr>
          <a:lstStyle/>
          <a:p>
            <a:pPr defTabSz="457200"/>
            <a:r>
              <a:rPr lang="en-US" sz="2400" dirty="0" smtClean="0">
                <a:solidFill>
                  <a:srgbClr val="53565A"/>
                </a:solidFill>
                <a:cs typeface="Arial" panose="020B0604020202020204" pitchFamily="34" charset="0"/>
              </a:rPr>
              <a:t>Thank you</a:t>
            </a:r>
            <a:endParaRPr lang="en-US" sz="2400" dirty="0">
              <a:solidFill>
                <a:srgbClr val="53565A"/>
              </a:solidFill>
              <a:latin typeface="NexusSerifOT"/>
              <a:cs typeface="NexusSerifOT"/>
            </a:endParaRPr>
          </a:p>
        </p:txBody>
      </p:sp>
      <p:sp>
        <p:nvSpPr>
          <p:cNvPr id="20" name="TextBox 21"/>
          <p:cNvSpPr txBox="1">
            <a:spLocks noChangeArrowheads="1"/>
          </p:cNvSpPr>
          <p:nvPr userDrawn="1"/>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eaLnBrk="1" hangingPunct="1"/>
            <a:r>
              <a:rPr lang="en-US" sz="1400" dirty="0" smtClean="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21" name="Rectangle 20"/>
          <p:cNvSpPr/>
          <p:nvPr userDrawn="1"/>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10" name="Rectangle 9"/>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867400" cy="6858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257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16675"/>
            <a:ext cx="1371600" cy="365125"/>
          </a:xfrm>
          <a:prstGeom prst="rect">
            <a:avLst/>
          </a:prstGeom>
        </p:spPr>
        <p:txBody>
          <a:bodyPr/>
          <a:lstStyle>
            <a:lvl1pPr>
              <a:defRPr/>
            </a:lvl1pPr>
          </a:lstStyle>
          <a:p>
            <a:pPr>
              <a:defRPr/>
            </a:pPr>
            <a:fld id="{A7DC00CE-0100-4D63-9507-905679C73F63}" type="datetime1">
              <a:rPr lang="en-US"/>
              <a:pPr>
                <a:defRPr/>
              </a:pPr>
              <a:t>3/25/2015</a:t>
            </a:fld>
            <a:endParaRPr lang="en-US"/>
          </a:p>
        </p:txBody>
      </p:sp>
      <p:sp>
        <p:nvSpPr>
          <p:cNvPr id="5" name="Footer Placeholder 4"/>
          <p:cNvSpPr>
            <a:spLocks noGrp="1"/>
          </p:cNvSpPr>
          <p:nvPr>
            <p:ph type="ftr" sz="quarter" idx="11"/>
          </p:nvPr>
        </p:nvSpPr>
        <p:spPr>
          <a:xfrm>
            <a:off x="1828800" y="6416675"/>
            <a:ext cx="5486400" cy="365125"/>
          </a:xfrm>
          <a:prstGeom prst="rect">
            <a:avLst/>
          </a:prstGeom>
        </p:spPr>
        <p:txBody>
          <a:bodyPr/>
          <a:lstStyle>
            <a:lvl1pPr>
              <a:defRPr sz="700" b="1"/>
            </a:lvl1pPr>
          </a:lstStyle>
          <a:p>
            <a:pPr>
              <a:defRPr/>
            </a:pPr>
            <a:r>
              <a:rPr lang="en-US" sz="800"/>
              <a:t>Snowball Metrics Project Partners</a:t>
            </a:r>
            <a:endParaRPr lang="en-US" sz="800" b="0"/>
          </a:p>
          <a:p>
            <a:pPr>
              <a:defRPr/>
            </a:pPr>
            <a:r>
              <a:rPr lang="en-US" b="0"/>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6" name="Slide Number Placeholder 5"/>
          <p:cNvSpPr>
            <a:spLocks noGrp="1"/>
          </p:cNvSpPr>
          <p:nvPr>
            <p:ph type="sldNum" sz="quarter" idx="12"/>
          </p:nvPr>
        </p:nvSpPr>
        <p:spPr/>
        <p:txBody>
          <a:bodyPr/>
          <a:lstStyle>
            <a:lvl1pPr>
              <a:defRPr/>
            </a:lvl1pPr>
          </a:lstStyle>
          <a:p>
            <a:pPr>
              <a:defRPr/>
            </a:pPr>
            <a:fld id="{B475C23E-1427-4651-8D2C-9DE5C77431A0}" type="slidenum">
              <a:rPr lang="en-US"/>
              <a:pPr>
                <a:defRPr/>
              </a:pPr>
              <a:t>‹#›</a:t>
            </a:fld>
            <a:endParaRPr lang="en-US"/>
          </a:p>
        </p:txBody>
      </p:sp>
    </p:spTree>
    <p:extLst>
      <p:ext uri="{BB962C8B-B14F-4D97-AF65-F5344CB8AC3E}">
        <p14:creationId xmlns:p14="http://schemas.microsoft.com/office/powerpoint/2010/main" val="200163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ummary page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292099" y="1553845"/>
            <a:ext cx="8514275" cy="4447944"/>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329615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ie only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201697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5" name="Content Placeholder 1"/>
          <p:cNvSpPr>
            <a:spLocks noGrp="1"/>
          </p:cNvSpPr>
          <p:nvPr>
            <p:ph idx="1"/>
          </p:nvPr>
        </p:nvSpPr>
        <p:spPr>
          <a:xfrm>
            <a:off x="393030" y="1500110"/>
            <a:ext cx="8238319"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73233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0" y="-8313"/>
            <a:ext cx="6691477" cy="6866313"/>
          </a:xfrm>
          <a:prstGeom prst="rect">
            <a:avLst/>
          </a:prstGeom>
        </p:spPr>
      </p:pic>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0" y="-8313"/>
            <a:ext cx="6691477" cy="6866313"/>
          </a:xfrm>
          <a:prstGeom prst="rect">
            <a:avLst/>
          </a:prstGeom>
        </p:spPr>
      </p:pic>
      <p:sp>
        <p:nvSpPr>
          <p:cNvPr id="13" name="Rectangle 12"/>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15"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80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slide to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3440" y="1279524"/>
            <a:ext cx="4251321" cy="4651375"/>
          </a:xfrm>
          <a:prstGeom prst="rect">
            <a:avLst/>
          </a:prstGeom>
        </p:spPr>
      </p:pic>
      <p:sp>
        <p:nvSpPr>
          <p:cNvPr id="9" name="Picture Placeholder 8"/>
          <p:cNvSpPr>
            <a:spLocks noGrp="1"/>
          </p:cNvSpPr>
          <p:nvPr>
            <p:ph type="pic" sz="quarter" idx="17"/>
          </p:nvPr>
        </p:nvSpPr>
        <p:spPr>
          <a:xfrm>
            <a:off x="4775200" y="1408111"/>
            <a:ext cx="4000500" cy="4394200"/>
          </a:xfrm>
          <a:prstGeom prst="rect">
            <a:avLst/>
          </a:prstGeom>
        </p:spPr>
        <p:txBody>
          <a:bodyPr/>
          <a:lstStyle/>
          <a:p>
            <a:endParaRPr lang="en-GB" dirty="0"/>
          </a:p>
        </p:txBody>
      </p:sp>
      <p:sp>
        <p:nvSpPr>
          <p:cNvPr id="14" name="Text Placeholder 13"/>
          <p:cNvSpPr>
            <a:spLocks noGrp="1"/>
          </p:cNvSpPr>
          <p:nvPr>
            <p:ph type="body" sz="quarter" idx="18" hasCustomPrompt="1"/>
          </p:nvPr>
        </p:nvSpPr>
        <p:spPr>
          <a:xfrm>
            <a:off x="292100" y="1279525"/>
            <a:ext cx="4160838" cy="465137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
        <p:nvSpPr>
          <p:cNvPr id="11"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95614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ptop photo and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656855"/>
            <a:ext cx="9144000" cy="4748784"/>
          </a:xfrm>
          <a:prstGeom prst="rect">
            <a:avLst/>
          </a:prstGeom>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4160838" cy="4522786"/>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
        <p:nvSpPr>
          <p:cNvPr id="3" name="Rectangle 2"/>
          <p:cNvSpPr/>
          <p:nvPr userDrawn="1"/>
        </p:nvSpPr>
        <p:spPr>
          <a:xfrm>
            <a:off x="4929188" y="2388268"/>
            <a:ext cx="3586162" cy="234315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9" name="Picture Placeholder 8"/>
          <p:cNvSpPr>
            <a:spLocks noGrp="1"/>
          </p:cNvSpPr>
          <p:nvPr>
            <p:ph type="pic" sz="quarter" idx="17" hasCustomPrompt="1"/>
          </p:nvPr>
        </p:nvSpPr>
        <p:spPr>
          <a:xfrm>
            <a:off x="4923692" y="2405452"/>
            <a:ext cx="3582000" cy="2321169"/>
          </a:xfrm>
          <a:prstGeom prst="rect">
            <a:avLst/>
          </a:prstGeom>
        </p:spPr>
        <p:txBody>
          <a:bodyPr/>
          <a:lstStyle>
            <a:lvl1pPr>
              <a:defRPr/>
            </a:lvl1pPr>
          </a:lstStyle>
          <a:p>
            <a:r>
              <a:rPr lang="en-GB" dirty="0" smtClean="0"/>
              <a:t>Screenshot</a:t>
            </a:r>
            <a:endParaRPr lang="en-GB" dirty="0"/>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438274"/>
            <a:ext cx="9144000" cy="1418963"/>
          </a:xfrm>
          <a:prstGeom prst="rect">
            <a:avLst/>
          </a:prstGeom>
        </p:spPr>
      </p:pic>
    </p:spTree>
    <p:extLst>
      <p:ext uri="{BB962C8B-B14F-4D97-AF65-F5344CB8AC3E}">
        <p14:creationId xmlns:p14="http://schemas.microsoft.com/office/powerpoint/2010/main" val="12891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image slide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endParaRPr lang="en-GB" dirty="0"/>
          </a:p>
        </p:txBody>
      </p:sp>
      <p:sp>
        <p:nvSpPr>
          <p:cNvPr id="11"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285648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Gallery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7" name="Picture Placeholder 6"/>
          <p:cNvSpPr>
            <a:spLocks noGrp="1"/>
          </p:cNvSpPr>
          <p:nvPr>
            <p:ph type="pic" sz="quarter" idx="11"/>
          </p:nvPr>
        </p:nvSpPr>
        <p:spPr>
          <a:xfrm>
            <a:off x="101600" y="1494886"/>
            <a:ext cx="2806700" cy="2209800"/>
          </a:xfrm>
          <a:prstGeom prst="rect">
            <a:avLst/>
          </a:prstGeom>
        </p:spPr>
        <p:txBody>
          <a:bodyPr/>
          <a:lstStyle/>
          <a:p>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endParaRPr lang="en-GB"/>
          </a:p>
        </p:txBody>
      </p:sp>
      <p:sp>
        <p:nvSpPr>
          <p:cNvPr id="15"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198267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291600" y="5308600"/>
            <a:ext cx="8356600" cy="330200"/>
          </a:xfrm>
          <a:prstGeom prst="rect">
            <a:avLst/>
          </a:prstGeom>
        </p:spPr>
        <p:txBody>
          <a:bodyPr>
            <a:noAutofit/>
          </a:bodyPr>
          <a:lstStyle>
            <a:lvl1pPr marL="0" indent="0">
              <a:buNone/>
              <a:defRPr sz="1800" baseline="0">
                <a:solidFill>
                  <a:srgbClr val="53565A"/>
                </a:solidFill>
              </a:defRPr>
            </a:lvl1pPr>
          </a:lstStyle>
          <a:p>
            <a:pPr lvl="0"/>
            <a:r>
              <a:rPr lang="en-GB" sz="1800" dirty="0" smtClean="0"/>
              <a:t>Click to add footer</a:t>
            </a:r>
            <a:endParaRPr lang="en-GB" dirty="0"/>
          </a:p>
        </p:txBody>
      </p:sp>
      <p:sp>
        <p:nvSpPr>
          <p:cNvPr id="8" name="Table Placeholder 7"/>
          <p:cNvSpPr>
            <a:spLocks noGrp="1"/>
          </p:cNvSpPr>
          <p:nvPr>
            <p:ph type="tbl" sz="quarter" idx="12"/>
          </p:nvPr>
        </p:nvSpPr>
        <p:spPr>
          <a:xfrm>
            <a:off x="291600" y="1765300"/>
            <a:ext cx="8356600" cy="3276600"/>
          </a:xfrm>
          <a:prstGeom prst="rect">
            <a:avLst/>
          </a:prstGeom>
        </p:spPr>
        <p:txBody>
          <a:bodyPr/>
          <a:lstStyle>
            <a:lvl1pPr>
              <a:defRPr b="0">
                <a:solidFill>
                  <a:srgbClr val="53565A"/>
                </a:solidFill>
              </a:defRPr>
            </a:lvl1pPr>
          </a:lstStyle>
          <a:p>
            <a:endParaRPr lang="en-GB" dirty="0"/>
          </a:p>
        </p:txBody>
      </p:sp>
      <p:sp>
        <p:nvSpPr>
          <p:cNvPr id="10"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Tree>
    <p:extLst>
      <p:ext uri="{BB962C8B-B14F-4D97-AF65-F5344CB8AC3E}">
        <p14:creationId xmlns:p14="http://schemas.microsoft.com/office/powerpoint/2010/main" val="373345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341085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11" name="Rectangle 10"/>
          <p:cNvSpPr/>
          <p:nvPr userDrawn="1"/>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userDrawn="1"/>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pic>
        <p:nvPicPr>
          <p:cNvPr id="27" name="Picture 3" descr="Elsevier_W_Research_Information_1b_aw.eps"/>
          <p:cNvPicPr>
            <a:picLocks/>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userDrawn="1"/>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r>
              <a:rPr lang="en-GB" dirty="0" smtClean="0"/>
              <a:t>Click to edit</a:t>
            </a:r>
            <a:endParaRPr lang="en-US" dirty="0"/>
          </a:p>
        </p:txBody>
      </p:sp>
      <p:pic>
        <p:nvPicPr>
          <p:cNvPr id="2050" name="Picture 2" descr="C:\Users\jamesc\Documents\Product Information\ERI General\Artfile Archive\Product Logos\Product Logos\Solution Suite Wordmarks 151 Orange\Ppt and Web\ELS_RI_Wordmark_151_RGB.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pic>
        <p:nvPicPr>
          <p:cNvPr id="16" name="Picture 13"/>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278818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p:cNvSpPr txBox="1"/>
          <p:nvPr userDrawn="1"/>
        </p:nvSpPr>
        <p:spPr>
          <a:xfrm>
            <a:off x="8531679" y="147388"/>
            <a:ext cx="269421" cy="200055"/>
          </a:xfrm>
          <a:prstGeom prst="rect">
            <a:avLst/>
          </a:prstGeom>
          <a:noFill/>
        </p:spPr>
        <p:txBody>
          <a:bodyPr wrap="square" rtlCol="0">
            <a:spAutoFit/>
          </a:bodyPr>
          <a:lstStyle/>
          <a:p>
            <a:r>
              <a:rPr lang="en-US" sz="700" dirty="0" smtClean="0">
                <a:solidFill>
                  <a:srgbClr val="FFFFFF"/>
                </a:solidFill>
                <a:latin typeface="Lucida Sans Unicode" panose="020B0602030504020204" pitchFamily="34" charset="0"/>
                <a:cs typeface="Lucida Sans Unicode" panose="020B0602030504020204" pitchFamily="34" charset="0"/>
              </a:rPr>
              <a:t> |</a:t>
            </a:r>
            <a:endParaRPr lang="en-US" sz="700" dirty="0">
              <a:solidFill>
                <a:srgbClr val="FFFFFF"/>
              </a:solidFill>
              <a:latin typeface="Lucida Sans Unicode" panose="020B0602030504020204" pitchFamily="34" charset="0"/>
              <a:cs typeface="Lucida Sans Unicode" panose="020B0602030504020204" pitchFamily="34" charset="0"/>
            </a:endParaRPr>
          </a:p>
        </p:txBody>
      </p:sp>
      <p:sp>
        <p:nvSpPr>
          <p:cNvPr id="18" name="Slide Number Placeholder 7"/>
          <p:cNvSpPr txBox="1">
            <a:spLocks/>
          </p:cNvSpPr>
          <p:nvPr userDrawn="1"/>
        </p:nvSpPr>
        <p:spPr>
          <a:xfrm>
            <a:off x="8531679" y="60333"/>
            <a:ext cx="457200" cy="327933"/>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DA15E891-66B8-4B28-AB8F-05A4B1DE573C}" type="slidenum">
              <a:rPr lang="en-US" smtClean="0">
                <a:solidFill>
                  <a:srgbClr val="FFFFFF"/>
                </a:solidFill>
              </a:rPr>
              <a:pPr defTabSz="914400"/>
              <a:t>‹#›</a:t>
            </a:fld>
            <a:endParaRPr lang="en-US" dirty="0">
              <a:solidFill>
                <a:srgbClr val="FFFFFF"/>
              </a:solidFill>
            </a:endParaRPr>
          </a:p>
        </p:txBody>
      </p:sp>
      <p:sp>
        <p:nvSpPr>
          <p:cNvPr id="7" name="Slide Number Placeholder 7"/>
          <p:cNvSpPr>
            <a:spLocks noGrp="1"/>
          </p:cNvSpPr>
          <p:nvPr>
            <p:ph type="sldNum" sz="quarter" idx="4"/>
          </p:nvPr>
        </p:nvSpPr>
        <p:spPr>
          <a:xfrm>
            <a:off x="8548008" y="928"/>
            <a:ext cx="457200" cy="327933"/>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fld id="{DA15E891-66B8-4B28-AB8F-05A4B1DE573C}"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a:xfrm>
            <a:off x="8531679" y="65928"/>
            <a:ext cx="269421" cy="200055"/>
          </a:xfrm>
          <a:prstGeom prst="rect">
            <a:avLst/>
          </a:prstGeom>
          <a:noFill/>
        </p:spPr>
        <p:txBody>
          <a:bodyPr wrap="square" rtlCol="0">
            <a:spAutoFit/>
          </a:bodyPr>
          <a:lstStyle/>
          <a:p>
            <a:r>
              <a:rPr lang="en-US" sz="700" dirty="0" smtClean="0">
                <a:solidFill>
                  <a:srgbClr val="FFFFFF"/>
                </a:solidFill>
                <a:latin typeface="Lucida Sans Unicode" panose="020B0602030504020204" pitchFamily="34" charset="0"/>
                <a:cs typeface="Lucida Sans Unicode" panose="020B0602030504020204" pitchFamily="34" charset="0"/>
              </a:rPr>
              <a:t> |</a:t>
            </a:r>
            <a:endParaRPr lang="en-US" sz="700" dirty="0">
              <a:solidFill>
                <a:srgbClr val="FFFFFF"/>
              </a:solidFill>
              <a:latin typeface="Lucida Sans Unicode" panose="020B0602030504020204" pitchFamily="34" charset="0"/>
              <a:cs typeface="Lucida Sans Unicode" panose="020B0602030504020204" pitchFamily="34" charset="0"/>
            </a:endParaRPr>
          </a:p>
        </p:txBody>
      </p:sp>
      <p:pic>
        <p:nvPicPr>
          <p:cNvPr id="12" name="Picture 11"/>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rot="10800000" flipH="1" flipV="1">
            <a:off x="6306195" y="98521"/>
            <a:ext cx="2294755" cy="174808"/>
          </a:xfrm>
          <a:prstGeom prst="rect">
            <a:avLst/>
          </a:prstGeom>
        </p:spPr>
      </p:pic>
      <p:pic>
        <p:nvPicPr>
          <p:cNvPr id="16" name="Picture 15" descr="header.jpg"/>
          <p:cNvPicPr>
            <a:picLocks noChangeAspect="1"/>
          </p:cNvPicPr>
          <p:nvPr userDrawn="1"/>
        </p:nvPicPr>
        <p:blipFill>
          <a:blip r:embed="rId24"/>
          <a:stretch>
            <a:fillRect/>
          </a:stretch>
        </p:blipFill>
        <p:spPr>
          <a:xfrm>
            <a:off x="0" y="0"/>
            <a:ext cx="9144000" cy="375646"/>
          </a:xfrm>
          <a:prstGeom prst="rect">
            <a:avLst/>
          </a:prstGeom>
        </p:spPr>
      </p:pic>
      <p:pic>
        <p:nvPicPr>
          <p:cNvPr id="17" name="Picture 16"/>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rot="10800000" flipH="1" flipV="1">
            <a:off x="6306195" y="98521"/>
            <a:ext cx="2294755" cy="174808"/>
          </a:xfrm>
          <a:prstGeom prst="rect">
            <a:avLst/>
          </a:prstGeom>
        </p:spPr>
      </p:pic>
      <p:sp>
        <p:nvSpPr>
          <p:cNvPr id="19"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rgbClr val="FFFFFF"/>
                </a:solidFill>
              </a:rPr>
              <a:t>   |   </a:t>
            </a:r>
            <a:fld id="{DA15E891-66B8-4B28-AB8F-05A4B1DE573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8100558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4" r:id="rId17"/>
    <p:sldLayoutId id="2147483735" r:id="rId18"/>
    <p:sldLayoutId id="2147483739" r:id="rId19"/>
    <p:sldLayoutId id="2147483740" r:id="rId20"/>
    <p:sldLayoutId id="2147483741"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defTabSz="914400" rtl="0" eaLnBrk="1" latinLnBrk="0" hangingPunct="1">
        <a:lnSpc>
          <a:spcPct val="90000"/>
        </a:lnSpc>
        <a:spcBef>
          <a:spcPct val="0"/>
        </a:spcBef>
        <a:buNone/>
        <a:defRPr sz="2400" b="1" kern="1200">
          <a:solidFill>
            <a:srgbClr val="00739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1" kern="1200">
          <a:solidFill>
            <a:srgbClr val="75787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5787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5787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49.pn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png"/><Relationship Id="rId9" Type="http://schemas.openxmlformats.org/officeDocument/2006/relationships/image" Target="../media/image52.jpeg"/></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image" Target="../media/image57.png"/><Relationship Id="rId5" Type="http://schemas.openxmlformats.org/officeDocument/2006/relationships/diagramQuickStyle" Target="../diagrams/quickStyle1.xml"/><Relationship Id="rId10" Type="http://schemas.openxmlformats.org/officeDocument/2006/relationships/image" Target="../media/image56.png"/><Relationship Id="rId4" Type="http://schemas.openxmlformats.org/officeDocument/2006/relationships/diagramLayout" Target="../diagrams/layout1.xml"/><Relationship Id="rId9"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hyperlink" Target="http://www.snowballmetrics.com/metric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59.png"/><Relationship Id="rId5" Type="http://schemas.openxmlformats.org/officeDocument/2006/relationships/image" Target="../media/image65.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68.png"/><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7.xml"/><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09902" y="2743200"/>
            <a:ext cx="7257698" cy="1470025"/>
          </a:xfrm>
        </p:spPr>
        <p:txBody>
          <a:bodyPr/>
          <a:lstStyle/>
          <a:p>
            <a:r>
              <a:rPr lang="hu-HU" dirty="0" smtClean="0"/>
              <a:t>Én biciklivel megyek</a:t>
            </a:r>
            <a:br>
              <a:rPr lang="hu-HU" dirty="0" smtClean="0"/>
            </a:br>
            <a:r>
              <a:rPr lang="hu-HU" dirty="0" smtClean="0"/>
              <a:t>„</a:t>
            </a:r>
            <a:r>
              <a:rPr lang="hu-HU" sz="2800" dirty="0" smtClean="0"/>
              <a:t>Közlekedési” </a:t>
            </a:r>
            <a:r>
              <a:rPr lang="hu-HU" sz="2800" dirty="0" smtClean="0"/>
              <a:t>eszközök a kutatásmenedzsmentben</a:t>
            </a:r>
            <a:endParaRPr lang="en-US" sz="4000" dirty="0"/>
          </a:p>
        </p:txBody>
      </p:sp>
      <p:sp>
        <p:nvSpPr>
          <p:cNvPr id="7" name="Text Placeholder 5"/>
          <p:cNvSpPr>
            <a:spLocks noGrp="1"/>
          </p:cNvSpPr>
          <p:nvPr>
            <p:ph type="body" sz="quarter" idx="17"/>
          </p:nvPr>
        </p:nvSpPr>
        <p:spPr>
          <a:xfrm>
            <a:off x="304800" y="4953000"/>
            <a:ext cx="6629400" cy="1676400"/>
          </a:xfrm>
        </p:spPr>
        <p:txBody>
          <a:bodyPr>
            <a:normAutofit/>
          </a:bodyPr>
          <a:lstStyle/>
          <a:p>
            <a:r>
              <a:rPr lang="en-US" sz="2000" dirty="0" smtClean="0"/>
              <a:t>Peter Porosz</a:t>
            </a:r>
          </a:p>
          <a:p>
            <a:r>
              <a:rPr lang="hu-HU" dirty="0" smtClean="0"/>
              <a:t>Kutatásmenedzsment megoldások</a:t>
            </a:r>
            <a:endParaRPr lang="en-US" sz="2000" dirty="0" smtClean="0"/>
          </a:p>
          <a:p>
            <a:r>
              <a:rPr lang="hu-HU" sz="2000" dirty="0" smtClean="0"/>
              <a:t>Elsevier</a:t>
            </a:r>
            <a:endParaRPr lang="en-US" sz="2000" dirty="0" smtClean="0"/>
          </a:p>
          <a:p>
            <a:r>
              <a:rPr lang="hu-HU" sz="1400" dirty="0" smtClean="0"/>
              <a:t>Networkwshop 2</a:t>
            </a:r>
            <a:r>
              <a:rPr lang="en-US" sz="1400" dirty="0" smtClean="0"/>
              <a:t>015</a:t>
            </a:r>
            <a:endParaRPr lang="en-US" sz="1400" dirty="0"/>
          </a:p>
        </p:txBody>
      </p:sp>
    </p:spTree>
    <p:extLst>
      <p:ext uri="{BB962C8B-B14F-4D97-AF65-F5344CB8AC3E}">
        <p14:creationId xmlns:p14="http://schemas.microsoft.com/office/powerpoint/2010/main" val="423255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681038"/>
            <a:ext cx="8658225"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253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hu-HU" dirty="0" smtClean="0"/>
              <a:t>Boldog lennék én az Ön problémáival?</a:t>
            </a:r>
            <a:endParaRPr lang="en-US" dirty="0"/>
          </a:p>
        </p:txBody>
      </p:sp>
    </p:spTree>
    <p:extLst>
      <p:ext uri="{BB962C8B-B14F-4D97-AF65-F5344CB8AC3E}">
        <p14:creationId xmlns:p14="http://schemas.microsoft.com/office/powerpoint/2010/main" val="11349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468308" cy="522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nut 3"/>
          <p:cNvSpPr/>
          <p:nvPr/>
        </p:nvSpPr>
        <p:spPr>
          <a:xfrm>
            <a:off x="228600" y="2370083"/>
            <a:ext cx="2209800" cy="1287517"/>
          </a:xfrm>
          <a:prstGeom prst="donut">
            <a:avLst>
              <a:gd name="adj" fmla="val 4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0922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74697"/>
            <a:ext cx="7253288" cy="582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8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8429625" cy="580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698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33400"/>
            <a:ext cx="6119813" cy="594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588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hu-HU" dirty="0" smtClean="0"/>
              <a:t>Mi az Elsevier ajánlata? </a:t>
            </a:r>
            <a:endParaRPr lang="en-US" dirty="0"/>
          </a:p>
        </p:txBody>
      </p:sp>
    </p:spTree>
    <p:extLst>
      <p:ext uri="{BB962C8B-B14F-4D97-AF65-F5344CB8AC3E}">
        <p14:creationId xmlns:p14="http://schemas.microsoft.com/office/powerpoint/2010/main" val="401543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762000"/>
          </a:xfrm>
        </p:spPr>
        <p:txBody>
          <a:bodyPr/>
          <a:lstStyle/>
          <a:p>
            <a:r>
              <a:rPr lang="hu-HU" dirty="0" smtClean="0"/>
              <a:t>A döntéseknek az információ háromszögében kell megszületniük</a:t>
            </a:r>
            <a:endParaRPr lang="en-US" dirty="0"/>
          </a:p>
        </p:txBody>
      </p:sp>
      <p:sp>
        <p:nvSpPr>
          <p:cNvPr id="7" name="TextBox 6"/>
          <p:cNvSpPr txBox="1"/>
          <p:nvPr/>
        </p:nvSpPr>
        <p:spPr>
          <a:xfrm>
            <a:off x="611232" y="5798402"/>
            <a:ext cx="1424942" cy="830997"/>
          </a:xfrm>
          <a:prstGeom prst="rect">
            <a:avLst/>
          </a:prstGeom>
          <a:noFill/>
        </p:spPr>
        <p:txBody>
          <a:bodyPr wrap="none" rtlCol="0">
            <a:spAutoFit/>
          </a:bodyPr>
          <a:lstStyle/>
          <a:p>
            <a:pPr algn="ctr"/>
            <a:r>
              <a:rPr lang="hu-HU" sz="2400" b="1" dirty="0" smtClean="0">
                <a:solidFill>
                  <a:srgbClr val="006699"/>
                </a:solidFill>
                <a:latin typeface="Calibri" panose="020F0502020204030204" pitchFamily="34" charset="0"/>
                <a:cs typeface="Calibri" panose="020F0502020204030204" pitchFamily="34" charset="0"/>
              </a:rPr>
              <a:t>Szakértői</a:t>
            </a:r>
          </a:p>
          <a:p>
            <a:pPr algn="ctr"/>
            <a:r>
              <a:rPr lang="hu-HU" sz="2400" b="1" dirty="0" smtClean="0">
                <a:solidFill>
                  <a:srgbClr val="006699"/>
                </a:solidFill>
                <a:latin typeface="Calibri" panose="020F0502020204030204" pitchFamily="34" charset="0"/>
                <a:cs typeface="Calibri" panose="020F0502020204030204" pitchFamily="34" charset="0"/>
              </a:rPr>
              <a:t>vélemény</a:t>
            </a:r>
            <a:endParaRPr lang="en-US" sz="2400" b="1" dirty="0">
              <a:solidFill>
                <a:srgbClr val="006699"/>
              </a:solidFill>
              <a:latin typeface="Calibri" panose="020F0502020204030204" pitchFamily="34" charset="0"/>
              <a:cs typeface="Calibri" panose="020F0502020204030204" pitchFamily="34" charset="0"/>
            </a:endParaRPr>
          </a:p>
        </p:txBody>
      </p:sp>
      <p:sp>
        <p:nvSpPr>
          <p:cNvPr id="8" name="TextBox 7"/>
          <p:cNvSpPr txBox="1"/>
          <p:nvPr/>
        </p:nvSpPr>
        <p:spPr>
          <a:xfrm>
            <a:off x="7176074" y="5798403"/>
            <a:ext cx="1510726" cy="830997"/>
          </a:xfrm>
          <a:prstGeom prst="rect">
            <a:avLst/>
          </a:prstGeom>
          <a:noFill/>
        </p:spPr>
        <p:txBody>
          <a:bodyPr wrap="square" rtlCol="0">
            <a:spAutoFit/>
          </a:bodyPr>
          <a:lstStyle/>
          <a:p>
            <a:pPr algn="ctr"/>
            <a:r>
              <a:rPr lang="hu-HU" sz="2400" b="1" dirty="0" smtClean="0">
                <a:solidFill>
                  <a:srgbClr val="006699"/>
                </a:solidFill>
                <a:latin typeface="Calibri" panose="020F0502020204030204" pitchFamily="34" charset="0"/>
                <a:cs typeface="Calibri" panose="020F0502020204030204" pitchFamily="34" charset="0"/>
              </a:rPr>
              <a:t>Szakmai lektorálás</a:t>
            </a:r>
            <a:endParaRPr lang="en-US" sz="2400" b="1" dirty="0">
              <a:solidFill>
                <a:srgbClr val="006699"/>
              </a:solidFill>
              <a:latin typeface="Calibri" panose="020F0502020204030204" pitchFamily="34" charset="0"/>
              <a:cs typeface="Calibri" panose="020F0502020204030204" pitchFamily="34" charset="0"/>
            </a:endParaRPr>
          </a:p>
        </p:txBody>
      </p:sp>
      <p:sp>
        <p:nvSpPr>
          <p:cNvPr id="9" name="TextBox 8"/>
          <p:cNvSpPr txBox="1"/>
          <p:nvPr/>
        </p:nvSpPr>
        <p:spPr>
          <a:xfrm>
            <a:off x="3581400" y="1450434"/>
            <a:ext cx="2049965" cy="830997"/>
          </a:xfrm>
          <a:prstGeom prst="rect">
            <a:avLst/>
          </a:prstGeom>
          <a:noFill/>
        </p:spPr>
        <p:txBody>
          <a:bodyPr wrap="square" rtlCol="0">
            <a:spAutoFit/>
          </a:bodyPr>
          <a:lstStyle/>
          <a:p>
            <a:pPr algn="ctr"/>
            <a:r>
              <a:rPr lang="hu-HU" sz="2400" b="1" dirty="0" smtClean="0">
                <a:solidFill>
                  <a:srgbClr val="006699"/>
                </a:solidFill>
                <a:latin typeface="Calibri" panose="020F0502020204030204" pitchFamily="34" charset="0"/>
                <a:cs typeface="Calibri" panose="020F0502020204030204" pitchFamily="34" charset="0"/>
              </a:rPr>
              <a:t>Megbízható adatok</a:t>
            </a:r>
            <a:endParaRPr lang="en-US" sz="2400" b="1" dirty="0">
              <a:solidFill>
                <a:srgbClr val="006699"/>
              </a:solidFill>
              <a:latin typeface="Calibri" panose="020F0502020204030204" pitchFamily="34" charset="0"/>
              <a:cs typeface="Calibri" panose="020F0502020204030204" pitchFamily="34" charset="0"/>
            </a:endParaRPr>
          </a:p>
        </p:txBody>
      </p:sp>
      <p:pic>
        <p:nvPicPr>
          <p:cNvPr id="2050" name="Picture 2" descr="C:\Users\jamesc\Documents\Pictures\Icons\Blue Researchers.pn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8856" y="4870696"/>
            <a:ext cx="1447115" cy="11984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jamesc\Documents\Pictures\Icons\Blue Publications.png.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92173" y="4870697"/>
            <a:ext cx="1447264" cy="1198541"/>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bwMode="auto">
          <a:xfrm>
            <a:off x="544580" y="4445845"/>
            <a:ext cx="1702719" cy="590718"/>
          </a:xfrm>
          <a:prstGeom prst="round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hu-HU" sz="2400" b="0" i="0" u="none" strike="noStrike" cap="none" normalizeH="0" baseline="-25000" dirty="0" smtClean="0">
                <a:ln>
                  <a:noFill/>
                </a:ln>
                <a:solidFill>
                  <a:srgbClr val="4D4D4D"/>
                </a:solidFill>
                <a:effectLst/>
                <a:latin typeface="Arial" charset="0"/>
                <a:ea typeface="ＭＳ Ｐゴシック" charset="-128"/>
              </a:rPr>
              <a:t>Saját kutatók</a:t>
            </a:r>
            <a:endParaRPr kumimoji="0" lang="en-US" sz="2400" b="0" i="0" u="none" strike="noStrike" cap="none" normalizeH="0" baseline="-25000" dirty="0" smtClean="0">
              <a:ln>
                <a:noFill/>
              </a:ln>
              <a:solidFill>
                <a:srgbClr val="4D4D4D"/>
              </a:solidFill>
              <a:effectLst/>
              <a:latin typeface="Arial" charset="0"/>
              <a:ea typeface="ＭＳ Ｐゴシック" charset="-128"/>
            </a:endParaRPr>
          </a:p>
        </p:txBody>
      </p:sp>
      <p:sp>
        <p:nvSpPr>
          <p:cNvPr id="18" name="Rounded Rectangle 17"/>
          <p:cNvSpPr/>
          <p:nvPr/>
        </p:nvSpPr>
        <p:spPr bwMode="auto">
          <a:xfrm>
            <a:off x="6964436" y="4445845"/>
            <a:ext cx="2268689" cy="590718"/>
          </a:xfrm>
          <a:prstGeom prst="round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hu-HU" sz="2400" b="0" i="0" u="none" strike="noStrike" cap="none" normalizeH="0" baseline="-25000" dirty="0" smtClean="0">
                <a:ln>
                  <a:noFill/>
                </a:ln>
                <a:solidFill>
                  <a:srgbClr val="4D4D4D"/>
                </a:solidFill>
                <a:effectLst/>
                <a:latin typeface="Arial" charset="0"/>
                <a:ea typeface="ＭＳ Ｐゴシック" charset="-128"/>
              </a:rPr>
              <a:t>Külső kontroll</a:t>
            </a:r>
            <a:endParaRPr kumimoji="0" lang="en-US" sz="2400" b="0" i="0" u="none" strike="noStrike" cap="none" normalizeH="0" baseline="-25000" dirty="0" smtClean="0">
              <a:ln>
                <a:noFill/>
              </a:ln>
              <a:solidFill>
                <a:srgbClr val="4D4D4D"/>
              </a:solidFill>
              <a:effectLst/>
              <a:latin typeface="Arial" charset="0"/>
              <a:ea typeface="ＭＳ Ｐゴシック" charset="-128"/>
            </a:endParaRPr>
          </a:p>
        </p:txBody>
      </p:sp>
      <p:sp>
        <p:nvSpPr>
          <p:cNvPr id="14" name="Isosceles Triangle 13"/>
          <p:cNvSpPr/>
          <p:nvPr/>
        </p:nvSpPr>
        <p:spPr bwMode="auto">
          <a:xfrm>
            <a:off x="2023944" y="2411710"/>
            <a:ext cx="5068229" cy="3735659"/>
          </a:xfrm>
          <a:prstGeom prst="triangle">
            <a:avLst/>
          </a:prstGeom>
          <a:solidFill>
            <a:srgbClr val="FF9900"/>
          </a:solidFill>
          <a:ln w="381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a typeface="ＭＳ Ｐゴシック" charset="-128"/>
            </a:endParaRPr>
          </a:p>
        </p:txBody>
      </p:sp>
      <p:sp>
        <p:nvSpPr>
          <p:cNvPr id="15" name="Oval 14"/>
          <p:cNvSpPr/>
          <p:nvPr/>
        </p:nvSpPr>
        <p:spPr bwMode="auto">
          <a:xfrm>
            <a:off x="3490332" y="3733119"/>
            <a:ext cx="2141034" cy="2163336"/>
          </a:xfrm>
          <a:prstGeom prst="ellipse">
            <a:avLst/>
          </a:prstGeom>
          <a:solidFill>
            <a:srgbClr val="75787B"/>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25000" dirty="0" smtClean="0">
                <a:ln>
                  <a:noFill/>
                </a:ln>
                <a:solidFill>
                  <a:schemeClr val="bg1"/>
                </a:solidFill>
                <a:effectLst/>
                <a:latin typeface="Arial" charset="0"/>
                <a:ea typeface="ＭＳ Ｐゴシック" charset="-128"/>
              </a:rPr>
              <a:t>Strategic Planning for Research </a:t>
            </a:r>
          </a:p>
        </p:txBody>
      </p:sp>
      <p:pic>
        <p:nvPicPr>
          <p:cNvPr id="16" name="Picture 3" descr="C:\Users\obai\Documents\3. brandings\Commercial and Presentation Solution Suite Wordmarks 151 Orange\Presentation and Web Solution_Suite_Wordmarks 151 Orange\ELS_RI_Wordmark_151_RG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197" y="1222050"/>
            <a:ext cx="2970041" cy="22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11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cs typeface="Calibri" panose="020F0502020204030204" pitchFamily="34" charset="0"/>
              </a:rPr>
              <a:t>SciVal</a:t>
            </a:r>
            <a:r>
              <a:rPr lang="en-US" dirty="0" smtClean="0">
                <a:cs typeface="Calibri" panose="020F0502020204030204" pitchFamily="34" charset="0"/>
              </a:rPr>
              <a:t> </a:t>
            </a:r>
            <a:r>
              <a:rPr lang="hu-HU" dirty="0" smtClean="0">
                <a:cs typeface="Calibri" panose="020F0502020204030204" pitchFamily="34" charset="0"/>
              </a:rPr>
              <a:t>dióhéjban</a:t>
            </a:r>
            <a:endParaRPr lang="en-US" dirty="0">
              <a:cs typeface="Calibri" panose="020F0502020204030204" pitchFamily="34" charset="0"/>
            </a:endParaRPr>
          </a:p>
        </p:txBody>
      </p:sp>
      <p:sp>
        <p:nvSpPr>
          <p:cNvPr id="4" name="Slide Number Placeholder 3"/>
          <p:cNvSpPr>
            <a:spLocks noGrp="1"/>
          </p:cNvSpPr>
          <p:nvPr>
            <p:ph type="sldNum" sz="quarter" idx="4294967295"/>
          </p:nvPr>
        </p:nvSpPr>
        <p:spPr>
          <a:xfrm>
            <a:off x="7239000" y="5846763"/>
            <a:ext cx="1905000" cy="457200"/>
          </a:xfrm>
        </p:spPr>
        <p:txBody>
          <a:bodyPr/>
          <a:lstStyle/>
          <a:p>
            <a:pPr>
              <a:defRPr/>
            </a:pPr>
            <a:fld id="{90B9E734-E359-402B-B84D-C0765CB73D9E}" type="slidenum">
              <a:rPr lang="en-US" smtClean="0">
                <a:latin typeface="Calibri" panose="020F0502020204030204" pitchFamily="34" charset="0"/>
                <a:cs typeface="Calibri" panose="020F0502020204030204" pitchFamily="34" charset="0"/>
              </a:rPr>
              <a:pPr>
                <a:defRPr/>
              </a:pPr>
              <a:t>18</a:t>
            </a:fld>
            <a:endParaRPr lang="en-US" dirty="0">
              <a:latin typeface="Calibri" panose="020F0502020204030204" pitchFamily="34" charset="0"/>
              <a:cs typeface="Calibri" panose="020F0502020204030204" pitchFamily="34" charset="0"/>
            </a:endParaRPr>
          </a:p>
        </p:txBody>
      </p:sp>
      <p:sp>
        <p:nvSpPr>
          <p:cNvPr id="6" name="Rectangle 5"/>
          <p:cNvSpPr/>
          <p:nvPr/>
        </p:nvSpPr>
        <p:spPr>
          <a:xfrm>
            <a:off x="381000" y="1295401"/>
            <a:ext cx="8458200" cy="646331"/>
          </a:xfrm>
          <a:prstGeom prst="rect">
            <a:avLst/>
          </a:prstGeom>
        </p:spPr>
        <p:txBody>
          <a:bodyPr wrap="square">
            <a:spAutoFit/>
          </a:bodyPr>
          <a:lstStyle/>
          <a:p>
            <a:r>
              <a:rPr lang="hu-HU" dirty="0" smtClean="0">
                <a:solidFill>
                  <a:srgbClr val="4D4D4D"/>
                </a:solidFill>
              </a:rPr>
              <a:t>A </a:t>
            </a:r>
            <a:r>
              <a:rPr lang="en-US" dirty="0" err="1" smtClean="0">
                <a:solidFill>
                  <a:srgbClr val="4D4D4D"/>
                </a:solidFill>
              </a:rPr>
              <a:t>SciVal</a:t>
            </a:r>
            <a:r>
              <a:rPr lang="en-US" dirty="0" smtClean="0">
                <a:solidFill>
                  <a:srgbClr val="4D4D4D"/>
                </a:solidFill>
              </a:rPr>
              <a:t> </a:t>
            </a:r>
            <a:r>
              <a:rPr lang="hu-HU" dirty="0" smtClean="0">
                <a:solidFill>
                  <a:srgbClr val="4D4D4D"/>
                </a:solidFill>
              </a:rPr>
              <a:t>azonnali betekintést nyújt </a:t>
            </a:r>
            <a:r>
              <a:rPr lang="en-US" dirty="0" smtClean="0">
                <a:solidFill>
                  <a:srgbClr val="4D4D4D"/>
                </a:solidFill>
              </a:rPr>
              <a:t>220 </a:t>
            </a:r>
            <a:r>
              <a:rPr lang="hu-HU" dirty="0" smtClean="0">
                <a:solidFill>
                  <a:srgbClr val="4D4D4D"/>
                </a:solidFill>
              </a:rPr>
              <a:t>ország és </a:t>
            </a:r>
            <a:r>
              <a:rPr lang="en-US" dirty="0" smtClean="0">
                <a:solidFill>
                  <a:srgbClr val="4D4D4D"/>
                </a:solidFill>
              </a:rPr>
              <a:t>4,600 </a:t>
            </a:r>
            <a:r>
              <a:rPr lang="hu-HU" dirty="0" smtClean="0">
                <a:solidFill>
                  <a:srgbClr val="4D4D4D"/>
                </a:solidFill>
              </a:rPr>
              <a:t>kutatóintézet</a:t>
            </a:r>
            <a:br>
              <a:rPr lang="hu-HU" dirty="0" smtClean="0">
                <a:solidFill>
                  <a:srgbClr val="4D4D4D"/>
                </a:solidFill>
              </a:rPr>
            </a:br>
            <a:r>
              <a:rPr lang="hu-HU" dirty="0" smtClean="0">
                <a:solidFill>
                  <a:srgbClr val="4D4D4D"/>
                </a:solidFill>
              </a:rPr>
              <a:t>kutatási tevékenységébe.</a:t>
            </a:r>
            <a:endParaRPr lang="en-US" dirty="0">
              <a:solidFill>
                <a:srgbClr val="4D4D4D"/>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102" y="2286000"/>
            <a:ext cx="762000" cy="751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724" y="2286000"/>
            <a:ext cx="725634" cy="715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284224"/>
            <a:ext cx="715828" cy="706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44102" y="2325469"/>
            <a:ext cx="2308698" cy="584775"/>
          </a:xfrm>
          <a:prstGeom prst="rect">
            <a:avLst/>
          </a:prstGeom>
          <a:noFill/>
        </p:spPr>
        <p:txBody>
          <a:bodyPr wrap="square" rtlCol="0">
            <a:spAutoFit/>
          </a:bodyPr>
          <a:lstStyle/>
          <a:p>
            <a:r>
              <a:rPr lang="hu-HU" sz="1600" b="1" dirty="0" smtClean="0">
                <a:solidFill>
                  <a:srgbClr val="FF8200"/>
                </a:solidFill>
              </a:rPr>
              <a:t>Kutatási teljesítmény</a:t>
            </a:r>
            <a:br>
              <a:rPr lang="hu-HU" sz="1600" b="1" dirty="0" smtClean="0">
                <a:solidFill>
                  <a:srgbClr val="FF8200"/>
                </a:solidFill>
              </a:rPr>
            </a:br>
            <a:r>
              <a:rPr lang="hu-HU" sz="1600" b="1" dirty="0" smtClean="0">
                <a:solidFill>
                  <a:srgbClr val="FF8200"/>
                </a:solidFill>
              </a:rPr>
              <a:t>vizualizációja</a:t>
            </a:r>
            <a:endParaRPr lang="en-US" sz="1600" b="1" dirty="0">
              <a:solidFill>
                <a:srgbClr val="FF8200"/>
              </a:solidFill>
            </a:endParaRPr>
          </a:p>
        </p:txBody>
      </p:sp>
      <p:sp>
        <p:nvSpPr>
          <p:cNvPr id="15" name="TextBox 14"/>
          <p:cNvSpPr txBox="1"/>
          <p:nvPr/>
        </p:nvSpPr>
        <p:spPr>
          <a:xfrm>
            <a:off x="4092102" y="2325469"/>
            <a:ext cx="2308698" cy="584775"/>
          </a:xfrm>
          <a:prstGeom prst="rect">
            <a:avLst/>
          </a:prstGeom>
          <a:noFill/>
        </p:spPr>
        <p:txBody>
          <a:bodyPr wrap="square" rtlCol="0">
            <a:spAutoFit/>
          </a:bodyPr>
          <a:lstStyle/>
          <a:p>
            <a:r>
              <a:rPr lang="hu-HU" sz="1600" b="1" dirty="0" smtClean="0">
                <a:solidFill>
                  <a:srgbClr val="FF8200"/>
                </a:solidFill>
              </a:rPr>
              <a:t>Előrehaladás</a:t>
            </a:r>
            <a:br>
              <a:rPr lang="hu-HU" sz="1600" b="1" dirty="0" smtClean="0">
                <a:solidFill>
                  <a:srgbClr val="FF8200"/>
                </a:solidFill>
              </a:rPr>
            </a:br>
            <a:r>
              <a:rPr lang="hu-HU" sz="1600" b="1" dirty="0" smtClean="0">
                <a:solidFill>
                  <a:srgbClr val="FF8200"/>
                </a:solidFill>
              </a:rPr>
              <a:t>mérése</a:t>
            </a:r>
            <a:endParaRPr lang="en-US" sz="1600" b="1" dirty="0">
              <a:solidFill>
                <a:srgbClr val="FF8200"/>
              </a:solidFill>
            </a:endParaRPr>
          </a:p>
        </p:txBody>
      </p:sp>
      <p:sp>
        <p:nvSpPr>
          <p:cNvPr id="16" name="TextBox 15"/>
          <p:cNvSpPr txBox="1"/>
          <p:nvPr/>
        </p:nvSpPr>
        <p:spPr>
          <a:xfrm>
            <a:off x="6781800" y="2325469"/>
            <a:ext cx="2438400" cy="584775"/>
          </a:xfrm>
          <a:prstGeom prst="rect">
            <a:avLst/>
          </a:prstGeom>
          <a:noFill/>
        </p:spPr>
        <p:txBody>
          <a:bodyPr wrap="square" rtlCol="0">
            <a:spAutoFit/>
          </a:bodyPr>
          <a:lstStyle/>
          <a:p>
            <a:r>
              <a:rPr lang="hu-HU" sz="1600" b="1" dirty="0" smtClean="0">
                <a:solidFill>
                  <a:srgbClr val="FF8200"/>
                </a:solidFill>
              </a:rPr>
              <a:t>Együttműködés</a:t>
            </a:r>
          </a:p>
          <a:p>
            <a:r>
              <a:rPr lang="hu-HU" sz="1600" b="1" dirty="0" smtClean="0">
                <a:solidFill>
                  <a:srgbClr val="FF8200"/>
                </a:solidFill>
              </a:rPr>
              <a:t>fejlesztése</a:t>
            </a:r>
            <a:endParaRPr lang="en-US" sz="1600" b="1" dirty="0">
              <a:solidFill>
                <a:srgbClr val="FF8200"/>
              </a:solidFill>
            </a:endParaRPr>
          </a:p>
        </p:txBody>
      </p:sp>
      <p:sp>
        <p:nvSpPr>
          <p:cNvPr id="24" name="Rectangle 23"/>
          <p:cNvSpPr/>
          <p:nvPr/>
        </p:nvSpPr>
        <p:spPr bwMode="auto">
          <a:xfrm>
            <a:off x="0" y="5410999"/>
            <a:ext cx="9144000" cy="1451728"/>
          </a:xfrm>
          <a:prstGeom prst="rect">
            <a:avLst/>
          </a:prstGeom>
          <a:gradFill>
            <a:gsLst>
              <a:gs pos="6000">
                <a:schemeClr val="bg1"/>
              </a:gs>
              <a:gs pos="17000">
                <a:schemeClr val="bg1">
                  <a:lumMod val="95000"/>
                </a:schemeClr>
              </a:gs>
              <a:gs pos="88000">
                <a:schemeClr val="bg2">
                  <a:lumMod val="60000"/>
                  <a:lumOff val="40000"/>
                </a:schemeClr>
              </a:gs>
              <a:gs pos="39000">
                <a:schemeClr val="bg2">
                  <a:lumMod val="40000"/>
                  <a:lumOff val="60000"/>
                </a:schemeClr>
              </a:gs>
              <a:gs pos="74000">
                <a:schemeClr val="bg2">
                  <a:lumMod val="60000"/>
                  <a:lumOff val="40000"/>
                </a:schemeClr>
              </a:gs>
            </a:gsLst>
            <a:lin ang="5400000" scaled="0"/>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a typeface="ＭＳ Ｐゴシック" charset="-128"/>
            </a:endParaRPr>
          </a:p>
        </p:txBody>
      </p:sp>
      <p:pic>
        <p:nvPicPr>
          <p:cNvPr id="25" name="Picture 24" descr="C:\Users\obai\Pictures\SV QRG\Overview_0.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434" y="4362254"/>
            <a:ext cx="2171366" cy="1900330"/>
          </a:xfrm>
          <a:prstGeom prst="rect">
            <a:avLst/>
          </a:prstGeom>
          <a:noFill/>
          <a:ln>
            <a:noFill/>
          </a:ln>
        </p:spPr>
      </p:pic>
      <p:pic>
        <p:nvPicPr>
          <p:cNvPr id="26" name="Picture 25" descr="C:\Users\obai\Pictures\SV QRG\benchmarking_0.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2604" y="4343400"/>
            <a:ext cx="2334264" cy="1900330"/>
          </a:xfrm>
          <a:prstGeom prst="rect">
            <a:avLst/>
          </a:prstGeom>
          <a:noFill/>
          <a:ln>
            <a:noFill/>
          </a:ln>
        </p:spPr>
      </p:pic>
      <p:pic>
        <p:nvPicPr>
          <p:cNvPr id="27" name="Picture 26" descr="C:\Users\obai\Pictures\SV QRG\collaboration.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00800" y="4343400"/>
            <a:ext cx="2425539" cy="1891352"/>
          </a:xfrm>
          <a:prstGeom prst="rect">
            <a:avLst/>
          </a:prstGeom>
          <a:noFill/>
          <a:ln>
            <a:noFill/>
          </a:ln>
        </p:spPr>
      </p:pic>
      <p:sp>
        <p:nvSpPr>
          <p:cNvPr id="11" name="Rectangle 10"/>
          <p:cNvSpPr/>
          <p:nvPr/>
        </p:nvSpPr>
        <p:spPr>
          <a:xfrm>
            <a:off x="381000" y="3276600"/>
            <a:ext cx="2514600" cy="584775"/>
          </a:xfrm>
          <a:prstGeom prst="rect">
            <a:avLst/>
          </a:prstGeom>
        </p:spPr>
        <p:txBody>
          <a:bodyPr wrap="square">
            <a:spAutoFit/>
          </a:bodyPr>
          <a:lstStyle/>
          <a:p>
            <a:r>
              <a:rPr lang="hu-HU" sz="1600" kern="0" dirty="0" smtClean="0">
                <a:solidFill>
                  <a:srgbClr val="4D4D4D"/>
                </a:solidFill>
              </a:rPr>
              <a:t>Gyors áttekintés a kiválasztott egységről</a:t>
            </a:r>
            <a:endParaRPr lang="en-US" sz="1600" kern="0" dirty="0">
              <a:solidFill>
                <a:srgbClr val="4D4D4D"/>
              </a:solidFill>
            </a:endParaRPr>
          </a:p>
        </p:txBody>
      </p:sp>
      <p:sp>
        <p:nvSpPr>
          <p:cNvPr id="29" name="Rectangle 28"/>
          <p:cNvSpPr/>
          <p:nvPr/>
        </p:nvSpPr>
        <p:spPr>
          <a:xfrm>
            <a:off x="3429000" y="3276600"/>
            <a:ext cx="2362200" cy="584775"/>
          </a:xfrm>
          <a:prstGeom prst="rect">
            <a:avLst/>
          </a:prstGeom>
        </p:spPr>
        <p:txBody>
          <a:bodyPr wrap="square">
            <a:spAutoFit/>
          </a:bodyPr>
          <a:lstStyle/>
          <a:p>
            <a:r>
              <a:rPr lang="hu-HU" sz="1600" kern="0" dirty="0" smtClean="0">
                <a:solidFill>
                  <a:srgbClr val="4D4D4D"/>
                </a:solidFill>
              </a:rPr>
              <a:t>Részletes, rugalmas összehasonlítások</a:t>
            </a:r>
            <a:endParaRPr lang="en-US" sz="1600" kern="0" dirty="0">
              <a:solidFill>
                <a:srgbClr val="4D4D4D"/>
              </a:solidFill>
            </a:endParaRPr>
          </a:p>
        </p:txBody>
      </p:sp>
      <p:sp>
        <p:nvSpPr>
          <p:cNvPr id="30" name="Rectangle 29"/>
          <p:cNvSpPr/>
          <p:nvPr/>
        </p:nvSpPr>
        <p:spPr>
          <a:xfrm>
            <a:off x="6400800" y="3143071"/>
            <a:ext cx="2590800" cy="830997"/>
          </a:xfrm>
          <a:prstGeom prst="rect">
            <a:avLst/>
          </a:prstGeom>
        </p:spPr>
        <p:txBody>
          <a:bodyPr wrap="square">
            <a:spAutoFit/>
          </a:bodyPr>
          <a:lstStyle/>
          <a:p>
            <a:r>
              <a:rPr lang="hu-HU" sz="1600" kern="0" dirty="0" smtClean="0">
                <a:solidFill>
                  <a:srgbClr val="4D4D4D"/>
                </a:solidFill>
              </a:rPr>
              <a:t>Jelenlegi és lehetséges együttműködő partnerek azonosítása és elemzése</a:t>
            </a:r>
            <a:endParaRPr lang="en-US" sz="1600" kern="0" dirty="0">
              <a:solidFill>
                <a:srgbClr val="4D4D4D"/>
              </a:solidFill>
            </a:endParaRPr>
          </a:p>
        </p:txBody>
      </p:sp>
    </p:spTree>
    <p:extLst>
      <p:ext uri="{BB962C8B-B14F-4D97-AF65-F5344CB8AC3E}">
        <p14:creationId xmlns:p14="http://schemas.microsoft.com/office/powerpoint/2010/main" val="416685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16"/>
          <p:cNvSpPr txBox="1">
            <a:spLocks noChangeArrowheads="1"/>
          </p:cNvSpPr>
          <p:nvPr/>
        </p:nvSpPr>
        <p:spPr bwMode="auto">
          <a:xfrm>
            <a:off x="457200" y="528638"/>
            <a:ext cx="7138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pitchFamily="34" charset="0"/>
                <a:ea typeface="ＭＳ Ｐゴシック" pitchFamily="50" charset="-128"/>
              </a:defRPr>
            </a:lvl1pPr>
            <a:lvl2pPr marL="742950" indent="-285750" eaLnBrk="0" hangingPunct="0">
              <a:defRPr sz="2400" baseline="-25000">
                <a:solidFill>
                  <a:schemeClr val="tx1"/>
                </a:solidFill>
                <a:latin typeface="Arial" pitchFamily="34" charset="0"/>
                <a:ea typeface="ＭＳ Ｐゴシック" pitchFamily="50" charset="-128"/>
              </a:defRPr>
            </a:lvl2pPr>
            <a:lvl3pPr marL="1143000" indent="-228600" eaLnBrk="0" hangingPunct="0">
              <a:defRPr sz="2400" baseline="-25000">
                <a:solidFill>
                  <a:schemeClr val="tx1"/>
                </a:solidFill>
                <a:latin typeface="Arial" pitchFamily="34" charset="0"/>
                <a:ea typeface="ＭＳ Ｐゴシック" pitchFamily="50" charset="-128"/>
              </a:defRPr>
            </a:lvl3pPr>
            <a:lvl4pPr marL="1600200" indent="-228600" eaLnBrk="0" hangingPunct="0">
              <a:defRPr sz="2400" baseline="-25000">
                <a:solidFill>
                  <a:schemeClr val="tx1"/>
                </a:solidFill>
                <a:latin typeface="Arial" pitchFamily="34" charset="0"/>
                <a:ea typeface="ＭＳ Ｐゴシック" pitchFamily="50" charset="-128"/>
              </a:defRPr>
            </a:lvl4pPr>
            <a:lvl5pPr marL="2057400" indent="-228600" eaLnBrk="0" hangingPunct="0">
              <a:defRPr sz="2400" baseline="-25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9pPr>
          </a:lstStyle>
          <a:p>
            <a:r>
              <a:rPr lang="en-US" b="1" baseline="0" dirty="0" smtClean="0">
                <a:solidFill>
                  <a:srgbClr val="007398"/>
                </a:solidFill>
                <a:cs typeface="Arial" pitchFamily="34" charset="0"/>
              </a:rPr>
              <a:t>Scopus</a:t>
            </a:r>
            <a:r>
              <a:rPr lang="en-US" sz="1600" b="1" baseline="30000" dirty="0">
                <a:solidFill>
                  <a:srgbClr val="007398"/>
                </a:solidFill>
                <a:cs typeface="Arial" pitchFamily="34" charset="0"/>
              </a:rPr>
              <a:t>®</a:t>
            </a:r>
            <a:endParaRPr lang="en-US" b="1" baseline="0" dirty="0">
              <a:solidFill>
                <a:srgbClr val="007398"/>
              </a:solidFill>
              <a:cs typeface="Arial" pitchFamily="34" charset="0"/>
            </a:endParaRPr>
          </a:p>
        </p:txBody>
      </p:sp>
      <p:sp>
        <p:nvSpPr>
          <p:cNvPr id="159750" name="Text Box 25"/>
          <p:cNvSpPr txBox="1">
            <a:spLocks noChangeArrowheads="1"/>
          </p:cNvSpPr>
          <p:nvPr/>
        </p:nvSpPr>
        <p:spPr bwMode="auto">
          <a:xfrm>
            <a:off x="4060853" y="426214"/>
            <a:ext cx="4865687" cy="580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baseline="-25000">
                <a:solidFill>
                  <a:schemeClr val="tx1"/>
                </a:solidFill>
                <a:latin typeface="Arial" pitchFamily="34" charset="0"/>
                <a:ea typeface="ＭＳ Ｐゴシック" pitchFamily="50" charset="-128"/>
              </a:defRPr>
            </a:lvl1pPr>
            <a:lvl2pPr marL="1028700" indent="-285750" eaLnBrk="0" hangingPunct="0">
              <a:defRPr sz="2400" baseline="-25000">
                <a:solidFill>
                  <a:schemeClr val="tx1"/>
                </a:solidFill>
                <a:latin typeface="Arial" pitchFamily="34" charset="0"/>
                <a:ea typeface="ＭＳ Ｐゴシック" pitchFamily="50" charset="-128"/>
              </a:defRPr>
            </a:lvl2pPr>
            <a:lvl3pPr marL="1143000" indent="-228600" eaLnBrk="0" hangingPunct="0">
              <a:defRPr sz="2400" baseline="-25000">
                <a:solidFill>
                  <a:schemeClr val="tx1"/>
                </a:solidFill>
                <a:latin typeface="Arial" pitchFamily="34" charset="0"/>
                <a:ea typeface="ＭＳ Ｐゴシック" pitchFamily="50" charset="-128"/>
              </a:defRPr>
            </a:lvl3pPr>
            <a:lvl4pPr marL="1600200" indent="-228600" eaLnBrk="0" hangingPunct="0">
              <a:defRPr sz="2400" baseline="-25000">
                <a:solidFill>
                  <a:schemeClr val="tx1"/>
                </a:solidFill>
                <a:latin typeface="Arial" pitchFamily="34" charset="0"/>
                <a:ea typeface="ＭＳ Ｐゴシック" pitchFamily="50" charset="-128"/>
              </a:defRPr>
            </a:lvl4pPr>
            <a:lvl5pPr marL="2057400" indent="-228600" eaLnBrk="0" hangingPunct="0">
              <a:defRPr sz="2400" baseline="-25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9pPr>
          </a:lstStyle>
          <a:p>
            <a:pPr>
              <a:spcBef>
                <a:spcPct val="50000"/>
              </a:spcBef>
              <a:buClr>
                <a:srgbClr val="046799"/>
              </a:buClr>
              <a:buFont typeface="Arial" pitchFamily="34" charset="0"/>
              <a:buChar char="•"/>
            </a:pPr>
            <a:r>
              <a:rPr lang="en-US" altLang="ja-JP" sz="1400" baseline="0" dirty="0">
                <a:solidFill>
                  <a:srgbClr val="474746"/>
                </a:solidFill>
              </a:rPr>
              <a:t>The </a:t>
            </a:r>
            <a:r>
              <a:rPr lang="hu-HU" altLang="ja-JP" sz="1400" baseline="0" dirty="0" smtClean="0">
                <a:solidFill>
                  <a:srgbClr val="474746"/>
                </a:solidFill>
              </a:rPr>
              <a:t>világ legnyabobb absztrakt- és idéző adatbázisa, több mint </a:t>
            </a:r>
            <a:r>
              <a:rPr lang="en-US" altLang="ja-JP" sz="1400" b="1" baseline="0" dirty="0" smtClean="0">
                <a:solidFill>
                  <a:srgbClr val="474746"/>
                </a:solidFill>
              </a:rPr>
              <a:t>53 </a:t>
            </a:r>
            <a:r>
              <a:rPr lang="en-US" altLang="ja-JP" sz="1400" b="1" baseline="0" dirty="0" err="1" smtClean="0">
                <a:solidFill>
                  <a:srgbClr val="474746"/>
                </a:solidFill>
              </a:rPr>
              <a:t>milli</a:t>
            </a:r>
            <a:r>
              <a:rPr lang="hu-HU" altLang="ja-JP" sz="1400" b="1" baseline="0" dirty="0" smtClean="0">
                <a:solidFill>
                  <a:srgbClr val="474746"/>
                </a:solidFill>
              </a:rPr>
              <a:t>ó </a:t>
            </a:r>
            <a:r>
              <a:rPr lang="en-US" altLang="ja-JP" sz="1400" baseline="0" dirty="0" smtClean="0">
                <a:solidFill>
                  <a:srgbClr val="474746"/>
                </a:solidFill>
              </a:rPr>
              <a:t>re</a:t>
            </a:r>
            <a:r>
              <a:rPr lang="hu-HU" altLang="ja-JP" sz="1400" baseline="0" dirty="0" smtClean="0">
                <a:solidFill>
                  <a:srgbClr val="474746"/>
                </a:solidFill>
              </a:rPr>
              <a:t>kord</a:t>
            </a:r>
            <a:endParaRPr lang="en-US" altLang="ja-JP" sz="1400" baseline="0" dirty="0">
              <a:solidFill>
                <a:srgbClr val="474746"/>
              </a:solidFill>
            </a:endParaRPr>
          </a:p>
          <a:p>
            <a:pPr>
              <a:spcBef>
                <a:spcPct val="50000"/>
              </a:spcBef>
              <a:buClr>
                <a:srgbClr val="046799"/>
              </a:buClr>
              <a:buFont typeface="Arial" pitchFamily="34" charset="0"/>
              <a:buChar char="•"/>
            </a:pPr>
            <a:r>
              <a:rPr lang="hu-HU" sz="1400" baseline="0" dirty="0" smtClean="0">
                <a:solidFill>
                  <a:srgbClr val="474746"/>
                </a:solidFill>
              </a:rPr>
              <a:t>Napi frissítés</a:t>
            </a:r>
            <a:r>
              <a:rPr lang="en-US" sz="1400" baseline="0" dirty="0" smtClean="0">
                <a:solidFill>
                  <a:srgbClr val="474746"/>
                </a:solidFill>
              </a:rPr>
              <a:t>:</a:t>
            </a:r>
            <a:endParaRPr lang="en-US" sz="1400" baseline="0" dirty="0">
              <a:solidFill>
                <a:srgbClr val="474746"/>
              </a:solidFill>
            </a:endParaRPr>
          </a:p>
          <a:p>
            <a:pPr lvl="1">
              <a:spcBef>
                <a:spcPct val="50000"/>
              </a:spcBef>
              <a:buClr>
                <a:srgbClr val="046799"/>
              </a:buClr>
              <a:buFont typeface="Arial" pitchFamily="34" charset="0"/>
              <a:buChar char="•"/>
            </a:pPr>
            <a:r>
              <a:rPr lang="en-US" sz="1200" b="1" baseline="0" dirty="0" smtClean="0">
                <a:solidFill>
                  <a:srgbClr val="474746"/>
                </a:solidFill>
              </a:rPr>
              <a:t>21,000+ </a:t>
            </a:r>
            <a:r>
              <a:rPr lang="hu-HU" sz="1200" b="1" baseline="0" dirty="0" smtClean="0">
                <a:solidFill>
                  <a:srgbClr val="474746"/>
                </a:solidFill>
              </a:rPr>
              <a:t>cím  </a:t>
            </a:r>
            <a:r>
              <a:rPr lang="hu-HU" sz="1200" baseline="0" dirty="0" smtClean="0">
                <a:solidFill>
                  <a:srgbClr val="474746"/>
                </a:solidFill>
              </a:rPr>
              <a:t>több mint </a:t>
            </a:r>
            <a:r>
              <a:rPr lang="en-US" sz="1200" b="1" baseline="0" dirty="0" smtClean="0">
                <a:solidFill>
                  <a:srgbClr val="474746"/>
                </a:solidFill>
              </a:rPr>
              <a:t>5,000 </a:t>
            </a:r>
            <a:r>
              <a:rPr lang="hu-HU" sz="1200" b="1" baseline="0" dirty="0" smtClean="0">
                <a:solidFill>
                  <a:srgbClr val="474746"/>
                </a:solidFill>
              </a:rPr>
              <a:t>nemzetközi kiadódól</a:t>
            </a:r>
            <a:r>
              <a:rPr lang="en-US" sz="1200" b="1" baseline="0" dirty="0" smtClean="0">
                <a:solidFill>
                  <a:srgbClr val="474746"/>
                </a:solidFill>
              </a:rPr>
              <a:t> </a:t>
            </a:r>
            <a:r>
              <a:rPr lang="en-US" sz="1200" baseline="0" dirty="0" smtClean="0">
                <a:solidFill>
                  <a:srgbClr val="474746"/>
                </a:solidFill>
              </a:rPr>
              <a:t>(</a:t>
            </a:r>
            <a:r>
              <a:rPr lang="hu-HU" sz="1200" baseline="0" dirty="0" smtClean="0">
                <a:solidFill>
                  <a:srgbClr val="474746"/>
                </a:solidFill>
              </a:rPr>
              <a:t>a címeket független testület választja ki</a:t>
            </a:r>
            <a:r>
              <a:rPr lang="en-US" sz="1200" baseline="0" dirty="0" smtClean="0">
                <a:solidFill>
                  <a:srgbClr val="474746"/>
                </a:solidFill>
              </a:rPr>
              <a:t>)</a:t>
            </a:r>
            <a:endParaRPr lang="en-US" sz="1200" baseline="0" dirty="0">
              <a:solidFill>
                <a:srgbClr val="474746"/>
              </a:solidFill>
            </a:endParaRPr>
          </a:p>
          <a:p>
            <a:pPr lvl="1">
              <a:spcBef>
                <a:spcPct val="50000"/>
              </a:spcBef>
              <a:buClr>
                <a:srgbClr val="046799"/>
              </a:buClr>
              <a:buFont typeface="Arial" pitchFamily="34" charset="0"/>
              <a:buChar char="•"/>
            </a:pPr>
            <a:r>
              <a:rPr lang="en-US" sz="1200" b="1" baseline="0" dirty="0" smtClean="0">
                <a:solidFill>
                  <a:srgbClr val="474746"/>
                </a:solidFill>
              </a:rPr>
              <a:t>20,000+ </a:t>
            </a:r>
            <a:r>
              <a:rPr lang="hu-HU" sz="1200" b="1" baseline="0" dirty="0" smtClean="0">
                <a:solidFill>
                  <a:srgbClr val="474746"/>
                </a:solidFill>
              </a:rPr>
              <a:t>szakmailag lektorált folyóirat </a:t>
            </a:r>
            <a:r>
              <a:rPr lang="en-US" sz="1200" baseline="0" dirty="0" smtClean="0">
                <a:solidFill>
                  <a:srgbClr val="474746"/>
                </a:solidFill>
              </a:rPr>
              <a:t>(</a:t>
            </a:r>
            <a:r>
              <a:rPr lang="hu-HU" sz="1200" baseline="0" dirty="0" smtClean="0">
                <a:solidFill>
                  <a:srgbClr val="474746"/>
                </a:solidFill>
              </a:rPr>
              <a:t>köztük </a:t>
            </a:r>
            <a:r>
              <a:rPr lang="en-US" sz="1200" baseline="0" dirty="0" smtClean="0">
                <a:solidFill>
                  <a:srgbClr val="474746"/>
                </a:solidFill>
              </a:rPr>
              <a:t>2,800 </a:t>
            </a:r>
            <a:r>
              <a:rPr lang="en-US" sz="1200" baseline="0" dirty="0">
                <a:solidFill>
                  <a:srgbClr val="474746"/>
                </a:solidFill>
              </a:rPr>
              <a:t>open access </a:t>
            </a:r>
            <a:r>
              <a:rPr lang="hu-HU" sz="1200" baseline="0" dirty="0" smtClean="0">
                <a:solidFill>
                  <a:srgbClr val="474746"/>
                </a:solidFill>
              </a:rPr>
              <a:t>folyóirat</a:t>
            </a:r>
            <a:r>
              <a:rPr lang="en-US" sz="1200" baseline="0" dirty="0" smtClean="0">
                <a:solidFill>
                  <a:srgbClr val="474746"/>
                </a:solidFill>
              </a:rPr>
              <a:t>)</a:t>
            </a:r>
            <a:endParaRPr lang="en-US" sz="1200" baseline="0" dirty="0">
              <a:solidFill>
                <a:srgbClr val="474746"/>
              </a:solidFill>
            </a:endParaRPr>
          </a:p>
          <a:p>
            <a:pPr lvl="1">
              <a:spcBef>
                <a:spcPct val="50000"/>
              </a:spcBef>
              <a:buClr>
                <a:srgbClr val="046799"/>
              </a:buClr>
              <a:buFont typeface="Arial" pitchFamily="34" charset="0"/>
              <a:buChar char="•"/>
            </a:pPr>
            <a:r>
              <a:rPr lang="en-US" sz="1200" b="1" baseline="0" dirty="0" smtClean="0">
                <a:solidFill>
                  <a:srgbClr val="474746"/>
                </a:solidFill>
              </a:rPr>
              <a:t>30,000 </a:t>
            </a:r>
            <a:r>
              <a:rPr lang="hu-HU" sz="1200" b="1" baseline="0" dirty="0" smtClean="0">
                <a:solidFill>
                  <a:srgbClr val="474746"/>
                </a:solidFill>
              </a:rPr>
              <a:t>könyv </a:t>
            </a:r>
            <a:r>
              <a:rPr lang="en-US" sz="1200" baseline="0" dirty="0" smtClean="0">
                <a:solidFill>
                  <a:srgbClr val="474746"/>
                </a:solidFill>
              </a:rPr>
              <a:t>(2015</a:t>
            </a:r>
            <a:r>
              <a:rPr lang="hu-HU" sz="1200" baseline="0" dirty="0" smtClean="0">
                <a:solidFill>
                  <a:srgbClr val="474746"/>
                </a:solidFill>
              </a:rPr>
              <a:t> végére </a:t>
            </a:r>
            <a:r>
              <a:rPr lang="en-US" sz="1200" baseline="0" dirty="0" smtClean="0">
                <a:solidFill>
                  <a:srgbClr val="474746"/>
                </a:solidFill>
              </a:rPr>
              <a:t>75,000)</a:t>
            </a:r>
            <a:endParaRPr lang="en-US" sz="1200" baseline="0" dirty="0" smtClean="0">
              <a:solidFill>
                <a:srgbClr val="474746"/>
              </a:solidFill>
            </a:endParaRPr>
          </a:p>
          <a:p>
            <a:pPr lvl="1">
              <a:spcBef>
                <a:spcPct val="50000"/>
              </a:spcBef>
              <a:buClr>
                <a:srgbClr val="046799"/>
              </a:buClr>
              <a:buFont typeface="Arial" pitchFamily="34" charset="0"/>
              <a:buChar char="•"/>
            </a:pPr>
            <a:r>
              <a:rPr lang="en-US" sz="1200" b="1" baseline="0" dirty="0" smtClean="0">
                <a:solidFill>
                  <a:srgbClr val="474746"/>
                </a:solidFill>
              </a:rPr>
              <a:t>5.5 </a:t>
            </a:r>
            <a:r>
              <a:rPr lang="hu-HU" sz="1200" b="1" baseline="0" dirty="0" smtClean="0">
                <a:solidFill>
                  <a:srgbClr val="474746"/>
                </a:solidFill>
              </a:rPr>
              <a:t>millió konferencia-előadás</a:t>
            </a:r>
            <a:endParaRPr lang="en-US" sz="1200" b="1" baseline="0" dirty="0">
              <a:solidFill>
                <a:srgbClr val="474746"/>
              </a:solidFill>
            </a:endParaRPr>
          </a:p>
          <a:p>
            <a:pPr lvl="1">
              <a:spcBef>
                <a:spcPct val="50000"/>
              </a:spcBef>
              <a:buClr>
                <a:srgbClr val="046799"/>
              </a:buClr>
              <a:buFont typeface="Arial" pitchFamily="34" charset="0"/>
              <a:buChar char="•"/>
            </a:pPr>
            <a:r>
              <a:rPr lang="en-US" sz="1200" b="1" baseline="0" dirty="0" smtClean="0">
                <a:solidFill>
                  <a:srgbClr val="474746"/>
                </a:solidFill>
              </a:rPr>
              <a:t>„</a:t>
            </a:r>
            <a:r>
              <a:rPr lang="hu-HU" sz="1200" b="1" baseline="0" dirty="0" smtClean="0">
                <a:solidFill>
                  <a:srgbClr val="474746"/>
                </a:solidFill>
              </a:rPr>
              <a:t>Nyomdában lévő cikkel”  </a:t>
            </a:r>
            <a:r>
              <a:rPr lang="hu-HU" sz="1200" baseline="0" dirty="0" smtClean="0">
                <a:solidFill>
                  <a:srgbClr val="474746"/>
                </a:solidFill>
              </a:rPr>
              <a:t>több mint </a:t>
            </a:r>
            <a:r>
              <a:rPr lang="en-US" sz="1200" b="1" baseline="0" dirty="0" smtClean="0">
                <a:solidFill>
                  <a:srgbClr val="474746"/>
                </a:solidFill>
              </a:rPr>
              <a:t>3,750 </a:t>
            </a:r>
            <a:r>
              <a:rPr lang="hu-HU" sz="1200" baseline="0" dirty="0" smtClean="0">
                <a:solidFill>
                  <a:srgbClr val="474746"/>
                </a:solidFill>
              </a:rPr>
              <a:t>folyóiratból</a:t>
            </a:r>
            <a:endParaRPr lang="en-US" sz="1200" baseline="0" dirty="0" smtClean="0">
              <a:solidFill>
                <a:srgbClr val="474746"/>
              </a:solidFill>
            </a:endParaRPr>
          </a:p>
          <a:p>
            <a:pPr>
              <a:spcBef>
                <a:spcPct val="50000"/>
              </a:spcBef>
              <a:buClr>
                <a:srgbClr val="046799"/>
              </a:buClr>
              <a:buFont typeface="Arial" pitchFamily="34" charset="0"/>
              <a:buChar char="•"/>
            </a:pPr>
            <a:r>
              <a:rPr lang="hu-HU" sz="1400" baseline="0" dirty="0" smtClean="0">
                <a:solidFill>
                  <a:srgbClr val="474746"/>
                </a:solidFill>
              </a:rPr>
              <a:t>Teljes tudományterületi lefedettség</a:t>
            </a:r>
            <a:r>
              <a:rPr lang="en-US" sz="1400" baseline="0" dirty="0" smtClean="0">
                <a:solidFill>
                  <a:srgbClr val="474746"/>
                </a:solidFill>
              </a:rPr>
              <a:t>:</a:t>
            </a:r>
            <a:endParaRPr lang="en-US" sz="1400" baseline="0" dirty="0" smtClean="0">
              <a:solidFill>
                <a:srgbClr val="474746"/>
              </a:solidFill>
            </a:endParaRPr>
          </a:p>
          <a:p>
            <a:pPr lvl="1">
              <a:spcBef>
                <a:spcPts val="600"/>
              </a:spcBef>
              <a:buClr>
                <a:srgbClr val="046799"/>
              </a:buClr>
              <a:buFont typeface="Arial" pitchFamily="34" charset="0"/>
              <a:buChar char="•"/>
            </a:pPr>
            <a:r>
              <a:rPr lang="hu-HU" sz="1200" baseline="0" dirty="0" smtClean="0">
                <a:solidFill>
                  <a:srgbClr val="474746"/>
                </a:solidFill>
              </a:rPr>
              <a:t>Élettudományok</a:t>
            </a:r>
            <a:endParaRPr lang="en-US" sz="1200" baseline="0" dirty="0">
              <a:solidFill>
                <a:srgbClr val="474746"/>
              </a:solidFill>
            </a:endParaRPr>
          </a:p>
          <a:p>
            <a:pPr lvl="1">
              <a:buClr>
                <a:srgbClr val="046799"/>
              </a:buClr>
              <a:buFont typeface="Arial" pitchFamily="34" charset="0"/>
              <a:buChar char="•"/>
            </a:pPr>
            <a:r>
              <a:rPr lang="hu-HU" sz="1200" baseline="0" dirty="0" smtClean="0">
                <a:solidFill>
                  <a:srgbClr val="474746"/>
                </a:solidFill>
              </a:rPr>
              <a:t>Egészségtudományok</a:t>
            </a:r>
            <a:endParaRPr lang="en-US" sz="1200" baseline="0" dirty="0">
              <a:solidFill>
                <a:srgbClr val="474746"/>
              </a:solidFill>
            </a:endParaRPr>
          </a:p>
          <a:p>
            <a:pPr lvl="1">
              <a:buClr>
                <a:srgbClr val="046799"/>
              </a:buClr>
              <a:buFont typeface="Arial" pitchFamily="34" charset="0"/>
              <a:buChar char="•"/>
            </a:pPr>
            <a:r>
              <a:rPr lang="hu-HU" sz="1200" baseline="0" dirty="0" smtClean="0">
                <a:solidFill>
                  <a:srgbClr val="474746"/>
                </a:solidFill>
              </a:rPr>
              <a:t>Természettudományok</a:t>
            </a:r>
            <a:endParaRPr lang="en-US" sz="1200" baseline="0" dirty="0">
              <a:solidFill>
                <a:srgbClr val="474746"/>
              </a:solidFill>
            </a:endParaRPr>
          </a:p>
          <a:p>
            <a:pPr lvl="1">
              <a:buClr>
                <a:srgbClr val="046799"/>
              </a:buClr>
              <a:buFont typeface="Arial" pitchFamily="34" charset="0"/>
              <a:buChar char="•"/>
            </a:pPr>
            <a:r>
              <a:rPr lang="hu-HU" sz="1200" baseline="0" dirty="0" smtClean="0">
                <a:solidFill>
                  <a:srgbClr val="474746"/>
                </a:solidFill>
              </a:rPr>
              <a:t>Társadalomtudományok</a:t>
            </a:r>
            <a:endParaRPr lang="en-US" sz="1200" baseline="0" dirty="0">
              <a:solidFill>
                <a:srgbClr val="474746"/>
              </a:solidFill>
            </a:endParaRPr>
          </a:p>
          <a:p>
            <a:pPr lvl="1">
              <a:buClr>
                <a:srgbClr val="046799"/>
              </a:buClr>
              <a:buFont typeface="Arial" pitchFamily="34" charset="0"/>
              <a:buChar char="•"/>
            </a:pPr>
            <a:r>
              <a:rPr lang="hu-HU" sz="1200" baseline="0" dirty="0" smtClean="0">
                <a:solidFill>
                  <a:srgbClr val="474746"/>
                </a:solidFill>
              </a:rPr>
              <a:t>Művészetek és humanitások</a:t>
            </a:r>
            <a:endParaRPr lang="en-US" sz="1200" baseline="0" dirty="0">
              <a:solidFill>
                <a:srgbClr val="474746"/>
              </a:solidFill>
            </a:endParaRPr>
          </a:p>
          <a:p>
            <a:pPr>
              <a:spcBef>
                <a:spcPct val="50000"/>
              </a:spcBef>
              <a:buClr>
                <a:srgbClr val="046799"/>
              </a:buClr>
              <a:buFont typeface="Arial" pitchFamily="34" charset="0"/>
              <a:buChar char="•"/>
            </a:pPr>
            <a:r>
              <a:rPr lang="hu-HU" sz="1400" baseline="0" dirty="0" smtClean="0">
                <a:solidFill>
                  <a:srgbClr val="474746"/>
                </a:solidFill>
              </a:rPr>
              <a:t>19</a:t>
            </a:r>
            <a:r>
              <a:rPr lang="en-US" sz="1400" baseline="0" dirty="0" smtClean="0">
                <a:solidFill>
                  <a:srgbClr val="474746"/>
                </a:solidFill>
              </a:rPr>
              <a:t>70</a:t>
            </a:r>
            <a:r>
              <a:rPr lang="en-US" sz="1400" baseline="0" dirty="0" smtClean="0">
                <a:solidFill>
                  <a:srgbClr val="474746"/>
                </a:solidFill>
              </a:rPr>
              <a:t>-</a:t>
            </a:r>
            <a:r>
              <a:rPr lang="hu-HU" sz="1400" baseline="0" dirty="0" smtClean="0">
                <a:solidFill>
                  <a:srgbClr val="474746"/>
                </a:solidFill>
              </a:rPr>
              <a:t>ig visszanyúló indexelés</a:t>
            </a:r>
            <a:r>
              <a:rPr lang="en-US" sz="1400" baseline="0" dirty="0" smtClean="0">
                <a:solidFill>
                  <a:srgbClr val="474746"/>
                </a:solidFill>
              </a:rPr>
              <a:t> (201</a:t>
            </a:r>
            <a:r>
              <a:rPr lang="hu-HU" sz="1400" baseline="0" dirty="0" smtClean="0">
                <a:solidFill>
                  <a:srgbClr val="474746"/>
                </a:solidFill>
              </a:rPr>
              <a:t>5-re</a:t>
            </a:r>
            <a:r>
              <a:rPr lang="en-US" sz="1400" baseline="0" dirty="0" smtClean="0">
                <a:solidFill>
                  <a:srgbClr val="474746"/>
                </a:solidFill>
              </a:rPr>
              <a:t>)</a:t>
            </a:r>
            <a:endParaRPr lang="en-US" sz="1400" baseline="0" dirty="0" smtClean="0">
              <a:solidFill>
                <a:srgbClr val="474746"/>
              </a:solidFill>
            </a:endParaRPr>
          </a:p>
          <a:p>
            <a:pPr>
              <a:spcBef>
                <a:spcPct val="50000"/>
              </a:spcBef>
              <a:buClr>
                <a:srgbClr val="046799"/>
              </a:buClr>
              <a:buFont typeface="Arial" pitchFamily="34" charset="0"/>
              <a:buChar char="•"/>
            </a:pPr>
            <a:r>
              <a:rPr lang="hu-HU" sz="1400" baseline="0" dirty="0" smtClean="0">
                <a:solidFill>
                  <a:srgbClr val="474746"/>
                </a:solidFill>
              </a:rPr>
              <a:t>Független folyóirat-metrikák</a:t>
            </a:r>
            <a:endParaRPr lang="en-US" sz="1400" baseline="0" dirty="0" smtClean="0">
              <a:solidFill>
                <a:srgbClr val="474746"/>
              </a:solidFill>
            </a:endParaRPr>
          </a:p>
          <a:p>
            <a:pPr lvl="1">
              <a:spcBef>
                <a:spcPct val="50000"/>
              </a:spcBef>
              <a:buClr>
                <a:srgbClr val="046799"/>
              </a:buClr>
              <a:buFont typeface="Arial" pitchFamily="34" charset="0"/>
              <a:buChar char="•"/>
            </a:pPr>
            <a:r>
              <a:rPr lang="en-US" sz="1200" b="1" baseline="0" dirty="0" smtClean="0">
                <a:solidFill>
                  <a:srgbClr val="474746"/>
                </a:solidFill>
              </a:rPr>
              <a:t>SNIP</a:t>
            </a:r>
            <a:r>
              <a:rPr lang="en-US" sz="1200" baseline="0" dirty="0">
                <a:solidFill>
                  <a:srgbClr val="474746"/>
                </a:solidFill>
              </a:rPr>
              <a:t>: The Source-Normalized Impact per Paper </a:t>
            </a:r>
            <a:endParaRPr lang="en-US" sz="1200" baseline="0" dirty="0" smtClean="0">
              <a:solidFill>
                <a:srgbClr val="474746"/>
              </a:solidFill>
            </a:endParaRPr>
          </a:p>
          <a:p>
            <a:pPr lvl="1">
              <a:spcBef>
                <a:spcPct val="50000"/>
              </a:spcBef>
              <a:buClr>
                <a:srgbClr val="046799"/>
              </a:buClr>
              <a:buFont typeface="Arial" pitchFamily="34" charset="0"/>
              <a:buChar char="•"/>
            </a:pPr>
            <a:r>
              <a:rPr lang="en-US" sz="1200" b="1" baseline="0" dirty="0" smtClean="0">
                <a:solidFill>
                  <a:srgbClr val="474746"/>
                </a:solidFill>
              </a:rPr>
              <a:t>SJR</a:t>
            </a:r>
            <a:r>
              <a:rPr lang="en-US" sz="1200" baseline="0" dirty="0">
                <a:solidFill>
                  <a:srgbClr val="474746"/>
                </a:solidFill>
              </a:rPr>
              <a:t>: The </a:t>
            </a:r>
            <a:r>
              <a:rPr lang="en-US" sz="1200" baseline="0" dirty="0" err="1">
                <a:solidFill>
                  <a:srgbClr val="474746"/>
                </a:solidFill>
              </a:rPr>
              <a:t>SCImago</a:t>
            </a:r>
            <a:r>
              <a:rPr lang="en-US" sz="1200" baseline="0" dirty="0">
                <a:solidFill>
                  <a:srgbClr val="474746"/>
                </a:solidFill>
              </a:rPr>
              <a:t> Journal </a:t>
            </a:r>
            <a:r>
              <a:rPr lang="en-US" sz="1200" baseline="0" dirty="0" smtClean="0">
                <a:solidFill>
                  <a:srgbClr val="474746"/>
                </a:solidFill>
              </a:rPr>
              <a:t>Rank</a:t>
            </a:r>
          </a:p>
          <a:p>
            <a:pPr>
              <a:spcBef>
                <a:spcPct val="50000"/>
              </a:spcBef>
              <a:buClr>
                <a:srgbClr val="046799"/>
              </a:buClr>
              <a:buFont typeface="Arial" pitchFamily="34" charset="0"/>
              <a:buChar char="•"/>
            </a:pPr>
            <a:r>
              <a:rPr lang="hu-HU" sz="1200" baseline="0" dirty="0" smtClean="0">
                <a:solidFill>
                  <a:srgbClr val="474746"/>
                </a:solidFill>
              </a:rPr>
              <a:t>ORCID-kapcsolat</a:t>
            </a:r>
            <a:endParaRPr lang="en-US" sz="1200" baseline="0" dirty="0" smtClean="0">
              <a:solidFill>
                <a:srgbClr val="474746"/>
              </a:solidFill>
            </a:endParaRPr>
          </a:p>
        </p:txBody>
      </p:sp>
      <p:pic>
        <p:nvPicPr>
          <p:cNvPr id="11" name="Picture 4" descr="769450_skyscraper_1"/>
          <p:cNvPicPr>
            <a:picLocks noChangeAspect="1" noChangeArrowheads="1"/>
          </p:cNvPicPr>
          <p:nvPr/>
        </p:nvPicPr>
        <p:blipFill>
          <a:blip r:embed="rId3" cstate="print"/>
          <a:srcRect/>
          <a:stretch>
            <a:fillRect/>
          </a:stretch>
        </p:blipFill>
        <p:spPr bwMode="auto">
          <a:xfrm>
            <a:off x="420690" y="1165265"/>
            <a:ext cx="3124058" cy="4757725"/>
          </a:xfrm>
          <a:prstGeom prst="rect">
            <a:avLst/>
          </a:prstGeom>
          <a:ln>
            <a:noFill/>
          </a:ln>
          <a:effectLst>
            <a:softEdge rad="112500"/>
          </a:effectLst>
        </p:spPr>
      </p:pic>
      <p:pic>
        <p:nvPicPr>
          <p:cNvPr id="12" name="Picture 12" descr="ifq_new"/>
          <p:cNvPicPr>
            <a:picLocks noChangeAspect="1" noChangeArrowheads="1"/>
          </p:cNvPicPr>
          <p:nvPr/>
        </p:nvPicPr>
        <p:blipFill>
          <a:blip r:embed="rId4" cstate="print">
            <a:duotone>
              <a:srgbClr val="999999">
                <a:shade val="45000"/>
                <a:satMod val="135000"/>
              </a:srgbClr>
              <a:prstClr val="white"/>
            </a:duotone>
          </a:blip>
          <a:srcRect/>
          <a:stretch>
            <a:fillRect/>
          </a:stretch>
        </p:blipFill>
        <p:spPr bwMode="auto">
          <a:xfrm>
            <a:off x="1982719" y="3243143"/>
            <a:ext cx="1373188" cy="857250"/>
          </a:xfrm>
          <a:prstGeom prst="rect">
            <a:avLst/>
          </a:prstGeom>
          <a:ln>
            <a:noFill/>
          </a:ln>
          <a:effectLst>
            <a:outerShdw blurRad="292100" dist="139700" dir="2700000" algn="tl" rotWithShape="0">
              <a:srgbClr val="333333">
                <a:alpha val="65000"/>
              </a:srgbClr>
            </a:outerShdw>
          </a:effectLst>
        </p:spPr>
      </p:pic>
      <p:pic>
        <p:nvPicPr>
          <p:cNvPr id="13" name="Picture 13" descr="KISTI"/>
          <p:cNvPicPr>
            <a:picLocks noChangeAspect="1" noChangeArrowheads="1"/>
          </p:cNvPicPr>
          <p:nvPr/>
        </p:nvPicPr>
        <p:blipFill>
          <a:blip r:embed="rId5" cstate="print">
            <a:duotone>
              <a:srgbClr val="999999">
                <a:shade val="45000"/>
                <a:satMod val="135000"/>
              </a:srgbClr>
              <a:prstClr val="white"/>
            </a:duotone>
          </a:blip>
          <a:srcRect/>
          <a:stretch>
            <a:fillRect/>
          </a:stretch>
        </p:blipFill>
        <p:spPr bwMode="auto">
          <a:xfrm>
            <a:off x="760230" y="4198288"/>
            <a:ext cx="1692275" cy="865188"/>
          </a:xfrm>
          <a:prstGeom prst="rect">
            <a:avLst/>
          </a:prstGeom>
          <a:ln>
            <a:noFill/>
          </a:ln>
          <a:effectLst>
            <a:outerShdw blurRad="292100" dist="139700" dir="2700000" algn="tl" rotWithShape="0">
              <a:srgbClr val="333333">
                <a:alpha val="65000"/>
              </a:srgbClr>
            </a:outerShdw>
          </a:effectLst>
        </p:spPr>
      </p:pic>
      <p:pic>
        <p:nvPicPr>
          <p:cNvPr id="14" name="Picture 14" descr="perspektywy"/>
          <p:cNvPicPr>
            <a:picLocks noChangeAspect="1" noChangeArrowheads="1"/>
          </p:cNvPicPr>
          <p:nvPr/>
        </p:nvPicPr>
        <p:blipFill>
          <a:blip r:embed="rId6" cstate="print">
            <a:duotone>
              <a:srgbClr val="999999">
                <a:shade val="45000"/>
                <a:satMod val="135000"/>
              </a:srgbClr>
              <a:prstClr val="white"/>
            </a:duotone>
          </a:blip>
          <a:srcRect/>
          <a:stretch>
            <a:fillRect/>
          </a:stretch>
        </p:blipFill>
        <p:spPr bwMode="auto">
          <a:xfrm>
            <a:off x="1474610" y="5269858"/>
            <a:ext cx="1517650" cy="382588"/>
          </a:xfrm>
          <a:prstGeom prst="rect">
            <a:avLst/>
          </a:prstGeom>
          <a:ln>
            <a:noFill/>
          </a:ln>
          <a:effectLst>
            <a:outerShdw blurRad="292100" dist="139700" dir="2700000" algn="tl" rotWithShape="0">
              <a:srgbClr val="333333">
                <a:alpha val="65000"/>
              </a:srgbClr>
            </a:outerShdw>
          </a:effectLst>
        </p:spPr>
      </p:pic>
      <p:pic>
        <p:nvPicPr>
          <p:cNvPr id="15" name="Picture 15" descr="oECD"/>
          <p:cNvPicPr>
            <a:picLocks noChangeAspect="1" noChangeArrowheads="1"/>
          </p:cNvPicPr>
          <p:nvPr/>
        </p:nvPicPr>
        <p:blipFill>
          <a:blip r:embed="rId7" cstate="print">
            <a:duotone>
              <a:srgbClr val="999999">
                <a:shade val="45000"/>
                <a:satMod val="135000"/>
              </a:srgbClr>
              <a:prstClr val="white"/>
            </a:duotone>
          </a:blip>
          <a:srcRect/>
          <a:stretch>
            <a:fillRect/>
          </a:stretch>
        </p:blipFill>
        <p:spPr bwMode="auto">
          <a:xfrm>
            <a:off x="617354" y="2412338"/>
            <a:ext cx="1806575" cy="663575"/>
          </a:xfrm>
          <a:prstGeom prst="rect">
            <a:avLst/>
          </a:prstGeom>
          <a:ln>
            <a:noFill/>
          </a:ln>
          <a:effectLst>
            <a:outerShdw blurRad="292100" dist="139700" dir="2700000" algn="tl" rotWithShape="0">
              <a:srgbClr val="333333">
                <a:alpha val="65000"/>
              </a:srgbClr>
            </a:outerShdw>
          </a:effectLst>
        </p:spPr>
      </p:pic>
      <p:pic>
        <p:nvPicPr>
          <p:cNvPr id="16" name="Picture 16" descr="qs_logo_combined"/>
          <p:cNvPicPr>
            <a:picLocks noChangeAspect="1" noChangeArrowheads="1"/>
          </p:cNvPicPr>
          <p:nvPr/>
        </p:nvPicPr>
        <p:blipFill>
          <a:blip r:embed="rId8" cstate="print">
            <a:duotone>
              <a:srgbClr val="999999">
                <a:shade val="45000"/>
                <a:satMod val="135000"/>
              </a:srgbClr>
              <a:prstClr val="white"/>
            </a:duotone>
          </a:blip>
          <a:srcRect/>
          <a:stretch>
            <a:fillRect/>
          </a:stretch>
        </p:blipFill>
        <p:spPr bwMode="auto">
          <a:xfrm>
            <a:off x="2546180" y="1840834"/>
            <a:ext cx="792162" cy="742950"/>
          </a:xfrm>
          <a:prstGeom prst="rect">
            <a:avLst/>
          </a:prstGeom>
          <a:ln>
            <a:noFill/>
          </a:ln>
          <a:effectLst>
            <a:outerShdw blurRad="292100" dist="139700" dir="2700000" algn="tl" rotWithShape="0">
              <a:srgbClr val="333333">
                <a:alpha val="65000"/>
              </a:srgbClr>
            </a:outerShdw>
          </a:effectLst>
        </p:spPr>
      </p:pic>
      <p:pic>
        <p:nvPicPr>
          <p:cNvPr id="17" name="Picture 17" descr="cwTS"/>
          <p:cNvPicPr>
            <a:picLocks noChangeAspect="1" noChangeArrowheads="1"/>
          </p:cNvPicPr>
          <p:nvPr/>
        </p:nvPicPr>
        <p:blipFill>
          <a:blip r:embed="rId9" cstate="print">
            <a:duotone>
              <a:srgbClr val="999999">
                <a:shade val="45000"/>
                <a:satMod val="135000"/>
              </a:srgbClr>
              <a:prstClr val="white"/>
            </a:duotone>
          </a:blip>
          <a:srcRect/>
          <a:stretch>
            <a:fillRect/>
          </a:stretch>
        </p:blipFill>
        <p:spPr bwMode="auto">
          <a:xfrm>
            <a:off x="903106" y="1340768"/>
            <a:ext cx="1363663" cy="820738"/>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23929" y="6130944"/>
            <a:ext cx="1254125" cy="383104"/>
          </a:xfrm>
          <a:prstGeom prst="rect">
            <a:avLst/>
          </a:prstGeom>
        </p:spPr>
      </p:pic>
    </p:spTree>
    <p:extLst>
      <p:ext uri="{BB962C8B-B14F-4D97-AF65-F5344CB8AC3E}">
        <p14:creationId xmlns:p14="http://schemas.microsoft.com/office/powerpoint/2010/main" val="124202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676400"/>
            <a:ext cx="3408875" cy="1828800"/>
          </a:xfrm>
        </p:spPr>
        <p:txBody>
          <a:bodyPr/>
          <a:lstStyle/>
          <a:p>
            <a:r>
              <a:rPr lang="hu-HU" sz="4800" b="0" i="1" dirty="0" smtClean="0">
                <a:latin typeface="Arabic Typesetting" panose="03020402040406030203" pitchFamily="66" charset="-78"/>
                <a:cs typeface="Arabic Typesetting" panose="03020402040406030203" pitchFamily="66" charset="-78"/>
              </a:rPr>
              <a:t>„</a:t>
            </a:r>
            <a:r>
              <a:rPr lang="en-US" sz="4800" i="1" dirty="0" err="1" smtClean="0">
                <a:latin typeface="Arabic Typesetting" panose="03020402040406030203" pitchFamily="66" charset="-78"/>
                <a:cs typeface="Arabic Typesetting" panose="03020402040406030203" pitchFamily="66" charset="-78"/>
              </a:rPr>
              <a:t>Egyenl</a:t>
            </a:r>
            <a:r>
              <a:rPr lang="hu-HU" sz="4800" i="1" dirty="0" smtClean="0">
                <a:latin typeface="Arabic Typesetting" panose="03020402040406030203" pitchFamily="66" charset="-78"/>
                <a:cs typeface="Arabic Typesetting" panose="03020402040406030203" pitchFamily="66" charset="-78"/>
              </a:rPr>
              <a:t>ő pályák, egyenlő esélyek!</a:t>
            </a:r>
            <a:br>
              <a:rPr lang="hu-HU" sz="4800" i="1" dirty="0" smtClean="0">
                <a:latin typeface="Arabic Typesetting" panose="03020402040406030203" pitchFamily="66" charset="-78"/>
                <a:cs typeface="Arabic Typesetting" panose="03020402040406030203" pitchFamily="66" charset="-78"/>
              </a:rPr>
            </a:br>
            <a:r>
              <a:rPr lang="hu-HU" sz="4800" i="1" dirty="0">
                <a:latin typeface="Arabic Typesetting" panose="03020402040406030203" pitchFamily="66" charset="-78"/>
                <a:cs typeface="Arabic Typesetting" panose="03020402040406030203" pitchFamily="66" charset="-78"/>
              </a:rPr>
              <a:t/>
            </a:r>
            <a:br>
              <a:rPr lang="hu-HU" sz="4800" i="1" dirty="0">
                <a:latin typeface="Arabic Typesetting" panose="03020402040406030203" pitchFamily="66" charset="-78"/>
                <a:cs typeface="Arabic Typesetting" panose="03020402040406030203" pitchFamily="66" charset="-78"/>
              </a:rPr>
            </a:br>
            <a:r>
              <a:rPr lang="hu-HU" sz="4800" i="1" dirty="0" smtClean="0">
                <a:latin typeface="Arabic Typesetting" panose="03020402040406030203" pitchFamily="66" charset="-78"/>
                <a:cs typeface="Arabic Typesetting" panose="03020402040406030203" pitchFamily="66" charset="-78"/>
              </a:rPr>
              <a:t>Én biciklivel megyek.”</a:t>
            </a:r>
            <a:endParaRPr lang="en-US" sz="4800" i="1" dirty="0">
              <a:latin typeface="Arabic Typesetting" panose="03020402040406030203" pitchFamily="66" charset="-78"/>
              <a:cs typeface="Arabic Typesetting" panose="03020402040406030203" pitchFamily="66" charset="-7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3352800" cy="4735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968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125" y="2873375"/>
            <a:ext cx="7127875" cy="860425"/>
          </a:xfrm>
        </p:spPr>
        <p:txBody>
          <a:bodyPr/>
          <a:lstStyle/>
          <a:p>
            <a:r>
              <a:rPr lang="hu-HU" dirty="0" smtClean="0"/>
              <a:t>Miben segít a SciVal</a:t>
            </a:r>
            <a:r>
              <a:rPr lang="en-GB" dirty="0" smtClean="0"/>
              <a:t>?</a:t>
            </a:r>
            <a:endParaRPr lang="en-GB" dirty="0"/>
          </a:p>
        </p:txBody>
      </p:sp>
    </p:spTree>
    <p:extLst>
      <p:ext uri="{BB962C8B-B14F-4D97-AF65-F5344CB8AC3E}">
        <p14:creationId xmlns:p14="http://schemas.microsoft.com/office/powerpoint/2010/main" val="323391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lvl="0" indent="-457200"/>
            <a:r>
              <a:rPr lang="hu-HU" dirty="0" smtClean="0"/>
              <a:t>Kiterjedt felhaszálói kör</a:t>
            </a: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90B9E734-E359-402B-B84D-C0765CB73D9E}" type="slidenum">
              <a:rPr lang="en-US" smtClean="0"/>
              <a:pPr>
                <a:defRPr/>
              </a:pPr>
              <a:t>21</a:t>
            </a:fld>
            <a:endParaRPr lang="en-US" dirty="0"/>
          </a:p>
        </p:txBody>
      </p:sp>
      <p:graphicFrame>
        <p:nvGraphicFramePr>
          <p:cNvPr id="6" name="Diagram 5"/>
          <p:cNvGraphicFramePr/>
          <p:nvPr>
            <p:extLst>
              <p:ext uri="{D42A27DB-BD31-4B8C-83A1-F6EECF244321}">
                <p14:modId xmlns:p14="http://schemas.microsoft.com/office/powerpoint/2010/main" val="4263677322"/>
              </p:ext>
            </p:extLst>
          </p:nvPr>
        </p:nvGraphicFramePr>
        <p:xfrm>
          <a:off x="1371600" y="1447618"/>
          <a:ext cx="7543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7110" y="2681380"/>
            <a:ext cx="766104" cy="711382"/>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0" y="1574590"/>
            <a:ext cx="827572" cy="827572"/>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3028" y="4662325"/>
            <a:ext cx="538790" cy="787837"/>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6725" y="3747924"/>
            <a:ext cx="719156" cy="556783"/>
          </a:xfrm>
          <a:prstGeom prst="rect">
            <a:avLst/>
          </a:prstGeom>
        </p:spPr>
      </p:pic>
    </p:spTree>
    <p:extLst>
      <p:ext uri="{BB962C8B-B14F-4D97-AF65-F5344CB8AC3E}">
        <p14:creationId xmlns:p14="http://schemas.microsoft.com/office/powerpoint/2010/main" val="115958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smtClean="0"/>
              <a:t>17 </a:t>
            </a:r>
            <a:r>
              <a:rPr lang="en-US" kern="0" dirty="0" err="1" smtClean="0"/>
              <a:t>metri</a:t>
            </a:r>
            <a:r>
              <a:rPr lang="hu-HU" kern="0" dirty="0" smtClean="0"/>
              <a:t>kacsoport az elemzéshez</a:t>
            </a:r>
            <a:endParaRPr lang="en-US" dirty="0"/>
          </a:p>
        </p:txBody>
      </p:sp>
      <p:sp>
        <p:nvSpPr>
          <p:cNvPr id="4" name="Slide Number Placeholder 3"/>
          <p:cNvSpPr>
            <a:spLocks noGrp="1"/>
          </p:cNvSpPr>
          <p:nvPr>
            <p:ph type="sldNum" sz="quarter" idx="4294967295"/>
          </p:nvPr>
        </p:nvSpPr>
        <p:spPr>
          <a:xfrm>
            <a:off x="7239000" y="5321062"/>
            <a:ext cx="1905000" cy="457200"/>
          </a:xfrm>
        </p:spPr>
        <p:txBody>
          <a:bodyPr/>
          <a:lstStyle/>
          <a:p>
            <a:fld id="{8EFDBB45-45C1-4E25-B5F2-3CECB47FD579}" type="slidenum">
              <a:rPr lang="en-US" smtClean="0"/>
              <a:pPr/>
              <a:t>22</a:t>
            </a:fld>
            <a:endParaRPr lang="en-US"/>
          </a:p>
        </p:txBody>
      </p:sp>
      <p:sp>
        <p:nvSpPr>
          <p:cNvPr id="6" name="TextBox 5"/>
          <p:cNvSpPr txBox="1"/>
          <p:nvPr/>
        </p:nvSpPr>
        <p:spPr>
          <a:xfrm>
            <a:off x="609600" y="1262679"/>
            <a:ext cx="2403222" cy="923330"/>
          </a:xfrm>
          <a:prstGeom prst="rect">
            <a:avLst/>
          </a:prstGeom>
          <a:noFill/>
        </p:spPr>
        <p:txBody>
          <a:bodyPr wrap="none" rtlCol="0">
            <a:spAutoFit/>
          </a:bodyPr>
          <a:lstStyle/>
          <a:p>
            <a:r>
              <a:rPr lang="en-US" b="1" dirty="0" smtClean="0">
                <a:solidFill>
                  <a:srgbClr val="00B0F0"/>
                </a:solidFill>
              </a:rPr>
              <a:t>Productivity metrics</a:t>
            </a:r>
          </a:p>
          <a:p>
            <a:r>
              <a:rPr lang="en-US" dirty="0" smtClean="0"/>
              <a:t>Scholarly Output</a:t>
            </a:r>
          </a:p>
          <a:p>
            <a:r>
              <a:rPr lang="en-US" i="1" dirty="0" smtClean="0"/>
              <a:t>h</a:t>
            </a:r>
            <a:r>
              <a:rPr lang="en-US" dirty="0" smtClean="0"/>
              <a:t>-indices (</a:t>
            </a:r>
            <a:r>
              <a:rPr lang="en-US" i="1" dirty="0" smtClean="0"/>
              <a:t>h</a:t>
            </a:r>
            <a:r>
              <a:rPr lang="en-US" dirty="0" smtClean="0"/>
              <a:t>, </a:t>
            </a:r>
            <a:r>
              <a:rPr lang="en-US" i="1" dirty="0" smtClean="0"/>
              <a:t>g</a:t>
            </a:r>
            <a:r>
              <a:rPr lang="en-US" dirty="0" smtClean="0"/>
              <a:t>, </a:t>
            </a:r>
            <a:r>
              <a:rPr lang="en-US" i="1" dirty="0" smtClean="0"/>
              <a:t>m</a:t>
            </a:r>
            <a:r>
              <a:rPr lang="en-US" dirty="0" smtClean="0"/>
              <a:t>)</a:t>
            </a:r>
          </a:p>
        </p:txBody>
      </p:sp>
      <p:sp>
        <p:nvSpPr>
          <p:cNvPr id="7" name="TextBox 6"/>
          <p:cNvSpPr txBox="1"/>
          <p:nvPr/>
        </p:nvSpPr>
        <p:spPr>
          <a:xfrm>
            <a:off x="609600" y="2317230"/>
            <a:ext cx="4480714" cy="2862322"/>
          </a:xfrm>
          <a:prstGeom prst="rect">
            <a:avLst/>
          </a:prstGeom>
          <a:noFill/>
        </p:spPr>
        <p:txBody>
          <a:bodyPr wrap="none" rtlCol="0">
            <a:spAutoFit/>
          </a:bodyPr>
          <a:lstStyle/>
          <a:p>
            <a:r>
              <a:rPr lang="en-US" b="1" dirty="0" smtClean="0">
                <a:solidFill>
                  <a:srgbClr val="00B0F0"/>
                </a:solidFill>
              </a:rPr>
              <a:t>Citation Impact metrics</a:t>
            </a:r>
          </a:p>
          <a:p>
            <a:r>
              <a:rPr lang="en-US" dirty="0" smtClean="0"/>
              <a:t>Citation Count</a:t>
            </a:r>
          </a:p>
          <a:p>
            <a:r>
              <a:rPr lang="en-US" dirty="0" smtClean="0"/>
              <a:t>Citations per Publication</a:t>
            </a:r>
          </a:p>
          <a:p>
            <a:r>
              <a:rPr lang="en-US" dirty="0" smtClean="0"/>
              <a:t>Cited Publications</a:t>
            </a:r>
          </a:p>
          <a:p>
            <a:r>
              <a:rPr lang="en-US" i="1" dirty="0" smtClean="0"/>
              <a:t>h</a:t>
            </a:r>
            <a:r>
              <a:rPr lang="en-US" dirty="0" smtClean="0"/>
              <a:t>-indices </a:t>
            </a:r>
            <a:r>
              <a:rPr lang="en-US" dirty="0"/>
              <a:t>(</a:t>
            </a:r>
            <a:r>
              <a:rPr lang="en-US" i="1" dirty="0"/>
              <a:t>h</a:t>
            </a:r>
            <a:r>
              <a:rPr lang="en-US" dirty="0"/>
              <a:t>, </a:t>
            </a:r>
            <a:r>
              <a:rPr lang="en-US" i="1" dirty="0"/>
              <a:t>g</a:t>
            </a:r>
            <a:r>
              <a:rPr lang="en-US" dirty="0"/>
              <a:t>, </a:t>
            </a:r>
            <a:r>
              <a:rPr lang="en-US" i="1" dirty="0"/>
              <a:t>m</a:t>
            </a:r>
            <a:r>
              <a:rPr lang="en-US" dirty="0" smtClean="0"/>
              <a:t>)</a:t>
            </a:r>
          </a:p>
          <a:p>
            <a:r>
              <a:rPr lang="en-US" dirty="0" smtClean="0"/>
              <a:t>Field-Weighted Citation Impact</a:t>
            </a:r>
          </a:p>
          <a:p>
            <a:r>
              <a:rPr lang="en-US" dirty="0" smtClean="0"/>
              <a:t>Publications in Top Percentiles</a:t>
            </a:r>
          </a:p>
          <a:p>
            <a:r>
              <a:rPr lang="en-US" dirty="0" smtClean="0"/>
              <a:t>Publications in Top Journal Percentiles</a:t>
            </a:r>
          </a:p>
          <a:p>
            <a:r>
              <a:rPr lang="en-US" dirty="0" smtClean="0"/>
              <a:t>Collaboration Impact (geographical)</a:t>
            </a:r>
          </a:p>
          <a:p>
            <a:r>
              <a:rPr lang="en-US" dirty="0" smtClean="0"/>
              <a:t>Academic-Corporate Collaboration Impact</a:t>
            </a:r>
            <a:endParaRPr lang="en-US" dirty="0"/>
          </a:p>
        </p:txBody>
      </p:sp>
      <p:sp>
        <p:nvSpPr>
          <p:cNvPr id="8" name="TextBox 7"/>
          <p:cNvSpPr txBox="1"/>
          <p:nvPr/>
        </p:nvSpPr>
        <p:spPr>
          <a:xfrm>
            <a:off x="5118100" y="3257030"/>
            <a:ext cx="2518638" cy="923330"/>
          </a:xfrm>
          <a:prstGeom prst="rect">
            <a:avLst/>
          </a:prstGeom>
          <a:noFill/>
        </p:spPr>
        <p:txBody>
          <a:bodyPr wrap="none" rtlCol="0">
            <a:spAutoFit/>
          </a:bodyPr>
          <a:lstStyle/>
          <a:p>
            <a:r>
              <a:rPr lang="en-US" b="1" dirty="0" err="1" smtClean="0">
                <a:solidFill>
                  <a:srgbClr val="00B0F0"/>
                </a:solidFill>
              </a:rPr>
              <a:t>Disciplinarity</a:t>
            </a:r>
            <a:r>
              <a:rPr lang="en-US" b="1" dirty="0" smtClean="0">
                <a:solidFill>
                  <a:srgbClr val="00B0F0"/>
                </a:solidFill>
              </a:rPr>
              <a:t> metrics</a:t>
            </a:r>
          </a:p>
          <a:p>
            <a:r>
              <a:rPr lang="en-US" dirty="0" smtClean="0"/>
              <a:t>Journal count</a:t>
            </a:r>
          </a:p>
          <a:p>
            <a:r>
              <a:rPr lang="en-US" dirty="0" smtClean="0"/>
              <a:t>Journal category count</a:t>
            </a:r>
            <a:endParaRPr lang="en-US" dirty="0"/>
          </a:p>
        </p:txBody>
      </p:sp>
      <p:sp>
        <p:nvSpPr>
          <p:cNvPr id="9" name="TextBox 8"/>
          <p:cNvSpPr txBox="1"/>
          <p:nvPr/>
        </p:nvSpPr>
        <p:spPr>
          <a:xfrm>
            <a:off x="5130800" y="1282462"/>
            <a:ext cx="3724096" cy="1477328"/>
          </a:xfrm>
          <a:prstGeom prst="rect">
            <a:avLst/>
          </a:prstGeom>
          <a:noFill/>
        </p:spPr>
        <p:txBody>
          <a:bodyPr wrap="none" rtlCol="0">
            <a:spAutoFit/>
          </a:bodyPr>
          <a:lstStyle/>
          <a:p>
            <a:r>
              <a:rPr lang="en-US" b="1" dirty="0" smtClean="0">
                <a:solidFill>
                  <a:srgbClr val="00B0F0"/>
                </a:solidFill>
              </a:rPr>
              <a:t>Collaboration metrics</a:t>
            </a:r>
          </a:p>
          <a:p>
            <a:r>
              <a:rPr lang="en-US" dirty="0" smtClean="0"/>
              <a:t>Authorship Count</a:t>
            </a:r>
          </a:p>
          <a:p>
            <a:r>
              <a:rPr lang="en-US" dirty="0" smtClean="0"/>
              <a:t>Number of Citing Countries</a:t>
            </a:r>
          </a:p>
          <a:p>
            <a:r>
              <a:rPr lang="en-US" dirty="0" smtClean="0"/>
              <a:t>Collaboration (geographical)</a:t>
            </a:r>
          </a:p>
          <a:p>
            <a:r>
              <a:rPr lang="en-US" dirty="0" smtClean="0"/>
              <a:t>Academic-Corporate Collaboration</a:t>
            </a:r>
            <a:endParaRPr lang="en-US" dirty="0"/>
          </a:p>
        </p:txBody>
      </p:sp>
      <p:pic>
        <p:nvPicPr>
          <p:cNvPr id="11" name="Picture 10"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54775"/>
            <a:ext cx="327660" cy="361315"/>
          </a:xfrm>
          <a:prstGeom prst="rect">
            <a:avLst/>
          </a:prstGeom>
          <a:noFill/>
          <a:ln>
            <a:noFill/>
          </a:ln>
        </p:spPr>
      </p:pic>
      <p:pic>
        <p:nvPicPr>
          <p:cNvPr id="12" name="Picture 11"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35547"/>
            <a:ext cx="327660" cy="361315"/>
          </a:xfrm>
          <a:prstGeom prst="rect">
            <a:avLst/>
          </a:prstGeom>
          <a:noFill/>
          <a:ln>
            <a:noFill/>
          </a:ln>
        </p:spPr>
      </p:pic>
      <p:pic>
        <p:nvPicPr>
          <p:cNvPr id="13" name="Picture 12"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587647"/>
            <a:ext cx="327660" cy="361315"/>
          </a:xfrm>
          <a:prstGeom prst="rect">
            <a:avLst/>
          </a:prstGeom>
          <a:noFill/>
          <a:ln>
            <a:noFill/>
          </a:ln>
        </p:spPr>
      </p:pic>
      <p:pic>
        <p:nvPicPr>
          <p:cNvPr id="14" name="Picture 13"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892857"/>
            <a:ext cx="327660" cy="361315"/>
          </a:xfrm>
          <a:prstGeom prst="rect">
            <a:avLst/>
          </a:prstGeom>
          <a:noFill/>
          <a:ln>
            <a:noFill/>
          </a:ln>
        </p:spPr>
      </p:pic>
      <p:pic>
        <p:nvPicPr>
          <p:cNvPr id="17" name="Picture 16"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444672"/>
            <a:ext cx="327660" cy="361315"/>
          </a:xfrm>
          <a:prstGeom prst="rect">
            <a:avLst/>
          </a:prstGeom>
          <a:noFill/>
          <a:ln>
            <a:noFill/>
          </a:ln>
        </p:spPr>
      </p:pic>
      <p:pic>
        <p:nvPicPr>
          <p:cNvPr id="18" name="Picture 17"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693295"/>
            <a:ext cx="327660" cy="361315"/>
          </a:xfrm>
          <a:prstGeom prst="rect">
            <a:avLst/>
          </a:prstGeom>
          <a:noFill/>
          <a:ln>
            <a:noFill/>
          </a:ln>
        </p:spPr>
      </p:pic>
      <p:pic>
        <p:nvPicPr>
          <p:cNvPr id="19" name="Picture 18"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987002"/>
            <a:ext cx="327660" cy="361315"/>
          </a:xfrm>
          <a:prstGeom prst="rect">
            <a:avLst/>
          </a:prstGeom>
          <a:noFill/>
          <a:ln>
            <a:noFill/>
          </a:ln>
        </p:spPr>
      </p:pic>
      <p:pic>
        <p:nvPicPr>
          <p:cNvPr id="20" name="Picture 19"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099776"/>
            <a:ext cx="327660" cy="361315"/>
          </a:xfrm>
          <a:prstGeom prst="rect">
            <a:avLst/>
          </a:prstGeom>
          <a:noFill/>
          <a:ln>
            <a:noFill/>
          </a:ln>
        </p:spPr>
      </p:pic>
      <p:pic>
        <p:nvPicPr>
          <p:cNvPr id="21" name="Picture 20"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489609"/>
            <a:ext cx="327660" cy="361315"/>
          </a:xfrm>
          <a:prstGeom prst="rect">
            <a:avLst/>
          </a:prstGeom>
          <a:noFill/>
          <a:ln>
            <a:noFill/>
          </a:ln>
        </p:spPr>
      </p:pic>
      <p:sp>
        <p:nvSpPr>
          <p:cNvPr id="22" name="TextBox 21"/>
          <p:cNvSpPr txBox="1"/>
          <p:nvPr/>
        </p:nvSpPr>
        <p:spPr>
          <a:xfrm>
            <a:off x="539871" y="5468892"/>
            <a:ext cx="5506700" cy="369332"/>
          </a:xfrm>
          <a:prstGeom prst="rect">
            <a:avLst/>
          </a:prstGeom>
          <a:noFill/>
        </p:spPr>
        <p:txBody>
          <a:bodyPr wrap="none" rtlCol="0">
            <a:spAutoFit/>
          </a:bodyPr>
          <a:lstStyle/>
          <a:p>
            <a:r>
              <a:rPr lang="en-US" dirty="0" smtClean="0">
                <a:solidFill>
                  <a:schemeClr val="accent5">
                    <a:lumMod val="50000"/>
                  </a:schemeClr>
                </a:solidFill>
              </a:rPr>
              <a:t>Snowball Metric; </a:t>
            </a:r>
            <a:r>
              <a:rPr lang="en-US" dirty="0" smtClean="0">
                <a:hlinkClick r:id="rId4"/>
              </a:rPr>
              <a:t>www.snowballmetrics.com/metrics</a:t>
            </a:r>
            <a:r>
              <a:rPr lang="en-US" dirty="0" smtClean="0"/>
              <a:t> </a:t>
            </a:r>
            <a:endParaRPr lang="en-US" dirty="0"/>
          </a:p>
        </p:txBody>
      </p:sp>
    </p:spTree>
    <p:extLst>
      <p:ext uri="{BB962C8B-B14F-4D97-AF65-F5344CB8AC3E}">
        <p14:creationId xmlns:p14="http://schemas.microsoft.com/office/powerpoint/2010/main" val="236283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80892" y="5667122"/>
            <a:ext cx="1905000" cy="457200"/>
          </a:xfrm>
        </p:spPr>
        <p:txBody>
          <a:bodyPr/>
          <a:lstStyle/>
          <a:p>
            <a:pPr>
              <a:defRPr/>
            </a:pPr>
            <a:fld id="{90B9E734-E359-402B-B84D-C0765CB73D9E}" type="slidenum">
              <a:rPr lang="en-US" smtClean="0"/>
              <a:pPr>
                <a:defRPr/>
              </a:pPr>
              <a:t>23</a:t>
            </a:fld>
            <a:endParaRPr lang="en-US" dirty="0"/>
          </a:p>
        </p:txBody>
      </p:sp>
      <p:sp>
        <p:nvSpPr>
          <p:cNvPr id="11" name="Rounded Rectangular Callout 10"/>
          <p:cNvSpPr/>
          <p:nvPr/>
        </p:nvSpPr>
        <p:spPr>
          <a:xfrm>
            <a:off x="940240" y="436672"/>
            <a:ext cx="6679760" cy="715089"/>
          </a:xfrm>
          <a:prstGeom prst="wedgeRoundRectCallout">
            <a:avLst>
              <a:gd name="adj1" fmla="val 54420"/>
              <a:gd name="adj2" fmla="val -17936"/>
              <a:gd name="adj3" fmla="val 16667"/>
            </a:avLst>
          </a:prstGeom>
          <a:ln w="38100">
            <a:solidFill>
              <a:schemeClr val="tx1">
                <a:lumMod val="65000"/>
                <a:lumOff val="35000"/>
              </a:schemeClr>
            </a:solidFill>
          </a:ln>
        </p:spPr>
        <p:txBody>
          <a:bodyPr wrap="square">
            <a:spAutoFit/>
          </a:bodyPr>
          <a:lstStyle/>
          <a:p>
            <a:r>
              <a:rPr lang="en-GB" dirty="0" smtClean="0"/>
              <a:t>“</a:t>
            </a:r>
            <a:r>
              <a:rPr lang="hu-HU" dirty="0" smtClean="0"/>
              <a:t>Hogyan tudnánk bemutatni a kiválóságunkat, hogy pályázatokat nyerjünk és több hallgatót vonzzunk?”</a:t>
            </a:r>
            <a:endParaRPr lang="en-US" dirty="0"/>
          </a:p>
        </p:txBody>
      </p:sp>
      <p:pic>
        <p:nvPicPr>
          <p:cNvPr id="12" name="Picture 5" descr="C:\Users\jamesc\Documents\Pictures\Icons\Person 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8960" y="558954"/>
            <a:ext cx="874496" cy="11482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obai\AppData\Local\Temp\SNAGHTMLe86c2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6921" y="1778325"/>
            <a:ext cx="4156241" cy="455617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obai\AppData\Local\Temp\SNAGHTMLe8c74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733" y="1371600"/>
            <a:ext cx="4683188" cy="47564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89122"/>
            <a:ext cx="858758" cy="630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64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432462"/>
            <a:ext cx="3514725" cy="2286000"/>
          </a:xfrm>
          <a:prstGeom prst="rect">
            <a:avLst/>
          </a:prstGeom>
          <a:ln w="25400">
            <a:solidFill>
              <a:srgbClr val="FF99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a:xfrm>
            <a:off x="6980892" y="5667122"/>
            <a:ext cx="1905000" cy="457200"/>
          </a:xfrm>
        </p:spPr>
        <p:txBody>
          <a:bodyPr/>
          <a:lstStyle/>
          <a:p>
            <a:pPr>
              <a:defRPr/>
            </a:pPr>
            <a:fld id="{90B9E734-E359-402B-B84D-C0765CB73D9E}" type="slidenum">
              <a:rPr lang="en-US" smtClean="0"/>
              <a:pPr>
                <a:defRPr/>
              </a:pPr>
              <a:t>24</a:t>
            </a:fld>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55" y="1282484"/>
            <a:ext cx="4110929" cy="4826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3962" y="2240871"/>
            <a:ext cx="18669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152400" y="3043547"/>
            <a:ext cx="1943100" cy="1447800"/>
          </a:xfrm>
          <a:prstGeom prst="round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 name="Straight Connector 4"/>
          <p:cNvCxnSpPr/>
          <p:nvPr/>
        </p:nvCxnSpPr>
        <p:spPr>
          <a:xfrm flipV="1">
            <a:off x="1981200" y="2432463"/>
            <a:ext cx="2514600" cy="6110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81200" y="4491347"/>
            <a:ext cx="2514600" cy="227115"/>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4" name="Picture 5" descr="C:\Users\jamesc\Documents\Pictures\Icons\Person 1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8960" y="558954"/>
            <a:ext cx="874496" cy="11482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89122"/>
            <a:ext cx="858758" cy="630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934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ular Callout 12"/>
          <p:cNvSpPr/>
          <p:nvPr/>
        </p:nvSpPr>
        <p:spPr>
          <a:xfrm>
            <a:off x="1371600" y="533400"/>
            <a:ext cx="6629400" cy="1021556"/>
          </a:xfrm>
          <a:prstGeom prst="wedgeRoundRectCallout">
            <a:avLst>
              <a:gd name="adj1" fmla="val 53178"/>
              <a:gd name="adj2" fmla="val -19524"/>
              <a:gd name="adj3" fmla="val 16667"/>
            </a:avLst>
          </a:prstGeom>
          <a:ln w="38100">
            <a:solidFill>
              <a:schemeClr val="tx1">
                <a:lumMod val="65000"/>
                <a:lumOff val="35000"/>
              </a:schemeClr>
            </a:solidFill>
          </a:ln>
        </p:spPr>
        <p:txBody>
          <a:bodyPr wrap="square">
            <a:spAutoFit/>
          </a:bodyPr>
          <a:lstStyle/>
          <a:p>
            <a:r>
              <a:rPr lang="en-GB" dirty="0" smtClean="0"/>
              <a:t>“</a:t>
            </a:r>
            <a:r>
              <a:rPr lang="hu-HU" dirty="0" smtClean="0"/>
              <a:t>Kutatóközpontot szeretnék alapítani, ehhez szükségem van a várható teljesítmény elemzésére. Milyen adatokra támaszkodhatom?</a:t>
            </a:r>
            <a:r>
              <a:rPr lang="en-GB" dirty="0" smtClean="0"/>
              <a:t>”</a:t>
            </a:r>
            <a:endParaRPr lang="en-US" dirty="0"/>
          </a:p>
        </p:txBody>
      </p:sp>
      <p:pic>
        <p:nvPicPr>
          <p:cNvPr id="14" name="Picture 4" descr="C:\Users\jamesc\Documents\Pictures\Icons\Person 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460804"/>
            <a:ext cx="1005325" cy="1094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828800"/>
            <a:ext cx="6008410" cy="4326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63178"/>
            <a:ext cx="130527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343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1295400" y="504111"/>
            <a:ext cx="6108290" cy="1021556"/>
          </a:xfrm>
          <a:prstGeom prst="wedgeRoundRectCallout">
            <a:avLst>
              <a:gd name="adj1" fmla="val 56000"/>
              <a:gd name="adj2" fmla="val -20686"/>
              <a:gd name="adj3" fmla="val 16667"/>
            </a:avLst>
          </a:prstGeom>
          <a:ln w="38100">
            <a:solidFill>
              <a:schemeClr val="tx1">
                <a:lumMod val="65000"/>
                <a:lumOff val="35000"/>
              </a:schemeClr>
            </a:solidFill>
          </a:ln>
        </p:spPr>
        <p:txBody>
          <a:bodyPr wrap="square">
            <a:spAutoFit/>
          </a:bodyPr>
          <a:lstStyle/>
          <a:p>
            <a:pPr lvl="0"/>
            <a:r>
              <a:rPr lang="en-GB" dirty="0" smtClean="0"/>
              <a:t>“</a:t>
            </a:r>
            <a:r>
              <a:rPr lang="hu-HU" dirty="0" smtClean="0"/>
              <a:t>A rektorunk Kínába utazik. Kivel működünk együtt az országban, és hogyan tudnánk bővíteni az együttműlködést?</a:t>
            </a:r>
            <a:endParaRPr lang="en-US" dirty="0"/>
          </a:p>
        </p:txBody>
      </p:sp>
      <p:pic>
        <p:nvPicPr>
          <p:cNvPr id="9" name="Picture 2" descr="C:\Users\jamesc\Documents\Pictures\Icons\Person 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498129"/>
            <a:ext cx="996718" cy="1102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96" y="1752600"/>
            <a:ext cx="6061953" cy="441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6689" y="2362200"/>
            <a:ext cx="3507835" cy="2526052"/>
          </a:xfrm>
          <a:prstGeom prst="rect">
            <a:avLst/>
          </a:prstGeom>
          <a:ln w="19050">
            <a:solidFill>
              <a:srgbClr val="FF99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3" name="Rounded Rectangle 12"/>
          <p:cNvSpPr/>
          <p:nvPr/>
        </p:nvSpPr>
        <p:spPr>
          <a:xfrm>
            <a:off x="5415027" y="5079311"/>
            <a:ext cx="640921" cy="330889"/>
          </a:xfrm>
          <a:prstGeom prst="round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4" name="Straight Connector 13"/>
          <p:cNvCxnSpPr/>
          <p:nvPr/>
        </p:nvCxnSpPr>
        <p:spPr>
          <a:xfrm flipV="1">
            <a:off x="6055948" y="4888252"/>
            <a:ext cx="2864279" cy="49522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415027" y="4897936"/>
            <a:ext cx="81662" cy="181375"/>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7" y="498129"/>
            <a:ext cx="1213032" cy="726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118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obai\AppData\Local\Temp\SNAGHTML16c4b5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21729"/>
            <a:ext cx="7848600" cy="54156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7" y="498129"/>
            <a:ext cx="1213032" cy="726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00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462" y="1352768"/>
            <a:ext cx="5332137" cy="48590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742218"/>
            <a:ext cx="4024745" cy="28606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7" y="457200"/>
            <a:ext cx="1213032" cy="726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29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hu-HU" dirty="0" smtClean="0"/>
              <a:t>„Trends”: </a:t>
            </a:r>
            <a:br>
              <a:rPr lang="hu-HU" dirty="0" smtClean="0"/>
            </a:br>
            <a:r>
              <a:rPr lang="hu-HU" dirty="0" smtClean="0"/>
              <a:t>publikációk kurrens elérése</a:t>
            </a:r>
            <a:endParaRPr lang="en-US" dirty="0"/>
          </a:p>
        </p:txBody>
      </p:sp>
    </p:spTree>
    <p:extLst>
      <p:ext uri="{BB962C8B-B14F-4D97-AF65-F5344CB8AC3E}">
        <p14:creationId xmlns:p14="http://schemas.microsoft.com/office/powerpoint/2010/main" val="215692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hu-HU" sz="3200" dirty="0" smtClean="0"/>
              <a:t>Milyen </a:t>
            </a:r>
            <a:r>
              <a:rPr lang="hu-HU" sz="3200" dirty="0"/>
              <a:t>módszereket </a:t>
            </a:r>
            <a:r>
              <a:rPr lang="hu-HU" sz="3200" dirty="0" smtClean="0"/>
              <a:t>használunk a </a:t>
            </a:r>
            <a:r>
              <a:rPr lang="hu-HU" sz="3200" dirty="0"/>
              <a:t>kutatási programok értékelésére és irányítására? </a:t>
            </a:r>
            <a:endParaRPr lang="en-US" sz="3200" dirty="0"/>
          </a:p>
        </p:txBody>
      </p:sp>
    </p:spTree>
    <p:extLst>
      <p:ext uri="{BB962C8B-B14F-4D97-AF65-F5344CB8AC3E}">
        <p14:creationId xmlns:p14="http://schemas.microsoft.com/office/powerpoint/2010/main" val="427711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u-HU" dirty="0" smtClean="0"/>
              <a:t>A kurrens elérés feltárásának haszna</a:t>
            </a:r>
            <a:endParaRPr lang="en-US" dirty="0"/>
          </a:p>
        </p:txBody>
      </p:sp>
      <p:sp>
        <p:nvSpPr>
          <p:cNvPr id="4" name="Content Placeholder 3"/>
          <p:cNvSpPr>
            <a:spLocks noGrp="1"/>
          </p:cNvSpPr>
          <p:nvPr>
            <p:ph idx="4294967295"/>
          </p:nvPr>
        </p:nvSpPr>
        <p:spPr>
          <a:xfrm>
            <a:off x="344363" y="2708275"/>
            <a:ext cx="4011613" cy="3689350"/>
          </a:xfrm>
          <a:prstGeom prst="rect">
            <a:avLst/>
          </a:prstGeom>
        </p:spPr>
        <p:txBody>
          <a:bodyPr>
            <a:normAutofit/>
          </a:bodyPr>
          <a:lstStyle/>
          <a:p>
            <a:r>
              <a:rPr lang="en-US" dirty="0" smtClean="0"/>
              <a:t>…</a:t>
            </a:r>
            <a:r>
              <a:rPr lang="hu-HU" dirty="0" smtClean="0"/>
              <a:t>feltárjuk a legjobb teljesíményt nyújtó, illetve a feltörekvő kutatókat, annak érdekében, hogy meghívjuk őket vagy együttműködjünk velük </a:t>
            </a:r>
            <a:r>
              <a:rPr lang="en-US" dirty="0" smtClean="0"/>
              <a:t>(‘</a:t>
            </a:r>
            <a:r>
              <a:rPr lang="hu-HU" dirty="0" smtClean="0">
                <a:solidFill>
                  <a:schemeClr val="accent1"/>
                </a:solidFill>
              </a:rPr>
              <a:t>kutatók</a:t>
            </a:r>
            <a:r>
              <a:rPr lang="en-US" dirty="0" smtClean="0"/>
              <a:t>’)</a:t>
            </a:r>
            <a:endParaRPr lang="en-US" dirty="0" smtClean="0"/>
          </a:p>
          <a:p>
            <a:endParaRPr lang="en-US" dirty="0" smtClean="0"/>
          </a:p>
          <a:p>
            <a:pPr marL="86868" indent="0">
              <a:buNone/>
            </a:pPr>
            <a:r>
              <a:rPr lang="en-US" dirty="0"/>
              <a:t> </a:t>
            </a:r>
          </a:p>
        </p:txBody>
      </p:sp>
      <p:sp>
        <p:nvSpPr>
          <p:cNvPr id="2" name="Content Placeholder 1"/>
          <p:cNvSpPr>
            <a:spLocks noGrp="1"/>
          </p:cNvSpPr>
          <p:nvPr>
            <p:ph idx="4294967295"/>
          </p:nvPr>
        </p:nvSpPr>
        <p:spPr>
          <a:xfrm>
            <a:off x="4788024" y="2711450"/>
            <a:ext cx="4027487" cy="3689350"/>
          </a:xfrm>
          <a:prstGeom prst="rect">
            <a:avLst/>
          </a:prstGeom>
        </p:spPr>
        <p:txBody>
          <a:bodyPr/>
          <a:lstStyle/>
          <a:p>
            <a:r>
              <a:rPr lang="en-US" dirty="0" smtClean="0"/>
              <a:t>…</a:t>
            </a:r>
            <a:r>
              <a:rPr lang="hu-HU" dirty="0" smtClean="0"/>
              <a:t>feltárjuk a legújabb trendeket a kutatási területen, annak érdekében, hogy szükség esetén módosítsuk a kutatásunk irányát</a:t>
            </a:r>
            <a:r>
              <a:rPr lang="en-US" dirty="0" smtClean="0"/>
              <a:t> (‘</a:t>
            </a:r>
            <a:r>
              <a:rPr lang="hu-HU" dirty="0" smtClean="0">
                <a:solidFill>
                  <a:schemeClr val="accent1"/>
                </a:solidFill>
              </a:rPr>
              <a:t>témák</a:t>
            </a:r>
            <a:r>
              <a:rPr lang="en-US" dirty="0" smtClean="0"/>
              <a:t>’)</a:t>
            </a:r>
            <a:endParaRPr lang="en-US" dirty="0"/>
          </a:p>
        </p:txBody>
      </p:sp>
      <p:sp>
        <p:nvSpPr>
          <p:cNvPr id="7" name="Content Placeholder 3"/>
          <p:cNvSpPr txBox="1">
            <a:spLocks/>
          </p:cNvSpPr>
          <p:nvPr/>
        </p:nvSpPr>
        <p:spPr>
          <a:xfrm>
            <a:off x="389316" y="1499435"/>
            <a:ext cx="8431156" cy="3081693"/>
          </a:xfrm>
          <a:prstGeom prst="rect">
            <a:avLst/>
          </a:prstGeom>
        </p:spPr>
        <p:txBody>
          <a:bodyPr vert="horz" lIns="91440" tIns="45720" rIns="91440" bIns="45720" rtlCol="0">
            <a:normAutofit/>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Arial"/>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Arial"/>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6868" indent="0">
              <a:buFont typeface="Arial"/>
              <a:buNone/>
            </a:pPr>
            <a:r>
              <a:rPr lang="hu-HU" b="1" dirty="0" smtClean="0"/>
              <a:t>Intézményem eredményeink javítása a kiválasztott kutatási területen, azáltal, hogy</a:t>
            </a:r>
            <a:r>
              <a:rPr lang="en-US" b="1" dirty="0" smtClean="0"/>
              <a:t>…</a:t>
            </a:r>
            <a:endParaRPr lang="en-US" dirty="0" smtClean="0"/>
          </a:p>
          <a:p>
            <a:pPr marL="86868" indent="0">
              <a:buFont typeface="Arial"/>
              <a:buNone/>
            </a:pPr>
            <a:r>
              <a:rPr lang="en-US" dirty="0" smtClean="0"/>
              <a:t> </a:t>
            </a:r>
            <a:endParaRPr lang="en-US" dirty="0"/>
          </a:p>
        </p:txBody>
      </p:sp>
      <p:pic>
        <p:nvPicPr>
          <p:cNvPr id="6147" name="Picture 3" descr="C:\Users\anderssonm001\Downloads\3724 Elsevier icons PNGs\3724 Elsevier icons PNGs\Blue Elsevier icons PNG\Collaborate Network icon 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8958" y="4509120"/>
            <a:ext cx="1519003" cy="165618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V="1">
            <a:off x="5880887" y="5297053"/>
            <a:ext cx="518458" cy="648072"/>
          </a:xfrm>
          <a:prstGeom prst="line">
            <a:avLst/>
          </a:prstGeom>
          <a:ln w="203200"/>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327337" y="5232360"/>
            <a:ext cx="470653" cy="388729"/>
          </a:xfrm>
          <a:prstGeom prst="line">
            <a:avLst/>
          </a:prstGeom>
          <a:ln w="203200"/>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752070" y="5009021"/>
            <a:ext cx="403245" cy="504056"/>
          </a:xfrm>
          <a:prstGeom prst="line">
            <a:avLst/>
          </a:prstGeom>
          <a:ln w="203200"/>
          <a:effectLst/>
        </p:spPr>
        <p:style>
          <a:lnRef idx="2">
            <a:schemeClr val="accent1"/>
          </a:lnRef>
          <a:fillRef idx="0">
            <a:schemeClr val="accent1"/>
          </a:fillRef>
          <a:effectRef idx="1">
            <a:schemeClr val="accent1"/>
          </a:effectRef>
          <a:fontRef idx="minor">
            <a:schemeClr val="tx1"/>
          </a:fontRef>
        </p:style>
      </p:cxnSp>
      <p:sp>
        <p:nvSpPr>
          <p:cNvPr id="18" name="Isosceles Triangle 17"/>
          <p:cNvSpPr/>
          <p:nvPr/>
        </p:nvSpPr>
        <p:spPr>
          <a:xfrm rot="2332152">
            <a:off x="7007404" y="4685497"/>
            <a:ext cx="506873" cy="367325"/>
          </a:xfrm>
          <a:prstGeom prst="triangle">
            <a:avLst/>
          </a:prstGeom>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03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 kurrens elérés értékelésének szempontjai</a:t>
            </a:r>
            <a:endParaRPr lang="en-US" dirty="0"/>
          </a:p>
        </p:txBody>
      </p:sp>
      <p:sp>
        <p:nvSpPr>
          <p:cNvPr id="3" name="Content Placeholder 2"/>
          <p:cNvSpPr>
            <a:spLocks noGrp="1"/>
          </p:cNvSpPr>
          <p:nvPr>
            <p:ph idx="1"/>
          </p:nvPr>
        </p:nvSpPr>
        <p:spPr>
          <a:xfrm>
            <a:off x="393030" y="1500110"/>
            <a:ext cx="8238319" cy="3538615"/>
          </a:xfrm>
        </p:spPr>
        <p:txBody>
          <a:bodyPr>
            <a:normAutofit/>
          </a:bodyPr>
          <a:lstStyle/>
          <a:p>
            <a:pPr marL="544068" lvl="1" indent="-457200">
              <a:buSzTx/>
              <a:buFont typeface="+mj-lt"/>
              <a:buAutoNum type="arabicPeriod"/>
            </a:pPr>
            <a:r>
              <a:rPr lang="hu-HU" sz="2200" dirty="0" smtClean="0"/>
              <a:t>Az elérés a kutatás hatására vonatkozó információt közöl, korai fázisban.</a:t>
            </a:r>
            <a:endParaRPr lang="en-US" sz="2200" dirty="0"/>
          </a:p>
          <a:p>
            <a:pPr marL="544068" lvl="1" indent="-457200">
              <a:buSzTx/>
              <a:buFont typeface="+mj-lt"/>
              <a:buAutoNum type="arabicPeriod"/>
            </a:pPr>
            <a:r>
              <a:rPr lang="hu-HU" sz="2200" dirty="0" smtClean="0"/>
              <a:t>A tudományos közösség kb. </a:t>
            </a:r>
            <a:r>
              <a:rPr lang="hu-HU" sz="2200" dirty="0"/>
              <a:t>e</a:t>
            </a:r>
            <a:r>
              <a:rPr lang="hu-HU" sz="2200" dirty="0" smtClean="0"/>
              <a:t>gy harmada nem publikál, így nem is idéz. A kurrens elérés ő tevékenységüket tárja fel.</a:t>
            </a:r>
            <a:endParaRPr lang="en-US" sz="2200" dirty="0" smtClean="0"/>
          </a:p>
          <a:p>
            <a:pPr marL="544068" lvl="1" indent="-457200">
              <a:buSzTx/>
              <a:buFont typeface="+mj-lt"/>
              <a:buAutoNum type="arabicPeriod"/>
            </a:pPr>
            <a:r>
              <a:rPr lang="hu-HU" sz="2200" dirty="0" smtClean="0"/>
              <a:t>A tudományterületek között nagy eltérések mutatkoznak az elérés</a:t>
            </a:r>
            <a:r>
              <a:rPr lang="en-US" sz="2200" dirty="0" smtClean="0"/>
              <a:t>/id</a:t>
            </a:r>
            <a:r>
              <a:rPr lang="hu-HU" sz="2200" dirty="0" smtClean="0"/>
              <a:t>ézés arányban.</a:t>
            </a:r>
            <a:endParaRPr lang="en-US" sz="2200" dirty="0" smtClean="0"/>
          </a:p>
          <a:p>
            <a:pPr marL="544068" lvl="1" indent="-457200">
              <a:buSzTx/>
              <a:buFont typeface="+mj-lt"/>
              <a:buAutoNum type="arabicPeriod"/>
            </a:pPr>
            <a:r>
              <a:rPr lang="hu-HU" sz="2200" dirty="0" smtClean="0"/>
              <a:t>Azt nem tudhatjuk, hogy az elérés ténylege elolvasást, felhasználást is jelent-e.</a:t>
            </a:r>
            <a:endParaRPr lang="en-US" sz="2200" dirty="0"/>
          </a:p>
          <a:p>
            <a:pPr marL="944118" lvl="2" indent="-457200">
              <a:buSzTx/>
              <a:buFont typeface="+mj-lt"/>
              <a:buAutoNum type="alphaLcParenR"/>
            </a:pPr>
            <a:endParaRPr lang="en-US" sz="2000" dirty="0" smtClean="0"/>
          </a:p>
          <a:p>
            <a:pPr marL="944118" lvl="2" indent="-457200">
              <a:buSzTx/>
              <a:buFont typeface="+mj-lt"/>
              <a:buAutoNum type="arabicPeriod"/>
            </a:pPr>
            <a:endParaRPr lang="en-US" sz="2200" dirty="0" smtClean="0"/>
          </a:p>
          <a:p>
            <a:pPr marL="86868" lvl="1" indent="0">
              <a:buSzTx/>
              <a:buNone/>
            </a:pPr>
            <a:endParaRPr lang="en-US" sz="2000" dirty="0" smtClean="0"/>
          </a:p>
          <a:p>
            <a:pPr marL="86868" lvl="1" indent="0">
              <a:buSzTx/>
              <a:buNone/>
            </a:pPr>
            <a:endParaRPr lang="en-US" sz="2000" dirty="0"/>
          </a:p>
          <a:p>
            <a:pPr marL="544068" indent="-457200">
              <a:buFont typeface="+mj-lt"/>
              <a:buAutoNum type="arabicPeriod"/>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4941168"/>
            <a:ext cx="2448272" cy="178056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4840007"/>
            <a:ext cx="2699792" cy="1881722"/>
          </a:xfrm>
          <a:prstGeom prst="rect">
            <a:avLst/>
          </a:prstGeom>
        </p:spPr>
      </p:pic>
    </p:spTree>
    <p:extLst>
      <p:ext uri="{BB962C8B-B14F-4D97-AF65-F5344CB8AC3E}">
        <p14:creationId xmlns:p14="http://schemas.microsoft.com/office/powerpoint/2010/main" val="414916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Elérés: a Science Direct és a </a:t>
            </a:r>
            <a:r>
              <a:rPr lang="en-US" dirty="0" smtClean="0"/>
              <a:t>Scopus </a:t>
            </a:r>
            <a:r>
              <a:rPr lang="hu-HU" dirty="0" smtClean="0"/>
              <a:t>is elemezhető</a:t>
            </a:r>
            <a:endParaRPr lang="en-US" dirty="0"/>
          </a:p>
        </p:txBody>
      </p:sp>
      <p:sp>
        <p:nvSpPr>
          <p:cNvPr id="4" name="Oval 3"/>
          <p:cNvSpPr/>
          <p:nvPr/>
        </p:nvSpPr>
        <p:spPr>
          <a:xfrm>
            <a:off x="1151620" y="1844824"/>
            <a:ext cx="2808312" cy="2629148"/>
          </a:xfrm>
          <a:prstGeom prst="ellipse">
            <a:avLst/>
          </a:prstGeom>
          <a:solidFill>
            <a:schemeClr val="accent4"/>
          </a:solidFill>
          <a:ln w="38100">
            <a:solidFill>
              <a:schemeClr val="bg1"/>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 name="TextBox 4"/>
          <p:cNvSpPr txBox="1"/>
          <p:nvPr/>
        </p:nvSpPr>
        <p:spPr>
          <a:xfrm>
            <a:off x="1331640" y="2602649"/>
            <a:ext cx="2448272" cy="1292662"/>
          </a:xfrm>
          <a:prstGeom prst="rect">
            <a:avLst/>
          </a:prstGeom>
          <a:noFill/>
        </p:spPr>
        <p:txBody>
          <a:bodyPr wrap="square" rtlCol="0">
            <a:spAutoFit/>
          </a:bodyPr>
          <a:lstStyle/>
          <a:p>
            <a:pPr algn="ctr"/>
            <a:r>
              <a:rPr lang="en-US" b="1" dirty="0" smtClean="0">
                <a:solidFill>
                  <a:schemeClr val="bg1"/>
                </a:solidFill>
              </a:rPr>
              <a:t>ScienceDirect</a:t>
            </a:r>
          </a:p>
          <a:p>
            <a:pPr algn="ctr"/>
            <a:endParaRPr lang="en-US" sz="1400" dirty="0">
              <a:solidFill>
                <a:schemeClr val="bg1"/>
              </a:solidFill>
            </a:endParaRPr>
          </a:p>
          <a:p>
            <a:pPr algn="ctr"/>
            <a:r>
              <a:rPr lang="hu-HU" sz="1400" dirty="0" smtClean="0">
                <a:solidFill>
                  <a:schemeClr val="bg1"/>
                </a:solidFill>
              </a:rPr>
              <a:t>A világ tudományos irodalmának </a:t>
            </a:r>
            <a:r>
              <a:rPr lang="en-US" sz="1400" dirty="0" smtClean="0">
                <a:solidFill>
                  <a:schemeClr val="bg1"/>
                </a:solidFill>
              </a:rPr>
              <a:t>17%</a:t>
            </a:r>
            <a:r>
              <a:rPr lang="hu-HU" sz="1400" dirty="0" smtClean="0">
                <a:solidFill>
                  <a:schemeClr val="bg1"/>
                </a:solidFill>
              </a:rPr>
              <a:t>-a</a:t>
            </a:r>
            <a:endParaRPr lang="en-US" sz="1400" dirty="0">
              <a:solidFill>
                <a:schemeClr val="bg1"/>
              </a:solidFill>
            </a:endParaRPr>
          </a:p>
          <a:p>
            <a:pPr algn="ctr"/>
            <a:endParaRPr lang="en-US" dirty="0"/>
          </a:p>
        </p:txBody>
      </p:sp>
      <p:sp>
        <p:nvSpPr>
          <p:cNvPr id="6" name="TextBox 5"/>
          <p:cNvSpPr txBox="1"/>
          <p:nvPr/>
        </p:nvSpPr>
        <p:spPr>
          <a:xfrm>
            <a:off x="693324" y="4693786"/>
            <a:ext cx="3672408" cy="1846659"/>
          </a:xfrm>
          <a:prstGeom prst="rect">
            <a:avLst/>
          </a:prstGeom>
          <a:noFill/>
        </p:spPr>
        <p:txBody>
          <a:bodyPr wrap="square" rtlCol="0">
            <a:spAutoFit/>
          </a:bodyPr>
          <a:lstStyle/>
          <a:p>
            <a:pPr marL="285750" indent="-285750">
              <a:buFont typeface="Arial" panose="020B0604020202020204" pitchFamily="34" charset="0"/>
              <a:buChar char="•"/>
            </a:pPr>
            <a:r>
              <a:rPr lang="hu-HU" sz="1400" dirty="0" smtClean="0"/>
              <a:t>Az elérés óriási bázisú, a teljes kutatói közösségre kiterjed</a:t>
            </a:r>
            <a:endParaRPr lang="en-US" sz="1400" dirty="0" smtClean="0"/>
          </a:p>
          <a:p>
            <a:pPr marL="285750" indent="-285750">
              <a:buFont typeface="Arial" panose="020B0604020202020204" pitchFamily="34" charset="0"/>
              <a:buChar char="•"/>
            </a:pPr>
            <a:r>
              <a:rPr lang="en-US" sz="1400" dirty="0" smtClean="0"/>
              <a:t>2500 </a:t>
            </a:r>
            <a:r>
              <a:rPr lang="hu-HU" sz="1400" dirty="0" smtClean="0"/>
              <a:t>folyóirat, </a:t>
            </a:r>
            <a:r>
              <a:rPr lang="en-US" sz="1400" dirty="0" smtClean="0"/>
              <a:t>26</a:t>
            </a:r>
            <a:r>
              <a:rPr lang="hu-HU" sz="1400" dirty="0" smtClean="0"/>
              <a:t> ezer könyv</a:t>
            </a:r>
            <a:endParaRPr lang="en-US" sz="1400" dirty="0" smtClean="0"/>
          </a:p>
          <a:p>
            <a:pPr marL="285750" indent="-285750">
              <a:buFont typeface="Arial" panose="020B0604020202020204" pitchFamily="34" charset="0"/>
              <a:buChar char="•"/>
            </a:pPr>
            <a:r>
              <a:rPr lang="en-US" sz="1400" dirty="0"/>
              <a:t>10 </a:t>
            </a:r>
            <a:r>
              <a:rPr lang="en-US" sz="1400" dirty="0" err="1" smtClean="0"/>
              <a:t>milli</a:t>
            </a:r>
            <a:r>
              <a:rPr lang="hu-HU" sz="1400" dirty="0" smtClean="0"/>
              <a:t>ó látogatás havonta</a:t>
            </a:r>
          </a:p>
          <a:p>
            <a:pPr marL="285750" indent="-285750">
              <a:buFont typeface="Arial" panose="020B0604020202020204" pitchFamily="34" charset="0"/>
              <a:buChar char="•"/>
            </a:pPr>
            <a:r>
              <a:rPr lang="hu-HU" sz="1400" dirty="0" smtClean="0"/>
              <a:t>Átalgban </a:t>
            </a:r>
            <a:r>
              <a:rPr lang="hu-HU" sz="1400" dirty="0" smtClean="0"/>
              <a:t>t</a:t>
            </a:r>
            <a:r>
              <a:rPr lang="hu-HU" sz="1400" dirty="0" smtClean="0"/>
              <a:t>ízszer annyi elérés egy publikáció esetén, mint a  Scopusban</a:t>
            </a:r>
            <a:endParaRPr lang="en-US" sz="1400" dirty="0" smtClean="0"/>
          </a:p>
          <a:p>
            <a:endParaRPr lang="en-US" sz="1400" dirty="0"/>
          </a:p>
          <a:p>
            <a:pPr marL="285750" indent="-285750">
              <a:buFont typeface="Arial" panose="020B0604020202020204" pitchFamily="34" charset="0"/>
              <a:buChar char="•"/>
            </a:pPr>
            <a:endParaRPr lang="en-US" sz="1600" dirty="0"/>
          </a:p>
        </p:txBody>
      </p:sp>
      <p:cxnSp>
        <p:nvCxnSpPr>
          <p:cNvPr id="8" name="Straight Arrow Connector 7"/>
          <p:cNvCxnSpPr/>
          <p:nvPr/>
        </p:nvCxnSpPr>
        <p:spPr>
          <a:xfrm>
            <a:off x="683568" y="1926124"/>
            <a:ext cx="576064"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3743908" y="1878286"/>
            <a:ext cx="648072" cy="4634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3959932" y="3780904"/>
            <a:ext cx="601320" cy="3150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344340" y="1584360"/>
            <a:ext cx="1152128" cy="369332"/>
          </a:xfrm>
          <a:prstGeom prst="rect">
            <a:avLst/>
          </a:prstGeom>
          <a:noFill/>
        </p:spPr>
        <p:txBody>
          <a:bodyPr wrap="square" rtlCol="0">
            <a:spAutoFit/>
          </a:bodyPr>
          <a:lstStyle/>
          <a:p>
            <a:r>
              <a:rPr lang="en-US" dirty="0" err="1" smtClean="0"/>
              <a:t>Pubmed</a:t>
            </a:r>
            <a:endParaRPr lang="en-US" dirty="0"/>
          </a:p>
        </p:txBody>
      </p:sp>
      <p:sp>
        <p:nvSpPr>
          <p:cNvPr id="14" name="TextBox 13"/>
          <p:cNvSpPr txBox="1"/>
          <p:nvPr/>
        </p:nvSpPr>
        <p:spPr>
          <a:xfrm>
            <a:off x="4561252" y="3926088"/>
            <a:ext cx="1080120" cy="646331"/>
          </a:xfrm>
          <a:prstGeom prst="rect">
            <a:avLst/>
          </a:prstGeom>
          <a:noFill/>
        </p:spPr>
        <p:txBody>
          <a:bodyPr wrap="square" rtlCol="0">
            <a:spAutoFit/>
          </a:bodyPr>
          <a:lstStyle/>
          <a:p>
            <a:r>
              <a:rPr lang="en-US" dirty="0" smtClean="0"/>
              <a:t>Google Scholar</a:t>
            </a:r>
            <a:endParaRPr lang="en-US" dirty="0"/>
          </a:p>
        </p:txBody>
      </p:sp>
      <p:sp>
        <p:nvSpPr>
          <p:cNvPr id="15" name="TextBox 14"/>
          <p:cNvSpPr txBox="1"/>
          <p:nvPr/>
        </p:nvSpPr>
        <p:spPr>
          <a:xfrm>
            <a:off x="107504" y="1516142"/>
            <a:ext cx="1152128" cy="369332"/>
          </a:xfrm>
          <a:prstGeom prst="rect">
            <a:avLst/>
          </a:prstGeom>
          <a:noFill/>
        </p:spPr>
        <p:txBody>
          <a:bodyPr wrap="square" rtlCol="0">
            <a:spAutoFit/>
          </a:bodyPr>
          <a:lstStyle/>
          <a:p>
            <a:r>
              <a:rPr lang="en-US" dirty="0" err="1" smtClean="0"/>
              <a:t>WoS</a:t>
            </a:r>
            <a:endParaRPr lang="en-US" dirty="0"/>
          </a:p>
        </p:txBody>
      </p:sp>
      <p:cxnSp>
        <p:nvCxnSpPr>
          <p:cNvPr id="19" name="Straight Arrow Connector 18"/>
          <p:cNvCxnSpPr/>
          <p:nvPr/>
        </p:nvCxnSpPr>
        <p:spPr>
          <a:xfrm flipV="1">
            <a:off x="719572" y="3897054"/>
            <a:ext cx="468052" cy="427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3496" y="4324454"/>
            <a:ext cx="1152128" cy="369332"/>
          </a:xfrm>
          <a:prstGeom prst="rect">
            <a:avLst/>
          </a:prstGeom>
          <a:noFill/>
        </p:spPr>
        <p:txBody>
          <a:bodyPr wrap="square" rtlCol="0">
            <a:spAutoFit/>
          </a:bodyPr>
          <a:lstStyle/>
          <a:p>
            <a:r>
              <a:rPr lang="en-US" dirty="0" smtClean="0"/>
              <a:t>EBSCO</a:t>
            </a:r>
            <a:endParaRPr lang="en-US" dirty="0"/>
          </a:p>
        </p:txBody>
      </p:sp>
      <p:cxnSp>
        <p:nvCxnSpPr>
          <p:cNvPr id="26" name="Straight Arrow Connector 25"/>
          <p:cNvCxnSpPr/>
          <p:nvPr/>
        </p:nvCxnSpPr>
        <p:spPr>
          <a:xfrm flipH="1">
            <a:off x="4128316" y="3064313"/>
            <a:ext cx="2002224" cy="12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589368" y="2718486"/>
            <a:ext cx="1080120" cy="369332"/>
          </a:xfrm>
          <a:prstGeom prst="rect">
            <a:avLst/>
          </a:prstGeom>
          <a:noFill/>
        </p:spPr>
        <p:txBody>
          <a:bodyPr wrap="square" rtlCol="0">
            <a:spAutoFit/>
          </a:bodyPr>
          <a:lstStyle/>
          <a:p>
            <a:r>
              <a:rPr lang="en-US" dirty="0" smtClean="0"/>
              <a:t>Scopus</a:t>
            </a:r>
          </a:p>
        </p:txBody>
      </p:sp>
      <p:sp>
        <p:nvSpPr>
          <p:cNvPr id="30" name="Oval 29"/>
          <p:cNvSpPr/>
          <p:nvPr/>
        </p:nvSpPr>
        <p:spPr>
          <a:xfrm>
            <a:off x="6228184" y="1772816"/>
            <a:ext cx="2736304" cy="2623646"/>
          </a:xfrm>
          <a:prstGeom prst="ellipse">
            <a:avLst/>
          </a:prstGeom>
          <a:solidFill>
            <a:schemeClr val="accent1"/>
          </a:solidFill>
          <a:ln w="38100">
            <a:solidFill>
              <a:schemeClr val="bg1"/>
            </a:solid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1" name="TextBox 30"/>
          <p:cNvSpPr txBox="1"/>
          <p:nvPr/>
        </p:nvSpPr>
        <p:spPr>
          <a:xfrm>
            <a:off x="6300192" y="2256092"/>
            <a:ext cx="2664296" cy="1569660"/>
          </a:xfrm>
          <a:prstGeom prst="rect">
            <a:avLst/>
          </a:prstGeom>
          <a:noFill/>
        </p:spPr>
        <p:txBody>
          <a:bodyPr wrap="square" rtlCol="0">
            <a:spAutoFit/>
          </a:bodyPr>
          <a:lstStyle/>
          <a:p>
            <a:pPr algn="ctr"/>
            <a:r>
              <a:rPr lang="en-US" b="1" dirty="0" smtClean="0">
                <a:solidFill>
                  <a:schemeClr val="bg1"/>
                </a:solidFill>
              </a:rPr>
              <a:t>Scopus</a:t>
            </a:r>
          </a:p>
          <a:p>
            <a:pPr algn="ctr"/>
            <a:endParaRPr lang="en-US" b="1" dirty="0">
              <a:solidFill>
                <a:schemeClr val="bg1"/>
              </a:solidFill>
            </a:endParaRPr>
          </a:p>
          <a:p>
            <a:pPr algn="ctr"/>
            <a:r>
              <a:rPr lang="hu-HU" sz="1400" dirty="0" smtClean="0">
                <a:solidFill>
                  <a:schemeClr val="bg1"/>
                </a:solidFill>
              </a:rPr>
              <a:t>Optimális áttekintés arról, mit olvasnak a kutatók „az összes” kiadótól világszerte</a:t>
            </a:r>
            <a:endParaRPr lang="en-US" sz="1400" dirty="0">
              <a:solidFill>
                <a:schemeClr val="bg1"/>
              </a:solidFill>
            </a:endParaRPr>
          </a:p>
          <a:p>
            <a:pPr algn="ctr"/>
            <a:endParaRPr lang="en-US" dirty="0"/>
          </a:p>
        </p:txBody>
      </p:sp>
      <p:sp>
        <p:nvSpPr>
          <p:cNvPr id="22" name="TextBox 21"/>
          <p:cNvSpPr txBox="1"/>
          <p:nvPr/>
        </p:nvSpPr>
        <p:spPr>
          <a:xfrm>
            <a:off x="5214254" y="4693786"/>
            <a:ext cx="3672408" cy="1415772"/>
          </a:xfrm>
          <a:prstGeom prst="rect">
            <a:avLst/>
          </a:prstGeom>
          <a:noFill/>
        </p:spPr>
        <p:txBody>
          <a:bodyPr wrap="square" rtlCol="0">
            <a:spAutoFit/>
          </a:bodyPr>
          <a:lstStyle/>
          <a:p>
            <a:pPr marL="285750" lvl="0" indent="-285750">
              <a:buFont typeface="Arial" panose="020B0604020202020204" pitchFamily="34" charset="0"/>
              <a:buChar char="•"/>
            </a:pPr>
            <a:r>
              <a:rPr lang="hu-HU" sz="1400" dirty="0" smtClean="0"/>
              <a:t>A felhasználók jellemzően maguk is publikálnak</a:t>
            </a:r>
            <a:endParaRPr lang="en-US" sz="1400" dirty="0"/>
          </a:p>
          <a:p>
            <a:pPr marL="285750" lvl="0" indent="-285750">
              <a:buFont typeface="Arial" panose="020B0604020202020204" pitchFamily="34" charset="0"/>
              <a:buChar char="•"/>
            </a:pPr>
            <a:r>
              <a:rPr lang="hu-HU" sz="1400" dirty="0" smtClean="0"/>
              <a:t>A metrikák a SciVallel összehangoltak.</a:t>
            </a:r>
            <a:endParaRPr lang="en-US" sz="1400" dirty="0"/>
          </a:p>
          <a:p>
            <a:pPr marL="285750" lvl="0" indent="-285750">
              <a:buFont typeface="Arial" panose="020B0604020202020204" pitchFamily="34" charset="0"/>
              <a:buChar char="•"/>
            </a:pPr>
            <a:r>
              <a:rPr lang="en-US" sz="1400" dirty="0" smtClean="0"/>
              <a:t>2</a:t>
            </a:r>
            <a:r>
              <a:rPr lang="hu-HU" sz="1400" dirty="0"/>
              <a:t>1</a:t>
            </a:r>
            <a:r>
              <a:rPr lang="hu-HU" sz="1400" dirty="0" smtClean="0"/>
              <a:t> ezer folyóirat,</a:t>
            </a:r>
            <a:r>
              <a:rPr lang="en-US" sz="1400" dirty="0" smtClean="0"/>
              <a:t> 5000 </a:t>
            </a:r>
            <a:r>
              <a:rPr lang="en-US" sz="1400" dirty="0" err="1" smtClean="0"/>
              <a:t>kiad</a:t>
            </a:r>
            <a:r>
              <a:rPr lang="hu-HU" sz="1400" dirty="0" smtClean="0"/>
              <a:t>ótól</a:t>
            </a:r>
          </a:p>
          <a:p>
            <a:pPr marL="285750" lvl="0" indent="-285750">
              <a:buFont typeface="Arial" panose="020B0604020202020204" pitchFamily="34" charset="0"/>
              <a:buChar char="•"/>
            </a:pPr>
            <a:r>
              <a:rPr lang="en-US" sz="1400" dirty="0" smtClean="0"/>
              <a:t>3 </a:t>
            </a:r>
            <a:r>
              <a:rPr lang="hu-HU" sz="1400" dirty="0" smtClean="0"/>
              <a:t>millió látogatás hav</a:t>
            </a:r>
            <a:r>
              <a:rPr lang="hu-HU" sz="1400" dirty="0" smtClean="0"/>
              <a:t>onta</a:t>
            </a:r>
            <a:endParaRPr lang="en-US" sz="14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428621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„Reliability Engineering”</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547286" cy="4466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17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652463"/>
            <a:ext cx="8220075"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166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01515"/>
            <a:ext cx="8386763" cy="6090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6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50834"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621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490538"/>
            <a:ext cx="8562975" cy="587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329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telegraph.co.uk/multimedia/archive/02158/lorry-cyclist_2158645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33" y="762000"/>
            <a:ext cx="876692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22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hu-HU" dirty="0" smtClean="0"/>
              <a:t>Köszönöm a figyelmet!</a:t>
            </a:r>
            <a:endParaRPr lang="en-US" dirty="0" smtClean="0"/>
          </a:p>
          <a:p>
            <a:r>
              <a:rPr lang="en-US" sz="2400" dirty="0" smtClean="0"/>
              <a:t>p.porosz@elsevier.com</a:t>
            </a:r>
            <a:endParaRPr lang="en-US" sz="2400" dirty="0"/>
          </a:p>
        </p:txBody>
      </p:sp>
    </p:spTree>
    <p:extLst>
      <p:ext uri="{BB962C8B-B14F-4D97-AF65-F5344CB8AC3E}">
        <p14:creationId xmlns:p14="http://schemas.microsoft.com/office/powerpoint/2010/main" val="12456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Milyen módszereket használnak Önök a kutatási programok értékelésére és irányítására?</a:t>
            </a:r>
            <a:endParaRPr lang="en-US" dirty="0"/>
          </a:p>
        </p:txBody>
      </p:sp>
      <p:sp>
        <p:nvSpPr>
          <p:cNvPr id="3" name="Text Placeholder 2"/>
          <p:cNvSpPr>
            <a:spLocks noGrp="1"/>
          </p:cNvSpPr>
          <p:nvPr>
            <p:ph type="body" sz="quarter" idx="12"/>
          </p:nvPr>
        </p:nvSpPr>
        <p:spPr>
          <a:xfrm>
            <a:off x="304800" y="1447800"/>
            <a:ext cx="8514275" cy="4729942"/>
          </a:xfrm>
        </p:spPr>
        <p:txBody>
          <a:bodyPr/>
          <a:lstStyle/>
          <a:p>
            <a:r>
              <a:rPr lang="hu-HU" sz="2400" dirty="0" smtClean="0"/>
              <a:t>„</a:t>
            </a:r>
            <a:r>
              <a:rPr lang="hu-HU" sz="2400" dirty="0"/>
              <a:t>Készítettünk egy tudástérképet.”</a:t>
            </a:r>
            <a:endParaRPr lang="hu-HU" sz="2400" dirty="0" smtClean="0"/>
          </a:p>
          <a:p>
            <a:r>
              <a:rPr lang="hu-HU" sz="2400" dirty="0" smtClean="0"/>
              <a:t>„Szótárat hoztunk létre, ami leírja az egyes kutatók szakterületét. Ezt párosítjuk a pályázati lehetőségekben megadott kulcsszavakkal.”</a:t>
            </a:r>
          </a:p>
          <a:p>
            <a:r>
              <a:rPr lang="hu-HU" sz="2400" dirty="0"/>
              <a:t>„Megszámoltuk az impact factoros folyóiratokban történt publikációkat.”</a:t>
            </a:r>
          </a:p>
          <a:p>
            <a:r>
              <a:rPr lang="hu-HU" sz="2400" dirty="0" smtClean="0"/>
              <a:t>„</a:t>
            </a:r>
            <a:r>
              <a:rPr lang="hu-HU" sz="2400" dirty="0"/>
              <a:t>Készítettünk egy egységes rangsort az egyetem összes kutatójáról, teljesítmény alapján.”</a:t>
            </a:r>
          </a:p>
          <a:p>
            <a:r>
              <a:rPr lang="hu-HU" sz="2400" dirty="0" smtClean="0"/>
              <a:t>„Elemeztük a nemzetközi ranking rendszerek kritériumait, és azokhoz igazítjuk a publikációs céljainkat.”</a:t>
            </a:r>
          </a:p>
          <a:p>
            <a:r>
              <a:rPr lang="hu-HU" sz="2400" dirty="0" smtClean="0"/>
              <a:t>„Azt semmiképpen sem szeretnénk, ha bennünket más mérne meg.”</a:t>
            </a:r>
          </a:p>
          <a:p>
            <a:endParaRPr lang="hu-HU" sz="2400" dirty="0" smtClean="0"/>
          </a:p>
          <a:p>
            <a:endParaRPr lang="hu-HU" dirty="0" smtClean="0"/>
          </a:p>
          <a:p>
            <a:endParaRPr lang="hu-HU" dirty="0" smtClean="0"/>
          </a:p>
          <a:p>
            <a:endParaRPr lang="en-US" dirty="0"/>
          </a:p>
        </p:txBody>
      </p:sp>
    </p:spTree>
    <p:extLst>
      <p:ext uri="{BB962C8B-B14F-4D97-AF65-F5344CB8AC3E}">
        <p14:creationId xmlns:p14="http://schemas.microsoft.com/office/powerpoint/2010/main" val="248078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hu-HU" sz="3200" dirty="0" smtClean="0"/>
              <a:t>Milyenek az eredményeink? </a:t>
            </a:r>
            <a:endParaRPr lang="en-US" sz="3200" dirty="0"/>
          </a:p>
        </p:txBody>
      </p:sp>
    </p:spTree>
    <p:extLst>
      <p:ext uri="{BB962C8B-B14F-4D97-AF65-F5344CB8AC3E}">
        <p14:creationId xmlns:p14="http://schemas.microsoft.com/office/powerpoint/2010/main" val="357810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800100"/>
            <a:ext cx="8639175"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937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862013"/>
            <a:ext cx="8582025"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61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804863"/>
            <a:ext cx="8639175" cy="524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11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795338"/>
            <a:ext cx="8715375"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717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Elsevier">
      <a:dk1>
        <a:srgbClr val="53565A"/>
      </a:dk1>
      <a:lt1>
        <a:srgbClr val="FFFFFF"/>
      </a:lt1>
      <a:dk2>
        <a:srgbClr val="FF8200"/>
      </a:dk2>
      <a:lt2>
        <a:srgbClr val="A7A8AA"/>
      </a:lt2>
      <a:accent1>
        <a:srgbClr val="FF8200"/>
      </a:accent1>
      <a:accent2>
        <a:srgbClr val="53565A"/>
      </a:accent2>
      <a:accent3>
        <a:srgbClr val="A7A8AA"/>
      </a:accent3>
      <a:accent4>
        <a:srgbClr val="007398"/>
      </a:accent4>
      <a:accent5>
        <a:srgbClr val="FFFFFF"/>
      </a:accent5>
      <a:accent6>
        <a:srgbClr val="EAAA00"/>
      </a:accent6>
      <a:hlink>
        <a:srgbClr val="007398"/>
      </a:hlink>
      <a:folHlink>
        <a:srgbClr val="5356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2180</TotalTime>
  <Words>1039</Words>
  <Application>Microsoft Office PowerPoint</Application>
  <PresentationFormat>On-screen Show (4:3)</PresentationFormat>
  <Paragraphs>203</Paragraphs>
  <Slides>39</Slides>
  <Notes>16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3_Office Theme</vt:lpstr>
      <vt:lpstr>Én biciklivel megyek „Közlekedési” eszközök a kutatásmenedzsmentben</vt:lpstr>
      <vt:lpstr>„Egyenlő pályák, egyenlő esélyek!  Én biciklivel megyek.”</vt:lpstr>
      <vt:lpstr>PowerPoint Presentation</vt:lpstr>
      <vt:lpstr>Milyen módszereket használnak Önök a kutatási programok értékelésére és irányítására?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döntéseknek az információ háromszögében kell megszületniük</vt:lpstr>
      <vt:lpstr>SciVal dióhéjban</vt:lpstr>
      <vt:lpstr>PowerPoint Presentation</vt:lpstr>
      <vt:lpstr>PowerPoint Presentation</vt:lpstr>
      <vt:lpstr>Kiterjedt felhaszálói kör</vt:lpstr>
      <vt:lpstr>17 metrikacsoport az elemzéshez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kurrens elérés feltárásának haszna</vt:lpstr>
      <vt:lpstr>A kurrens elérés értékelésének szempontjai</vt:lpstr>
      <vt:lpstr>Elérés: a Science Direct és a Scopus is elemezhető</vt:lpstr>
      <vt:lpstr>„Reliability Engineering”</vt:lpstr>
      <vt:lpstr>PowerPoint Presentation</vt:lpstr>
      <vt:lpstr>PowerPoint Presentation</vt:lpstr>
      <vt:lpstr>PowerPoint Presentation</vt:lpstr>
      <vt:lpstr>PowerPoint Presentation</vt:lpstr>
      <vt:lpstr>PowerPoint Presentation</vt:lpstr>
      <vt:lpstr>PowerPoint Presentation</vt:lpstr>
    </vt:vector>
  </TitlesOfParts>
  <Company>Reed 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Reed Elsevier</dc:creator>
  <cp:lastModifiedBy>Reed Elsevier</cp:lastModifiedBy>
  <cp:revision>196</cp:revision>
  <dcterms:created xsi:type="dcterms:W3CDTF">2014-01-30T15:09:15Z</dcterms:created>
  <dcterms:modified xsi:type="dcterms:W3CDTF">2015-03-25T09:48:33Z</dcterms:modified>
</cp:coreProperties>
</file>