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5" r:id="rId4"/>
    <p:sldId id="275" r:id="rId5"/>
    <p:sldId id="287" r:id="rId6"/>
    <p:sldId id="277" r:id="rId7"/>
    <p:sldId id="286" r:id="rId8"/>
    <p:sldId id="285" r:id="rId9"/>
    <p:sldId id="284" r:id="rId10"/>
    <p:sldId id="283" r:id="rId11"/>
    <p:sldId id="282" r:id="rId12"/>
    <p:sldId id="288" r:id="rId13"/>
    <p:sldId id="289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501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507B8-EBED-49FB-AD91-79E3937F14FF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92FEF-069C-451B-9E59-6CF0C6E386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550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92FEF-069C-451B-9E59-6CF0C6E386F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1569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projekt Tanácsadó Testülete és a világ számos kiemelkedő szakmai testülete együttesen keresik a z irányokat, és vezetik a szakpolitikák támogatását. Esettanulmányokat készítenek, és a legkülönbözőbb tudományos és üzleti területek eredményeit vizsgálva törekszenek a gazdasági, jogi, társadalmi, etikai és politikai következmények pontos megértésére.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92FEF-069C-451B-9E59-6CF0C6E386F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45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093296"/>
            <a:ext cx="2649385" cy="61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348730" cy="78568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48680"/>
            <a:ext cx="1030947" cy="70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9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440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9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237312"/>
            <a:ext cx="2026245" cy="47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59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5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286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33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068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61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09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231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E6F3-A700-487B-BC1A-355EA9F9830C}" type="datetimeFigureOut">
              <a:rPr lang="hu-HU" smtClean="0"/>
              <a:t>2015.03.03.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3473-4403-4249-AAC9-7B06817CCB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02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ct@niif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Big Data 2015 Európában és a világban </a:t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600" b="1" dirty="0" smtClean="0"/>
              <a:t>A BYTE Projekt</a:t>
            </a:r>
            <a:br>
              <a:rPr lang="hu-HU" sz="3600" b="1" dirty="0" smtClean="0"/>
            </a:b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r>
              <a:rPr lang="hu-HU" b="1" dirty="0" smtClean="0">
                <a:solidFill>
                  <a:srgbClr val="0070C0"/>
                </a:solidFill>
              </a:rPr>
              <a:t>Gergely László</a:t>
            </a:r>
          </a:p>
          <a:p>
            <a:r>
              <a:rPr lang="hu-HU" sz="2800" i="1" dirty="0" smtClean="0"/>
              <a:t>Nemzeti </a:t>
            </a:r>
            <a:r>
              <a:rPr lang="hu-HU" sz="2800" i="1" dirty="0"/>
              <a:t>Információs </a:t>
            </a:r>
            <a:endParaRPr lang="hu-HU" sz="2800" i="1" dirty="0" smtClean="0"/>
          </a:p>
          <a:p>
            <a:r>
              <a:rPr lang="hu-HU" sz="2800" i="1" dirty="0" smtClean="0"/>
              <a:t>Infrastruktúra </a:t>
            </a:r>
            <a:r>
              <a:rPr lang="hu-HU" sz="2800" i="1" dirty="0"/>
              <a:t>Fejlesztési Intézet</a:t>
            </a:r>
            <a:endParaRPr lang="hu-HU" sz="2800" dirty="0"/>
          </a:p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3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/>
              <a:t>Ajánlások </a:t>
            </a:r>
            <a:r>
              <a:rPr lang="hu-HU" sz="3600" b="1" dirty="0" smtClean="0"/>
              <a:t>kidolgozása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Szektor-specifikus víziók</a:t>
            </a:r>
            <a:br>
              <a:rPr lang="hu-HU" sz="3600" b="1" dirty="0" smtClean="0"/>
            </a:br>
            <a:r>
              <a:rPr lang="hu-HU" sz="3600" b="1" dirty="0" smtClean="0"/>
              <a:t>Társadalmi víziók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0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3284984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 smtClean="0"/>
              <a:t>Tevékenységek, feladatok 1: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200" b="1" dirty="0" smtClean="0"/>
              <a:t>Helyzetelemzés</a:t>
            </a:r>
            <a:br>
              <a:rPr lang="hu-HU" sz="3200" b="1" dirty="0" smtClean="0"/>
            </a:br>
            <a:r>
              <a:rPr lang="hu-HU" sz="3200" b="1" dirty="0" smtClean="0"/>
              <a:t>A társadalmi hatások vizsgálata</a:t>
            </a:r>
            <a:br>
              <a:rPr lang="hu-HU" sz="3200" b="1" dirty="0" smtClean="0"/>
            </a:br>
            <a:r>
              <a:rPr lang="hu-HU" sz="3200" b="1" dirty="0" smtClean="0"/>
              <a:t>Esettanulmányok, kedvező és kedvezőtlen hatások</a:t>
            </a:r>
            <a:br>
              <a:rPr lang="hu-HU" sz="3200" b="1" dirty="0" smtClean="0"/>
            </a:br>
            <a:r>
              <a:rPr lang="hu-HU" sz="3200" b="1" dirty="0" smtClean="0"/>
              <a:t>A </a:t>
            </a:r>
            <a:r>
              <a:rPr lang="hu-HU" sz="3200" b="1" dirty="0"/>
              <a:t>kedvező és kedvezőtlen </a:t>
            </a:r>
            <a:r>
              <a:rPr lang="hu-HU" sz="3200" b="1" dirty="0" smtClean="0"/>
              <a:t>hatások értékelése</a:t>
            </a:r>
            <a:r>
              <a:rPr lang="hu-HU" sz="3200" b="1" dirty="0"/>
              <a:t/>
            </a:r>
            <a:br>
              <a:rPr lang="hu-HU" sz="3200" b="1" dirty="0"/>
            </a:b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0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 smtClean="0"/>
              <a:t>Tevékenységek, feladatok 2: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Előretekintő értékelés</a:t>
            </a:r>
            <a:br>
              <a:rPr lang="hu-HU" sz="3600" b="1" dirty="0" smtClean="0"/>
            </a:br>
            <a:r>
              <a:rPr lang="hu-HU" sz="3600" b="1" dirty="0" smtClean="0"/>
              <a:t>Lehetséges utak feltérképezése</a:t>
            </a:r>
            <a:br>
              <a:rPr lang="hu-HU" sz="3600" b="1" dirty="0" smtClean="0"/>
            </a:br>
            <a:r>
              <a:rPr lang="hu-HU" sz="3600" b="1" dirty="0" smtClean="0"/>
              <a:t>A Big Data közösség</a:t>
            </a:r>
            <a:br>
              <a:rPr lang="hu-HU" sz="3600" b="1" dirty="0" smtClean="0"/>
            </a:br>
            <a:r>
              <a:rPr lang="hu-HU" sz="3600" b="1" dirty="0" smtClean="0"/>
              <a:t>Az érintettek bevonása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48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3356992"/>
            <a:ext cx="7772400" cy="1470025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Kérdések?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Megjegyzések?</a:t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600" b="1" dirty="0" smtClean="0">
                <a:hlinkClick r:id="rId2"/>
              </a:rPr>
              <a:t>project@</a:t>
            </a:r>
            <a:r>
              <a:rPr lang="hu-HU" sz="3600" b="1" dirty="0" err="1" smtClean="0">
                <a:hlinkClick r:id="rId2"/>
              </a:rPr>
              <a:t>niif.hu</a:t>
            </a:r>
            <a:r>
              <a:rPr lang="hu-HU" sz="3600" b="1" dirty="0" smtClean="0"/>
              <a:t> </a:t>
            </a:r>
            <a:br>
              <a:rPr lang="hu-HU" sz="3600" b="1" dirty="0" smtClean="0"/>
            </a:b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11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285293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>Európai Bizottság</a:t>
            </a:r>
            <a:br>
              <a:rPr lang="hu-HU" b="1" dirty="0" smtClean="0"/>
            </a:br>
            <a:r>
              <a:rPr lang="hu-HU" b="1" dirty="0" smtClean="0"/>
              <a:t>7. Kutatási-Fejlesztési-Innovációs Keretprogram </a:t>
            </a:r>
            <a:r>
              <a:rPr lang="hu-HU" b="1" dirty="0"/>
              <a:t>(</a:t>
            </a:r>
            <a:r>
              <a:rPr lang="hu-HU" b="1" dirty="0" err="1"/>
              <a:t>FP</a:t>
            </a:r>
            <a:r>
              <a:rPr lang="hu-HU" b="1" dirty="0"/>
              <a:t> 7)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2007-2013</a:t>
            </a:r>
            <a:br>
              <a:rPr lang="hu-HU" b="1" dirty="0" smtClean="0"/>
            </a:br>
            <a:r>
              <a:rPr lang="hu-HU" b="1" dirty="0" err="1" smtClean="0"/>
              <a:t>Coordination</a:t>
            </a:r>
            <a:r>
              <a:rPr lang="hu-HU" b="1" dirty="0" smtClean="0"/>
              <a:t> and </a:t>
            </a:r>
            <a:r>
              <a:rPr lang="hu-HU" b="1" dirty="0" err="1" smtClean="0"/>
              <a:t>Support</a:t>
            </a:r>
            <a:r>
              <a:rPr lang="hu-HU" b="1" dirty="0" smtClean="0"/>
              <a:t> Action 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8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 smtClean="0"/>
              <a:t>A projektről: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2014. 03.01 – 2017. 02.28.</a:t>
            </a:r>
            <a:br>
              <a:rPr lang="hu-HU" sz="3600" b="1" dirty="0" smtClean="0"/>
            </a:br>
            <a:r>
              <a:rPr lang="hu-HU" sz="3600" b="1" dirty="0" smtClean="0"/>
              <a:t>10 ország</a:t>
            </a:r>
            <a:br>
              <a:rPr lang="hu-HU" sz="3600" b="1" dirty="0" smtClean="0"/>
            </a:br>
            <a:r>
              <a:rPr lang="hu-HU" sz="3600" b="1" dirty="0" smtClean="0"/>
              <a:t>11 partner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Vezető partner: </a:t>
            </a:r>
            <a:r>
              <a:rPr lang="hu-HU" sz="3600" b="1" dirty="0" err="1" smtClean="0"/>
              <a:t>Trilateral</a:t>
            </a:r>
            <a:r>
              <a:rPr lang="hu-HU" sz="3600" b="1" dirty="0" smtClean="0"/>
              <a:t> Research (UK)</a:t>
            </a:r>
            <a:br>
              <a:rPr lang="hu-HU" sz="3600" b="1" dirty="0" smtClean="0"/>
            </a:b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8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 smtClean="0"/>
              <a:t>Célok:</a:t>
            </a:r>
            <a:br>
              <a:rPr lang="hu-HU" sz="3600" b="1" dirty="0" smtClean="0"/>
            </a:br>
            <a:r>
              <a:rPr lang="hu-HU" sz="3600" b="1" dirty="0"/>
              <a:t>A Big </a:t>
            </a:r>
            <a:r>
              <a:rPr lang="hu-HU" sz="3600" b="1" dirty="0">
                <a:hlinkClick r:id="rId2" action="ppaction://hlinksldjump"/>
              </a:rPr>
              <a:t>Data</a:t>
            </a:r>
            <a:r>
              <a:rPr lang="hu-HU" sz="3600" b="1" dirty="0"/>
              <a:t> jelenség átfogó elemzése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>
                <a:hlinkClick r:id="rId3" action="ppaction://hlinksldjump"/>
              </a:rPr>
              <a:t>Szakmaterületek</a:t>
            </a:r>
            <a:r>
              <a:rPr lang="hu-HU" sz="3600" b="1" dirty="0" smtClean="0"/>
              <a:t> elemzése</a:t>
            </a:r>
            <a:br>
              <a:rPr lang="hu-HU" sz="3600" b="1" dirty="0" smtClean="0"/>
            </a:br>
            <a:r>
              <a:rPr lang="hu-HU" sz="3600" b="1" dirty="0" smtClean="0">
                <a:hlinkClick r:id="rId4" action="ppaction://hlinksldjump"/>
              </a:rPr>
              <a:t>Tudományközi</a:t>
            </a:r>
            <a:r>
              <a:rPr lang="hu-HU" sz="3600" b="1" dirty="0" smtClean="0"/>
              <a:t> vonatkozások elemzése</a:t>
            </a:r>
            <a:br>
              <a:rPr lang="hu-HU" sz="3600" b="1" dirty="0" smtClean="0"/>
            </a:br>
            <a:r>
              <a:rPr lang="hu-HU" sz="3600" b="1" dirty="0" smtClean="0">
                <a:hlinkClick r:id="rId5" action="ppaction://hlinksldjump"/>
              </a:rPr>
              <a:t>Kihívások</a:t>
            </a:r>
            <a:r>
              <a:rPr lang="hu-HU" sz="3600" b="1" dirty="0" smtClean="0"/>
              <a:t> és lehetőségek elemzése</a:t>
            </a:r>
            <a:br>
              <a:rPr lang="hu-HU" sz="3600" b="1" dirty="0" smtClean="0"/>
            </a:br>
            <a:r>
              <a:rPr lang="hu-HU" sz="3600" b="1" dirty="0" smtClean="0"/>
              <a:t>Legjobb </a:t>
            </a:r>
            <a:r>
              <a:rPr lang="hu-HU" sz="3600" b="1" dirty="0" smtClean="0">
                <a:hlinkClick r:id="rId6" action="ppaction://hlinksldjump"/>
              </a:rPr>
              <a:t>gyakorlatok</a:t>
            </a:r>
            <a:r>
              <a:rPr lang="hu-HU" sz="3600" b="1" dirty="0" smtClean="0"/>
              <a:t> azonosítása</a:t>
            </a:r>
            <a:br>
              <a:rPr lang="hu-HU" sz="3600" b="1" dirty="0" smtClean="0"/>
            </a:br>
            <a:r>
              <a:rPr lang="hu-HU" sz="3600" b="1" dirty="0" smtClean="0">
                <a:hlinkClick r:id="rId7" action="ppaction://hlinksldjump"/>
              </a:rPr>
              <a:t>Ajánlások</a:t>
            </a:r>
            <a:r>
              <a:rPr lang="hu-HU" sz="3600" b="1" dirty="0" smtClean="0"/>
              <a:t> kidolgozása 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flipH="1">
            <a:off x="7772399" y="5229200"/>
            <a:ext cx="45719" cy="72008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8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A Big Data jelenség átfogó elemzése</a:t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200" dirty="0"/>
              <a:t>A Big Data piac 2020-ra a jelenlegit nagyságrendekkel haladja majd meg. Az ebben rejlő felhajtóerőt és az ebből következő minőségi változásokat ki kell aknázni, a változásokat mélységükben szükséges megérteni és a kihívásokra reagálni.</a:t>
            </a:r>
            <a:br>
              <a:rPr lang="hu-HU" sz="3200" dirty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40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/>
              <a:t>Szakmaterületek </a:t>
            </a:r>
            <a:r>
              <a:rPr lang="hu-HU" sz="3600" b="1" dirty="0" smtClean="0"/>
              <a:t>elemzése</a:t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200" b="1" dirty="0" smtClean="0"/>
              <a:t>Környezet</a:t>
            </a:r>
            <a:br>
              <a:rPr lang="hu-HU" sz="3200" b="1" dirty="0" smtClean="0"/>
            </a:br>
            <a:r>
              <a:rPr lang="hu-HU" sz="3200" b="1" dirty="0" smtClean="0"/>
              <a:t>Kereskedelem</a:t>
            </a:r>
            <a:br>
              <a:rPr lang="hu-HU" sz="3200" b="1" dirty="0" smtClean="0"/>
            </a:br>
            <a:r>
              <a:rPr lang="hu-HU" sz="3200" b="1" dirty="0" smtClean="0"/>
              <a:t>Infrastruktúrák, okos városok</a:t>
            </a:r>
            <a:br>
              <a:rPr lang="hu-HU" sz="3200" b="1" dirty="0" smtClean="0"/>
            </a:br>
            <a:r>
              <a:rPr lang="hu-HU" sz="3200" b="1" dirty="0" smtClean="0"/>
              <a:t>Kultúra és oktatás</a:t>
            </a:r>
            <a:r>
              <a:rPr lang="hu-HU" sz="3200" b="1" dirty="0"/>
              <a:t/>
            </a:r>
            <a:br>
              <a:rPr lang="hu-HU" sz="3200" b="1" dirty="0"/>
            </a:br>
            <a:r>
              <a:rPr lang="hu-HU" sz="3200" b="1" dirty="0" smtClean="0"/>
              <a:t>Energia</a:t>
            </a:r>
            <a:br>
              <a:rPr lang="hu-HU" sz="3200" b="1" dirty="0" smtClean="0"/>
            </a:br>
            <a:r>
              <a:rPr lang="hu-HU" sz="3200" b="1" dirty="0" smtClean="0"/>
              <a:t>Egészségügy</a:t>
            </a:r>
            <a:br>
              <a:rPr lang="hu-HU" sz="3200" b="1" dirty="0" smtClean="0"/>
            </a:br>
            <a:r>
              <a:rPr lang="hu-HU" sz="3200" b="1" dirty="0" smtClean="0"/>
              <a:t>Szállítás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0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/>
              <a:t>Tudományközi vonatkozások </a:t>
            </a:r>
            <a:r>
              <a:rPr lang="hu-HU" sz="3600" b="1" dirty="0" smtClean="0"/>
              <a:t>elemzése</a:t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200" b="1" dirty="0" smtClean="0"/>
              <a:t>Gazdasági szempontok</a:t>
            </a:r>
            <a:br>
              <a:rPr lang="hu-HU" sz="3200" b="1" dirty="0" smtClean="0"/>
            </a:br>
            <a:r>
              <a:rPr lang="hu-HU" sz="3200" b="1" dirty="0" smtClean="0"/>
              <a:t>Jogi szempontok</a:t>
            </a:r>
            <a:br>
              <a:rPr lang="hu-HU" sz="3200" b="1" dirty="0" smtClean="0"/>
            </a:br>
            <a:r>
              <a:rPr lang="hu-HU" sz="3200" b="1" dirty="0" smtClean="0"/>
              <a:t>Etikai szempontok</a:t>
            </a:r>
            <a:br>
              <a:rPr lang="hu-HU" sz="3200" b="1" dirty="0" smtClean="0"/>
            </a:br>
            <a:r>
              <a:rPr lang="hu-HU" sz="3200" b="1" dirty="0" smtClean="0"/>
              <a:t>Politikai szempontok </a:t>
            </a:r>
            <a:br>
              <a:rPr lang="hu-HU" sz="3200" b="1" dirty="0" smtClean="0"/>
            </a:br>
            <a:r>
              <a:rPr lang="hu-HU" sz="3200" b="1" dirty="0" smtClean="0"/>
              <a:t>A Big Data a nagyközönség számára</a:t>
            </a:r>
            <a:br>
              <a:rPr lang="hu-HU" sz="3200" b="1" dirty="0" smtClean="0"/>
            </a:br>
            <a:r>
              <a:rPr lang="hu-HU" sz="3200" b="1" dirty="0" smtClean="0"/>
              <a:t>Nyílt hozzáférés</a:t>
            </a:r>
            <a:r>
              <a:rPr lang="hu-HU" sz="3600" b="1" dirty="0"/>
              <a:t/>
            </a:r>
            <a:br>
              <a:rPr lang="hu-HU" sz="3600" b="1" dirty="0"/>
            </a:b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0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/>
              <a:t>Kihívások és lehetőségek </a:t>
            </a:r>
            <a:r>
              <a:rPr lang="hu-HU" sz="3600" b="1" dirty="0" smtClean="0"/>
              <a:t>elemzése</a:t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600" b="1" dirty="0" smtClean="0"/>
              <a:t>Szakmaterületek</a:t>
            </a:r>
            <a:br>
              <a:rPr lang="hu-HU" sz="3600" b="1" dirty="0" smtClean="0"/>
            </a:br>
            <a:r>
              <a:rPr lang="hu-HU" sz="3600" b="1" dirty="0" smtClean="0"/>
              <a:t>Fókuszcsoportok</a:t>
            </a:r>
            <a:br>
              <a:rPr lang="hu-HU" sz="3600" b="1" dirty="0" smtClean="0"/>
            </a:br>
            <a:r>
              <a:rPr lang="hu-HU" sz="3600" b="1" dirty="0" smtClean="0"/>
              <a:t>Konszolidált riport</a:t>
            </a:r>
            <a:r>
              <a:rPr lang="hu-HU" sz="3600" b="1" dirty="0"/>
              <a:t/>
            </a:r>
            <a:br>
              <a:rPr lang="hu-HU" sz="3600" b="1" dirty="0"/>
            </a:b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0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21297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3600" b="1" dirty="0"/>
              <a:t>Legjobb gyakorlatok </a:t>
            </a:r>
            <a:r>
              <a:rPr lang="hu-HU" sz="3600" b="1" dirty="0" smtClean="0"/>
              <a:t>azonosítása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EU</a:t>
            </a:r>
            <a:br>
              <a:rPr lang="hu-HU" sz="3600" b="1" dirty="0" smtClean="0"/>
            </a:br>
            <a:r>
              <a:rPr lang="hu-HU" sz="3600" b="1" dirty="0" smtClean="0"/>
              <a:t>Észak-Amerika</a:t>
            </a:r>
            <a:br>
              <a:rPr lang="hu-HU" sz="3600" b="1" dirty="0" smtClean="0"/>
            </a:br>
            <a:r>
              <a:rPr lang="hu-HU" sz="3600" b="1" dirty="0" smtClean="0"/>
              <a:t>Távol-Kelet</a:t>
            </a:r>
            <a:br>
              <a:rPr lang="hu-HU" sz="3600" b="1" dirty="0" smtClean="0"/>
            </a:br>
            <a:r>
              <a:rPr lang="hu-HU" sz="3600" b="1" dirty="0" smtClean="0"/>
              <a:t>Ausztrália, Új-Zéland</a:t>
            </a:r>
            <a:br>
              <a:rPr lang="hu-HU" sz="3600" b="1" dirty="0" smtClean="0"/>
            </a:br>
            <a:r>
              <a:rPr lang="hu-HU" sz="3600" b="1" dirty="0" smtClean="0"/>
              <a:t>Egyéb?</a:t>
            </a:r>
            <a:r>
              <a:rPr lang="hu-HU" sz="3600" b="1" dirty="0"/>
              <a:t/>
            </a:r>
            <a:br>
              <a:rPr lang="hu-HU" sz="3600" b="1" dirty="0"/>
            </a:b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endParaRPr lang="hu-HU" sz="24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308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97</Words>
  <Application>Microsoft Office PowerPoint</Application>
  <PresentationFormat>Diavetítés a képernyőre (4:3 oldalarány)</PresentationFormat>
  <Paragraphs>19</Paragraphs>
  <Slides>13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Big Data 2015 Európában és a világban   A BYTE Projekt </vt:lpstr>
      <vt:lpstr>  Európai Bizottság 7. Kutatási-Fejlesztési-Innovációs Keretprogram (FP 7) 2007-2013 Coordination and Support Action   </vt:lpstr>
      <vt:lpstr>A projektről:  2014. 03.01 – 2017. 02.28. 10 ország 11 partner  Vezető partner: Trilateral Research (UK) </vt:lpstr>
      <vt:lpstr>Célok: A Big Data jelenség átfogó elemzése Szakmaterületek elemzése Tudományközi vonatkozások elemzése Kihívások és lehetőségek elemzése Legjobb gyakorlatok azonosítása Ajánlások kidolgozása </vt:lpstr>
      <vt:lpstr> A Big Data jelenség átfogó elemzése  A Big Data piac 2020-ra a jelenlegit nagyságrendekkel haladja majd meg. Az ebben rejlő felhajtóerőt és az ebből következő minőségi változásokat ki kell aknázni, a változásokat mélységükben szükséges megérteni és a kihívásokra reagálni.  </vt:lpstr>
      <vt:lpstr>Szakmaterületek elemzése  Környezet Kereskedelem Infrastruktúrák, okos városok Kultúra és oktatás Energia Egészségügy Szállítás</vt:lpstr>
      <vt:lpstr>Tudományközi vonatkozások elemzése  Gazdasági szempontok Jogi szempontok Etikai szempontok Politikai szempontok  A Big Data a nagyközönség számára Nyílt hozzáférés </vt:lpstr>
      <vt:lpstr>Kihívások és lehetőségek elemzése  Szakmaterületek Fókuszcsoportok Konszolidált riport </vt:lpstr>
      <vt:lpstr>Legjobb gyakorlatok azonosítása  EU Észak-Amerika Távol-Kelet Ausztrália, Új-Zéland Egyéb? </vt:lpstr>
      <vt:lpstr>Ajánlások kidolgozása  Szektor-specifikus víziók Társadalmi víziók   </vt:lpstr>
      <vt:lpstr>Tevékenységek, feladatok 1:  Helyzetelemzés A társadalmi hatások vizsgálata Esettanulmányok, kedvező és kedvezőtlen hatások A kedvező és kedvezőtlen hatások értékelése </vt:lpstr>
      <vt:lpstr>Tevékenységek, feladatok 2:  Előretekintő értékelés Lehetséges utak feltérképezése A Big Data közösség Az érintettek bevonása</vt:lpstr>
      <vt:lpstr>Kérdések?  Megjegyzések?  project@niif.hu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Pályázati programok és források az Európai Unió 2014-2020-as tervezési időszakában</dc:title>
  <dc:creator>Marika</dc:creator>
  <cp:lastModifiedBy>Gergely László</cp:lastModifiedBy>
  <cp:revision>63</cp:revision>
  <dcterms:created xsi:type="dcterms:W3CDTF">2014-11-08T10:03:41Z</dcterms:created>
  <dcterms:modified xsi:type="dcterms:W3CDTF">2015-03-03T07:11:10Z</dcterms:modified>
</cp:coreProperties>
</file>