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89" r:id="rId6"/>
    <p:sldId id="297" r:id="rId7"/>
    <p:sldId id="298" r:id="rId8"/>
    <p:sldId id="304" r:id="rId9"/>
    <p:sldId id="299" r:id="rId10"/>
    <p:sldId id="290" r:id="rId11"/>
    <p:sldId id="291" r:id="rId12"/>
    <p:sldId id="306" r:id="rId13"/>
    <p:sldId id="320" r:id="rId14"/>
    <p:sldId id="322" r:id="rId15"/>
    <p:sldId id="295" r:id="rId16"/>
    <p:sldId id="272" r:id="rId17"/>
    <p:sldId id="273" r:id="rId18"/>
    <p:sldId id="270" r:id="rId19"/>
    <p:sldId id="307" r:id="rId20"/>
    <p:sldId id="308" r:id="rId21"/>
    <p:sldId id="268" r:id="rId22"/>
    <p:sldId id="269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3" r:id="rId34"/>
    <p:sldId id="261" r:id="rId35"/>
    <p:sldId id="319" r:id="rId36"/>
    <p:sldId id="285" r:id="rId37"/>
    <p:sldId id="259" r:id="rId38"/>
    <p:sldId id="301" r:id="rId39"/>
    <p:sldId id="302" r:id="rId40"/>
    <p:sldId id="321" r:id="rId41"/>
  </p:sldIdLst>
  <p:sldSz cx="9144000" cy="5143500" type="screen16x9"/>
  <p:notesSz cx="6797675" cy="9928225"/>
  <p:custDataLst>
    <p:tags r:id="rId4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63165" autoAdjust="0"/>
  </p:normalViewPr>
  <p:slideViewPr>
    <p:cSldViewPr showGuides="1">
      <p:cViewPr>
        <p:scale>
          <a:sx n="70" d="100"/>
          <a:sy n="70" d="100"/>
        </p:scale>
        <p:origin x="-2082" y="-186"/>
      </p:cViewPr>
      <p:guideLst>
        <p:guide orient="horz" pos="3026"/>
        <p:guide orient="horz"/>
        <p:guide orient="horz" pos="667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288" y="-222"/>
      </p:cViewPr>
      <p:guideLst>
        <p:guide orient="horz" pos="3127"/>
        <p:guide pos="3939"/>
        <p:guide pos="3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999580FB-A1A7-4BFA-8980-0CB90ED5CC13}" type="datetimeFigureOut">
              <a:rPr lang="en-GB" sz="800" smtClean="0"/>
              <a:pPr algn="l"/>
              <a:t>30/03/2015</a:t>
            </a:fld>
            <a:endParaRPr lang="en-GB" sz="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50443" y="9384909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9384909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800" dirty="0" smtClean="0"/>
              <a:t>Copyright 2011 FUJITSU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993831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0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fld id="{9AF53C10-58A7-45D0-B2D2-D1576F087AB5}" type="datetimeFigureOut">
              <a:rPr lang="en-GB" smtClean="0"/>
              <a:pPr/>
              <a:t>30/03/2015</a:t>
            </a:fld>
            <a:endParaRPr lang="en-GB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endParaRPr lang="en-GB" dirty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50443" y="9384909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2BC81D3-C59B-4C63-B840-07ACB8BAB3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9384909"/>
            <a:ext cx="2926033" cy="54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4444" y="4964112"/>
            <a:ext cx="5708788" cy="4219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89371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servervirtualization.techtarget.com/definition/virtual-machin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VMware" TargetMode="External"/><Relationship Id="rId13" Type="http://schemas.openxmlformats.org/officeDocument/2006/relationships/hyperlink" Target="http://en.wikipedia.org/wiki/OpenStack#cite_note-26" TargetMode="External"/><Relationship Id="rId18" Type="http://schemas.openxmlformats.org/officeDocument/2006/relationships/hyperlink" Target="http://en.wikipedia.org/wiki/OpenStack#cite_note-28" TargetMode="External"/><Relationship Id="rId26" Type="http://schemas.openxmlformats.org/officeDocument/2006/relationships/hyperlink" Target="http://en.wikipedia.org/w/index.php?title=CloudByte&amp;action=edit&amp;redlink=1" TargetMode="External"/><Relationship Id="rId39" Type="http://schemas.openxmlformats.org/officeDocument/2006/relationships/hyperlink" Target="http://en.wikipedia.org/wiki/HP" TargetMode="External"/><Relationship Id="rId3" Type="http://schemas.openxmlformats.org/officeDocument/2006/relationships/hyperlink" Target="http://en.wikipedia.org/w/index.php?title=OpenStack&amp;action=edit&amp;section=3" TargetMode="External"/><Relationship Id="rId21" Type="http://schemas.openxmlformats.org/officeDocument/2006/relationships/hyperlink" Target="http://en.wikipedia.org/wiki/OpenStack#cite_note-29" TargetMode="External"/><Relationship Id="rId34" Type="http://schemas.openxmlformats.org/officeDocument/2006/relationships/hyperlink" Target="http://en.wikipedia.org/wiki/GPFS" TargetMode="External"/><Relationship Id="rId7" Type="http://schemas.openxmlformats.org/officeDocument/2006/relationships/hyperlink" Target="http://en.wikipedia.org/wiki/Kernel-based_Virtual_Machine" TargetMode="External"/><Relationship Id="rId12" Type="http://schemas.openxmlformats.org/officeDocument/2006/relationships/hyperlink" Target="http://en.wikipedia.org/wiki/LXC" TargetMode="External"/><Relationship Id="rId17" Type="http://schemas.openxmlformats.org/officeDocument/2006/relationships/hyperlink" Target="http://en.wikipedia.org/wiki/SQLAlchemy" TargetMode="External"/><Relationship Id="rId25" Type="http://schemas.openxmlformats.org/officeDocument/2006/relationships/hyperlink" Target="http://en.wikipedia.org/wiki/Ceph_(software)" TargetMode="External"/><Relationship Id="rId33" Type="http://schemas.openxmlformats.org/officeDocument/2006/relationships/hyperlink" Target="http://en.wikipedia.org/wiki/IBM_XIV_Storage_System" TargetMode="External"/><Relationship Id="rId38" Type="http://schemas.openxmlformats.org/officeDocument/2006/relationships/hyperlink" Target="http://en.wikipedia.org/wiki/SolidFire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en.wikipedia.org/wiki/Advanced_Message_Queuing_Protocol" TargetMode="External"/><Relationship Id="rId20" Type="http://schemas.openxmlformats.org/officeDocument/2006/relationships/hyperlink" Target="http://en.wikipedia.org/w/index.php?title=OpenStack&amp;action=edit&amp;section=4" TargetMode="External"/><Relationship Id="rId29" Type="http://schemas.openxmlformats.org/officeDocument/2006/relationships/hyperlink" Target="http://en.wikipedia.org/wiki/GlusterFS" TargetMode="External"/><Relationship Id="rId41" Type="http://schemas.openxmlformats.org/officeDocument/2006/relationships/hyperlink" Target="http://en.wikipedia.org/wiki/Pure_Storag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High-performance_computing" TargetMode="External"/><Relationship Id="rId11" Type="http://schemas.openxmlformats.org/officeDocument/2006/relationships/hyperlink" Target="http://en.wikipedia.org/wiki/Hyper-V" TargetMode="External"/><Relationship Id="rId24" Type="http://schemas.openxmlformats.org/officeDocument/2006/relationships/hyperlink" Target="http://en.wikipedia.org/wiki/Block_(data_storage)" TargetMode="External"/><Relationship Id="rId32" Type="http://schemas.openxmlformats.org/officeDocument/2006/relationships/hyperlink" Target="http://en.wikipedia.org/wiki/IBM_SAN_Volume_Controller" TargetMode="External"/><Relationship Id="rId37" Type="http://schemas.openxmlformats.org/officeDocument/2006/relationships/hyperlink" Target="http://en.wikipedia.org/wiki/Nexenta" TargetMode="External"/><Relationship Id="rId40" Type="http://schemas.openxmlformats.org/officeDocument/2006/relationships/hyperlink" Target="http://en.wikipedia.org/wiki/HP_3PAR" TargetMode="External"/><Relationship Id="rId5" Type="http://schemas.openxmlformats.org/officeDocument/2006/relationships/hyperlink" Target="http://en.wikipedia.org/wiki/Bare_metal" TargetMode="External"/><Relationship Id="rId15" Type="http://schemas.openxmlformats.org/officeDocument/2006/relationships/hyperlink" Target="http://en.wikipedia.org/wiki/Python_(programming_language)" TargetMode="External"/><Relationship Id="rId23" Type="http://schemas.openxmlformats.org/officeDocument/2006/relationships/hyperlink" Target="http://en.wikipedia.org/w/index.php?title=OpenStack&amp;action=edit&amp;section=5" TargetMode="External"/><Relationship Id="rId28" Type="http://schemas.openxmlformats.org/officeDocument/2006/relationships/hyperlink" Target="http://en.wikipedia.org/wiki/EMC_Corporation" TargetMode="External"/><Relationship Id="rId36" Type="http://schemas.openxmlformats.org/officeDocument/2006/relationships/hyperlink" Target="http://en.wikipedia.org/wiki/NetApp" TargetMode="External"/><Relationship Id="rId10" Type="http://schemas.openxmlformats.org/officeDocument/2006/relationships/hyperlink" Target="http://en.wikipedia.org/wiki/Hypervisor" TargetMode="External"/><Relationship Id="rId19" Type="http://schemas.openxmlformats.org/officeDocument/2006/relationships/hyperlink" Target="http://en.wikipedia.org/wiki/Horizontal_scaling" TargetMode="External"/><Relationship Id="rId31" Type="http://schemas.openxmlformats.org/officeDocument/2006/relationships/hyperlink" Target="http://en.wikipedia.org/wiki/IBM_Storage" TargetMode="External"/><Relationship Id="rId4" Type="http://schemas.openxmlformats.org/officeDocument/2006/relationships/hyperlink" Target="http://en.wikipedia.org/wiki/IaaS" TargetMode="External"/><Relationship Id="rId9" Type="http://schemas.openxmlformats.org/officeDocument/2006/relationships/hyperlink" Target="http://en.wikipedia.org/wiki/Xen" TargetMode="External"/><Relationship Id="rId14" Type="http://schemas.openxmlformats.org/officeDocument/2006/relationships/hyperlink" Target="http://en.wikipedia.org/wiki/OpenStack#cite_note-27" TargetMode="External"/><Relationship Id="rId22" Type="http://schemas.openxmlformats.org/officeDocument/2006/relationships/hyperlink" Target="http://en.wikipedia.org/wiki/Wikipedia:Citation_needed" TargetMode="External"/><Relationship Id="rId27" Type="http://schemas.openxmlformats.org/officeDocument/2006/relationships/hyperlink" Target="http://en.wikipedia.org/wiki/Coraid" TargetMode="External"/><Relationship Id="rId30" Type="http://schemas.openxmlformats.org/officeDocument/2006/relationships/hyperlink" Target="http://en.wikipedia.org/wiki/Hitachi_Data_Systems" TargetMode="External"/><Relationship Id="rId35" Type="http://schemas.openxmlformats.org/officeDocument/2006/relationships/hyperlink" Target="http://en.wikipedia.org/wiki/LIO_Targe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Copyright 2011 FUJITSU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Copyright 2011 FUJITSU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64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52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dia egy kis kitérőt jelent</a:t>
            </a:r>
          </a:p>
          <a:p>
            <a:r>
              <a:rPr lang="hu-HU" dirty="0" smtClean="0"/>
              <a:t>Ki használ </a:t>
            </a:r>
            <a:r>
              <a:rPr lang="hu-HU" dirty="0" err="1" smtClean="0"/>
              <a:t>openstack</a:t>
            </a:r>
            <a:r>
              <a:rPr lang="hu-HU" dirty="0" smtClean="0"/>
              <a:t> alapú</a:t>
            </a:r>
            <a:r>
              <a:rPr lang="hu-HU" baseline="0" dirty="0" smtClean="0"/>
              <a:t> számítási környezetet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6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Hozta a problémákat,</a:t>
            </a:r>
            <a:r>
              <a:rPr lang="hu-HU" baseline="0" dirty="0" smtClean="0"/>
              <a:t> beszerzés, </a:t>
            </a:r>
            <a:r>
              <a:rPr lang="hu-HU" baseline="0" dirty="0" err="1" smtClean="0"/>
              <a:t>rackbe</a:t>
            </a:r>
            <a:r>
              <a:rPr lang="hu-HU" baseline="0" dirty="0" smtClean="0"/>
              <a:t> építés, hálózat kialakítása, </a:t>
            </a:r>
            <a:r>
              <a:rPr lang="hu-HU" baseline="0" dirty="0" err="1" smtClean="0"/>
              <a:t>stb</a:t>
            </a:r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6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Régen amikor elkészítettek egy alkalmazást,</a:t>
            </a:r>
            <a:r>
              <a:rPr lang="hu-HU" baseline="0" dirty="0" smtClean="0"/>
              <a:t> annak fogalma sem volt arról, hogy milyen </a:t>
            </a:r>
            <a:r>
              <a:rPr lang="hu-HU" baseline="0" dirty="0" err="1" smtClean="0"/>
              <a:t>infrastrukúra</a:t>
            </a:r>
            <a:r>
              <a:rPr lang="hu-HU" baseline="0" dirty="0" smtClean="0"/>
              <a:t> van alatta. </a:t>
            </a:r>
          </a:p>
          <a:p>
            <a:r>
              <a:rPr lang="hu-HU" baseline="0" dirty="0" smtClean="0"/>
              <a:t>Ahhoz, hogy ezek az alkalmazások megbízhatóan működjenek nagyon erősen körülbástyázták ezeket az alkalmazásokat</a:t>
            </a:r>
          </a:p>
          <a:p>
            <a:pPr lvl="1"/>
            <a:r>
              <a:rPr lang="hu-HU" baseline="0" dirty="0" smtClean="0"/>
              <a:t>Nagy megbízhatóságú </a:t>
            </a:r>
            <a:r>
              <a:rPr lang="hu-HU" baseline="0" dirty="0" err="1" smtClean="0"/>
              <a:t>storage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storage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replikáció</a:t>
            </a:r>
            <a:r>
              <a:rPr lang="hu-HU" baseline="0" dirty="0" smtClean="0"/>
              <a:t>, pillanatfelvételek, automatikus útvonal választás</a:t>
            </a:r>
          </a:p>
          <a:p>
            <a:pPr lvl="1"/>
            <a:r>
              <a:rPr lang="hu-HU" baseline="0" dirty="0" smtClean="0"/>
              <a:t>Network – több útvonalon érjünk el mindent / különböző </a:t>
            </a:r>
            <a:r>
              <a:rPr lang="hu-HU" baseline="0" dirty="0" err="1" smtClean="0"/>
              <a:t>routing</a:t>
            </a:r>
            <a:r>
              <a:rPr lang="hu-HU" baseline="0" dirty="0" smtClean="0"/>
              <a:t> protokollok</a:t>
            </a:r>
          </a:p>
          <a:p>
            <a:pPr lvl="1"/>
            <a:r>
              <a:rPr lang="hu-HU" baseline="0" dirty="0" err="1" smtClean="0"/>
              <a:t>vCenter</a:t>
            </a:r>
            <a:r>
              <a:rPr lang="hu-HU" baseline="0" dirty="0" smtClean="0"/>
              <a:t> – és a tetejére </a:t>
            </a:r>
            <a:r>
              <a:rPr lang="hu-HU" baseline="0" dirty="0" err="1" smtClean="0"/>
              <a:t>úgyanúgy</a:t>
            </a:r>
            <a:r>
              <a:rPr lang="hu-HU" baseline="0" dirty="0" smtClean="0"/>
              <a:t> építettünk egy </a:t>
            </a:r>
            <a:r>
              <a:rPr lang="hu-HU" baseline="0" dirty="0" err="1" smtClean="0"/>
              <a:t>clustert</a:t>
            </a:r>
            <a:r>
              <a:rPr lang="hu-HU" baseline="0" dirty="0" smtClean="0"/>
              <a:t>, vagy fizikailag </a:t>
            </a:r>
            <a:r>
              <a:rPr lang="hu-HU" baseline="0" dirty="0" err="1" smtClean="0"/>
              <a:t>manageltük</a:t>
            </a:r>
            <a:r>
              <a:rPr lang="hu-HU" baseline="0" dirty="0" smtClean="0"/>
              <a:t> a gépeket</a:t>
            </a:r>
          </a:p>
          <a:p>
            <a:pPr lvl="1"/>
            <a:r>
              <a:rPr lang="hu-HU" baseline="0" dirty="0" smtClean="0"/>
              <a:t>Könnyebb volt, de úgy néz ki van tovább lépés</a:t>
            </a:r>
          </a:p>
          <a:p>
            <a:pPr marL="182562" lvl="1" indent="0">
              <a:buNone/>
            </a:pPr>
            <a:endParaRPr lang="hu-HU" baseline="0" dirty="0" smtClean="0"/>
          </a:p>
          <a:p>
            <a:pPr marL="182562" lvl="1" indent="0">
              <a:buNone/>
            </a:pPr>
            <a:r>
              <a:rPr lang="hu-HU" baseline="0" dirty="0" smtClean="0"/>
              <a:t>Mindig sokat gondolkoztam azon, hogyan működik a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gmail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facebook</a:t>
            </a:r>
            <a:endParaRPr lang="hu-HU" baseline="0" dirty="0" smtClean="0"/>
          </a:p>
          <a:p>
            <a:pPr marL="182562" lvl="1" indent="0">
              <a:buNone/>
            </a:pPr>
            <a:r>
              <a:rPr lang="hu-HU" baseline="0" dirty="0" smtClean="0"/>
              <a:t>Azt </a:t>
            </a:r>
            <a:r>
              <a:rPr lang="hu-HU" baseline="0" dirty="0" err="1" smtClean="0"/>
              <a:t>sejetettem</a:t>
            </a:r>
            <a:r>
              <a:rPr lang="hu-HU" baseline="0" dirty="0" smtClean="0"/>
              <a:t>, hogy máshogy mint azok az Oracle </a:t>
            </a:r>
            <a:r>
              <a:rPr lang="hu-HU" baseline="0" dirty="0" err="1" smtClean="0"/>
              <a:t>clusterek</a:t>
            </a:r>
            <a:r>
              <a:rPr lang="hu-HU" baseline="0" dirty="0" smtClean="0"/>
              <a:t> amiket régen építettem, vagy alkalmazások amiket </a:t>
            </a:r>
            <a:r>
              <a:rPr lang="hu-HU" baseline="0" dirty="0" err="1" smtClean="0"/>
              <a:t>clustereztünk</a:t>
            </a:r>
            <a:endParaRPr lang="hu-HU" baseline="0" dirty="0" smtClean="0"/>
          </a:p>
          <a:p>
            <a:pPr marL="182562" lvl="1" indent="0">
              <a:buNone/>
            </a:pPr>
            <a:endParaRPr lang="hu-HU" baseline="0" dirty="0" smtClean="0"/>
          </a:p>
          <a:p>
            <a:pPr lvl="1"/>
            <a:r>
              <a:rPr lang="hu-HU" baseline="0" dirty="0" smtClean="0"/>
              <a:t>Most nézzünk egy új fejlesztést, egy újfajta alkalmazást, egy web vagy felhő szerű alkalmazást</a:t>
            </a:r>
          </a:p>
          <a:p>
            <a:pPr lvl="1"/>
            <a:r>
              <a:rPr lang="hu-HU" baseline="0" dirty="0" smtClean="0"/>
              <a:t>Aki tudja, hogy a gépek csak arra várnak hogy elromolhassanak</a:t>
            </a:r>
          </a:p>
          <a:p>
            <a:pPr lvl="1"/>
            <a:r>
              <a:rPr lang="hu-HU" baseline="0" dirty="0" smtClean="0"/>
              <a:t>Aki tudni akar a környezetéről</a:t>
            </a:r>
          </a:p>
          <a:p>
            <a:pPr lvl="1"/>
            <a:r>
              <a:rPr lang="hu-HU" baseline="0" dirty="0" smtClean="0"/>
              <a:t>Ez nem a hello </a:t>
            </a:r>
            <a:r>
              <a:rPr lang="hu-HU" baseline="0" dirty="0" err="1" smtClean="0"/>
              <a:t>world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notepad</a:t>
            </a:r>
            <a:r>
              <a:rPr lang="hu-HU" baseline="0" dirty="0" smtClean="0"/>
              <a:t> alkalmazás</a:t>
            </a:r>
          </a:p>
          <a:p>
            <a:pPr lvl="1"/>
            <a:r>
              <a:rPr lang="hu-HU" baseline="0" dirty="0" smtClean="0"/>
              <a:t>Ez az </a:t>
            </a:r>
            <a:r>
              <a:rPr lang="hu-HU" baseline="0" dirty="0" err="1" smtClean="0"/>
              <a:t>openstack</a:t>
            </a:r>
            <a:r>
              <a:rPr lang="hu-HU" baseline="0" dirty="0" smtClean="0"/>
              <a:t> API lehetővé teszi, hogy az </a:t>
            </a:r>
            <a:r>
              <a:rPr lang="hu-HU" baseline="0" dirty="0" err="1" smtClean="0"/>
              <a:t>API-n</a:t>
            </a:r>
            <a:r>
              <a:rPr lang="hu-HU" baseline="0" dirty="0" smtClean="0"/>
              <a:t> keresztül kérjen az alkalmazás szolgáltatásokat változásokat az infrastruktúrában</a:t>
            </a:r>
          </a:p>
          <a:p>
            <a:pPr lvl="2"/>
            <a:r>
              <a:rPr lang="hu-HU" baseline="0" dirty="0" err="1" smtClean="0"/>
              <a:t>Pl</a:t>
            </a:r>
            <a:r>
              <a:rPr lang="hu-HU" baseline="0" dirty="0" smtClean="0"/>
              <a:t> indítsunk el új példányokat</a:t>
            </a:r>
          </a:p>
          <a:p>
            <a:pPr lvl="2"/>
            <a:r>
              <a:rPr lang="hu-HU" baseline="0" dirty="0" err="1" smtClean="0"/>
              <a:t>Konfigjuk</a:t>
            </a:r>
            <a:r>
              <a:rPr lang="hu-HU" baseline="0" dirty="0" smtClean="0"/>
              <a:t> be hozzá a hálózatot</a:t>
            </a:r>
          </a:p>
          <a:p>
            <a:pPr lvl="2"/>
            <a:endParaRPr lang="hu-HU" baseline="0" dirty="0" smtClean="0"/>
          </a:p>
          <a:p>
            <a:pPr marL="449263" marR="0" lvl="2" indent="-90488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24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VMware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vApp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is a collection of pre-configured virtual machines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"/>
              </a:rPr>
              <a:t>VMs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 that combine applications with the operating systems that they require.</a:t>
            </a:r>
            <a:endParaRPr lang="hu-HU" dirty="0" smtClean="0"/>
          </a:p>
          <a:p>
            <a:pPr lvl="2"/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56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OpenStack</a:t>
            </a:r>
            <a:r>
              <a:rPr lang="hu-HU" baseline="0" dirty="0" smtClean="0"/>
              <a:t> rétegre mint egy vezérlő rétegre érdemes gondolni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52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Megint hasonlítsunk egy ismert dolgot egy újhoz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1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Compute (Nova)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" tooltip="Edit section: Compute (Nova)"/>
              </a:rPr>
              <a:t>edit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]</a:t>
            </a:r>
            <a:endParaRPr lang="en-US" sz="1600" b="1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Compute (Nova) is a cloud computing fabric controller, which is the main part of an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" tooltip="IaaS"/>
              </a:rPr>
              <a:t>IaaS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system. It is designed to manage and automate pools of computer resources and can work with widely available virtualization technologies, as well as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5" tooltip="Bare metal"/>
              </a:rPr>
              <a:t>bare metal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and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6" tooltip="High-performance computing"/>
              </a:rPr>
              <a:t>high-performance computing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(HPC) configurations.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7" tooltip="Kernel-based Virtual Machine"/>
              </a:rPr>
              <a:t>KVM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8" tooltip="VMware"/>
              </a:rPr>
              <a:t>VMware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and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9" tooltip="Xen"/>
              </a:rPr>
              <a:t>Xen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are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available choices for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0" tooltip="Hypervisor"/>
              </a:rPr>
              <a:t>hypervisor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technology, together with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1" tooltip="Hyper-V"/>
              </a:rPr>
              <a:t>Hyper-V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and Linux container technology such as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2" tooltip="LXC"/>
              </a:rPr>
              <a:t>LXC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16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3"/>
              </a:rPr>
              <a:t>[26]</a:t>
            </a:r>
            <a:r>
              <a:rPr lang="en-US" sz="16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4"/>
              </a:rPr>
              <a:t>[27]</a:t>
            </a:r>
            <a:endParaRPr lang="en-US" sz="16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It is written in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5" tooltip="Python (programming language)"/>
              </a:rPr>
              <a:t>Python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and uses many external libraries such as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Eventlet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(for concurrent programming),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Kombu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(for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6" tooltip="Advanced Message Queuing Protocol"/>
              </a:rPr>
              <a:t>AMQP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communication), and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7" tooltip="SQLAlchemy"/>
              </a:rPr>
              <a:t>SQLAlchemy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(for database access).</a:t>
            </a:r>
            <a:r>
              <a:rPr lang="en-US" sz="16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8"/>
              </a:rPr>
              <a:t>[28]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Compute's architecture is designed to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19" tooltip="Horizontal scaling"/>
              </a:rPr>
              <a:t>scale horizontally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on standard hardware with no proprietary hardware or software requirements and provide the ability to integrate with legacy systems and third-party technologies.</a:t>
            </a:r>
          </a:p>
          <a:p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Object Storage (Swift)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0" tooltip="Edit section: Object Storage (Swift)"/>
              </a:rPr>
              <a:t>edit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]</a:t>
            </a:r>
            <a:endParaRPr lang="en-US" sz="1600" b="1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Object Storage (Swift) is a scalable redundant storage system. Objects and files are written to multiple disk drives spread throughout servers in the data center, with the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software responsible for ensuring data replication and integrity across the cluster. Storage clusters scale horizontally simply by adding new servers. Should a server or hard drive fail,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replicates its content from other active nodes to new locations in the cluster. Because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uses software logic to ensure data replication and distribution across different devices, inexpensive commodity hard drives and servers can be used.</a:t>
            </a:r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 August 2009, Rackspace started the development of the precursor to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Object Storage, as a complete replacement for the </a:t>
            </a:r>
            <a:r>
              <a:rPr lang="en-US" sz="1600" b="0" i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Cloud Files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product. The initial development team consisted of nine developers.</a:t>
            </a:r>
            <a:r>
              <a:rPr lang="en-US" sz="1600" b="0" i="0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1"/>
              </a:rPr>
              <a:t>[29]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SwiftStack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an object storage software company, is currently the leading developer for Swift.</a:t>
            </a:r>
            <a:r>
              <a:rPr lang="en-US" sz="1600" b="0" i="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lang="en-US" sz="1600" b="0" i="1" u="none" strike="noStrike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2" tooltip="Wikipedia:Citation needed"/>
              </a:rPr>
              <a:t>citation needed</a:t>
            </a:r>
            <a:r>
              <a:rPr lang="en-US" sz="1600" b="0" i="0" kern="1200" baseline="300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]</a:t>
            </a:r>
            <a:endParaRPr lang="en-US" sz="16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6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Block Storage (Cinder)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[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3" tooltip="Edit section: Block Storage (Cinder)"/>
              </a:rPr>
              <a:t>edit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]</a:t>
            </a:r>
            <a:endParaRPr lang="en-US" sz="1600" b="1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Block Storage (Cinder) provides persistent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4" tooltip="Block (data storage)"/>
              </a:rPr>
              <a:t>block-level storage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devices for use with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compute instances. The block storage system manages the creation, attaching and detaching of the block devices to servers. Block storage volumes are fully integrated into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OpenStack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Compute and the Dashboard allowing for cloud users to manage their own storage needs. In addition to local Linux server storage, it can use storage platforms including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5" tooltip="Ceph (software)"/>
              </a:rPr>
              <a:t>Ceph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6" tooltip="CloudByte (page does not exist)"/>
              </a:rPr>
              <a:t>CloudByte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7" tooltip="Coraid"/>
              </a:rPr>
              <a:t>Coraid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8" tooltip="EMC Corporation"/>
              </a:rPr>
              <a:t>EMC (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8" tooltip="EMC Corporation"/>
              </a:rPr>
              <a:t>ScaleIO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8" tooltip="EMC Corporation"/>
              </a:rPr>
              <a:t>, VMAX and VNX)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29" tooltip="GlusterFS"/>
              </a:rPr>
              <a:t>GlusterFS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0" tooltip="Hitachi Data Systems"/>
              </a:rPr>
              <a:t>Hitachi Data Systems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1" tooltip="IBM Storage"/>
              </a:rPr>
              <a:t>IBM Storage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(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1" tooltip="IBM Storage"/>
              </a:rPr>
              <a:t>Storwize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1" tooltip="IBM Storage"/>
              </a:rPr>
              <a:t> family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2" tooltip="IBM SAN Volume Controller"/>
              </a:rPr>
              <a:t>SAN Volume Controller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3" tooltip="IBM XIV Storage System"/>
              </a:rPr>
              <a:t>XIV Storage System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and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4" tooltip="GPFS"/>
              </a:rPr>
              <a:t>GPFS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),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5" tooltip="LIO Target"/>
              </a:rPr>
              <a:t>Linux LIO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6" tooltip="NetApp"/>
              </a:rPr>
              <a:t>NetApp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7" tooltip="Nexenta"/>
              </a:rPr>
              <a:t>Nexenta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Scality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8" tooltip="SolidFire"/>
              </a:rPr>
              <a:t>SolidFire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39" tooltip="HP"/>
              </a:rPr>
              <a:t>HP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(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StoreVirtual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and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0" tooltip="HP 3PAR"/>
              </a:rPr>
              <a:t>3PAR </a:t>
            </a:r>
            <a:r>
              <a:rPr lang="en-US" sz="1600" b="0" i="0" u="none" strike="noStrike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0" tooltip="HP 3PAR"/>
              </a:rPr>
              <a:t>StoreServ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families) and 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hlinkClick r:id="rId41" tooltip="Pure Storage"/>
              </a:rPr>
              <a:t>Pure Storage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Block storage is appropriate for performance sensitive scenarios such as database storage, expandable file systems, or providing a server with access to raw block level storage. Snapshot management provides powerful functionality for backing up data stored on block storage volumes. Snapshots can be restored or used to create a new block storage volume.</a:t>
            </a:r>
            <a:endParaRPr lang="en-US" sz="16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28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Megint hasonlítsunk egy ismert dolgot egy újhoz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1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Megint hasonlítsunk egy ismert dolgot egy újhoz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1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168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41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28"/>
            <a:ext cx="2665414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2013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2013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5"/>
            <a:ext cx="8642346" cy="1511896"/>
          </a:xfrm>
          <a:prstGeom prst="round1Rect">
            <a:avLst>
              <a:gd name="adj" fmla="val 296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57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4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 bwMode="gray">
          <a:xfrm>
            <a:off x="250825" y="1059656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sp>
        <p:nvSpPr>
          <p:cNvPr id="27" name="Footer Placeholder 110"/>
          <p:cNvSpPr txBox="1">
            <a:spLocks/>
          </p:cNvSpPr>
          <p:nvPr/>
        </p:nvSpPr>
        <p:spPr>
          <a:xfrm>
            <a:off x="4932040" y="4938489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2014 Fujitsu</a:t>
            </a:r>
            <a:endParaRPr kumimoji="0" lang="de-DE" altLang="ja-JP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60" r:id="rId3"/>
    <p:sldLayoutId id="2147483662" r:id="rId4"/>
    <p:sldLayoutId id="2147483656" r:id="rId5"/>
    <p:sldLayoutId id="2147483654" r:id="rId6"/>
    <p:sldLayoutId id="2147483650" r:id="rId7"/>
    <p:sldLayoutId id="2147483667" r:id="rId8"/>
    <p:sldLayoutId id="2147483652" r:id="rId9"/>
    <p:sldLayoutId id="2147483665" r:id="rId10"/>
    <p:sldLayoutId id="2147483658" r:id="rId11"/>
    <p:sldLayoutId id="2147483666" r:id="rId12"/>
    <p:sldLayoutId id="2147483686" r:id="rId13"/>
    <p:sldLayoutId id="2147483687" r:id="rId14"/>
    <p:sldLayoutId id="2147483657" r:id="rId15"/>
    <p:sldLayoutId id="2147483661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6" r:id="rId24"/>
    <p:sldLayoutId id="2147483675" r:id="rId25"/>
    <p:sldLayoutId id="2147483677" r:id="rId26"/>
    <p:sldLayoutId id="2147483684" r:id="rId27"/>
    <p:sldLayoutId id="2147483685" r:id="rId28"/>
    <p:sldLayoutId id="2147483678" r:id="rId29"/>
    <p:sldLayoutId id="2147483679" r:id="rId30"/>
    <p:sldLayoutId id="2147483655" r:id="rId31"/>
    <p:sldLayoutId id="2147483688" r:id="rId3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://en.wikipedia.org/wiki/File:Ceph_logo.png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://en.wikipedia.org/wiki/File:Ceph_logo.png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File:Ceph_logo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37.xml"/><Relationship Id="rId21" Type="http://schemas.openxmlformats.org/officeDocument/2006/relationships/image" Target="../media/image13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6.jpe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15.jpeg"/><Relationship Id="rId10" Type="http://schemas.openxmlformats.org/officeDocument/2006/relationships/tags" Target="../tags/tag44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5.jpe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52.xml"/><Relationship Id="rId16" Type="http://schemas.openxmlformats.org/officeDocument/2006/relationships/image" Target="../media/image1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5.xml"/><Relationship Id="rId15" Type="http://schemas.openxmlformats.org/officeDocument/2006/relationships/image" Target="../media/image17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hyperlink" Target="http://en.wikipedia.org/wiki/File:Ceph_logo.png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pedia.org/wiki/File:Ceph_logo.png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File:Ceph_logo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microsoft.com/office/2007/relationships/hdphoto" Target="../media/hdphoto1.wdp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9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hyperlink" Target="http://en.wikipedia.org/wiki/File:Ceph_logo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ck_(data_storage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IP_addres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</a:t>
            </a:r>
            <a:r>
              <a:rPr lang="hu-HU" dirty="0" err="1"/>
              <a:t>Stack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storage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Fujtisu</a:t>
            </a:r>
            <a:endParaRPr lang="en-GB" dirty="0"/>
          </a:p>
        </p:txBody>
      </p:sp>
      <p:sp>
        <p:nvSpPr>
          <p:cNvPr id="3" name="Textplatzhalter 2"/>
          <p:cNvSpPr txBox="1">
            <a:spLocks/>
          </p:cNvSpPr>
          <p:nvPr/>
        </p:nvSpPr>
        <p:spPr>
          <a:xfrm>
            <a:off x="107504" y="3291830"/>
            <a:ext cx="4321175" cy="1799999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hu-HU" sz="2000" b="1" smtClean="0"/>
              <a:t>András Pulai</a:t>
            </a:r>
            <a:endParaRPr lang="en-US" sz="2000" b="1" smtClean="0"/>
          </a:p>
          <a:p>
            <a:pPr marL="0" indent="0">
              <a:buFont typeface="Wingdings" pitchFamily="2" charset="2"/>
              <a:buNone/>
            </a:pPr>
            <a:r>
              <a:rPr lang="hu-HU" sz="2000" smtClean="0"/>
              <a:t>architect</a:t>
            </a:r>
            <a:endParaRPr lang="de-DE" sz="2000" smtClean="0"/>
          </a:p>
          <a:p>
            <a:pPr marL="0" indent="0">
              <a:buFont typeface="Wingdings" pitchFamily="2" charset="2"/>
              <a:buNone/>
            </a:pPr>
            <a:r>
              <a:rPr lang="en-US" sz="2000" smtClean="0"/>
              <a:t>mailto: </a:t>
            </a:r>
            <a:r>
              <a:rPr lang="hu-HU" sz="2000" smtClean="0"/>
              <a:t>andras.pulai@ts.fujtisu.com</a:t>
            </a:r>
            <a:endParaRPr lang="en-US" sz="2000" smtClean="0"/>
          </a:p>
          <a:p>
            <a:pPr marL="0" indent="0">
              <a:buFont typeface="Wingdings" pitchFamily="2" charset="2"/>
              <a:buNone/>
            </a:pPr>
            <a:endParaRPr lang="en-US" sz="1000" smtClean="0"/>
          </a:p>
          <a:p>
            <a:pPr marL="0" indent="0">
              <a:buFont typeface="Wingdings" pitchFamily="2" charset="2"/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</a:t>
            </a:r>
            <a:r>
              <a:rPr lang="hu-HU" dirty="0" err="1" smtClean="0"/>
              <a:t>works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7" y="1262355"/>
            <a:ext cx="669674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OpenStack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Grafik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94"/>
          <a:stretch/>
        </p:blipFill>
        <p:spPr>
          <a:xfrm>
            <a:off x="7918053" y="1490911"/>
            <a:ext cx="808028" cy="1121993"/>
          </a:xfrm>
          <a:prstGeom prst="rect">
            <a:avLst/>
          </a:prstGeom>
        </p:spPr>
      </p:pic>
      <p:pic>
        <p:nvPicPr>
          <p:cNvPr id="17" name="Picture 2" descr="Ceph 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8392"/>
            <a:ext cx="1163431" cy="3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2943053"/>
            <a:ext cx="2485003" cy="1961156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 anchorCtr="0"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ETERNUS CD10000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1131550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Open Source </a:t>
            </a:r>
            <a:r>
              <a:rPr lang="de-DE" sz="1100" b="1" dirty="0" err="1" smtClean="0"/>
              <a:t>Driven</a:t>
            </a:r>
            <a:endParaRPr lang="en-US" sz="1100" b="1" dirty="0"/>
          </a:p>
        </p:txBody>
      </p:sp>
      <p:sp>
        <p:nvSpPr>
          <p:cNvPr id="146" name="TextBox 17"/>
          <p:cNvSpPr txBox="1"/>
          <p:nvPr/>
        </p:nvSpPr>
        <p:spPr>
          <a:xfrm>
            <a:off x="4139952" y="2943053"/>
            <a:ext cx="2485003" cy="1961156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 anchorCtr="0">
            <a:no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X86 </a:t>
            </a:r>
            <a:r>
              <a:rPr lang="hu-HU" dirty="0" err="1" smtClean="0">
                <a:solidFill>
                  <a:schemeClr val="bg1"/>
                </a:solidFill>
              </a:rPr>
              <a:t>Based</a:t>
            </a:r>
            <a:r>
              <a:rPr lang="hu-HU" dirty="0" smtClean="0">
                <a:solidFill>
                  <a:schemeClr val="bg1"/>
                </a:solidFill>
              </a:rPr>
              <a:t> Server</a:t>
            </a:r>
          </a:p>
          <a:p>
            <a:r>
              <a:rPr lang="hu-HU" dirty="0" err="1">
                <a:solidFill>
                  <a:schemeClr val="bg1"/>
                </a:solidFill>
              </a:rPr>
              <a:t>w</a:t>
            </a:r>
            <a:r>
              <a:rPr lang="hu-HU" dirty="0" err="1" smtClean="0">
                <a:solidFill>
                  <a:schemeClr val="bg1"/>
                </a:solidFill>
              </a:rPr>
              <a:t>ith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internal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disks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21730" y="1990755"/>
            <a:ext cx="24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Nova </a:t>
            </a:r>
            <a:r>
              <a:rPr lang="hu-HU" dirty="0" err="1" smtClean="0"/>
              <a:t>Compute</a:t>
            </a:r>
            <a:r>
              <a:rPr lang="hu-HU" dirty="0" smtClean="0"/>
              <a:t> API</a:t>
            </a:r>
            <a:endParaRPr lang="hu-HU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323526" y="1921506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B0F0"/>
                </a:solidFill>
              </a:rPr>
              <a:t>O</a:t>
            </a:r>
            <a:r>
              <a:rPr lang="hu-HU" dirty="0" err="1" smtClean="0">
                <a:solidFill>
                  <a:srgbClr val="00B0F0"/>
                </a:solidFill>
              </a:rPr>
              <a:t>bject</a:t>
            </a:r>
            <a:r>
              <a:rPr lang="hu-HU" dirty="0" smtClean="0">
                <a:solidFill>
                  <a:srgbClr val="00B0F0"/>
                </a:solidFill>
              </a:rPr>
              <a:t> Storage </a:t>
            </a:r>
            <a:r>
              <a:rPr lang="hu-HU" dirty="0" smtClean="0"/>
              <a:t>API</a:t>
            </a:r>
            <a:endParaRPr lang="hu-HU" dirty="0"/>
          </a:p>
        </p:txBody>
      </p:sp>
      <p:sp>
        <p:nvSpPr>
          <p:cNvPr id="7" name="Folyamatábra: Mágneslemez 6"/>
          <p:cNvSpPr/>
          <p:nvPr/>
        </p:nvSpPr>
        <p:spPr>
          <a:xfrm>
            <a:off x="4505808" y="3666059"/>
            <a:ext cx="1853843" cy="1180331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</a:rPr>
              <a:t>Ephemeral</a:t>
            </a:r>
            <a:r>
              <a:rPr lang="hu-HU" sz="1400" dirty="0" smtClean="0">
                <a:solidFill>
                  <a:schemeClr val="tx1"/>
                </a:solidFill>
              </a:rPr>
              <a:t> / </a:t>
            </a:r>
            <a:r>
              <a:rPr lang="hu-HU" sz="1400" dirty="0" err="1" smtClean="0">
                <a:solidFill>
                  <a:schemeClr val="tx1"/>
                </a:solidFill>
              </a:rPr>
              <a:t>temporary</a:t>
            </a:r>
            <a:r>
              <a:rPr lang="hu-HU" sz="1400" dirty="0" smtClean="0">
                <a:solidFill>
                  <a:schemeClr val="tx1"/>
                </a:solidFill>
              </a:rPr>
              <a:t> VM </a:t>
            </a:r>
            <a:r>
              <a:rPr lang="hu-HU" sz="1400" dirty="0" err="1" smtClean="0">
                <a:solidFill>
                  <a:schemeClr val="tx1"/>
                </a:solidFill>
              </a:rPr>
              <a:t>storage</a:t>
            </a:r>
            <a:endParaRPr lang="hu-HU" sz="1400" dirty="0" smtClean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21730" y="242823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VMware / </a:t>
            </a:r>
            <a:r>
              <a:rPr lang="hu-HU" dirty="0" err="1" smtClean="0"/>
              <a:t>Xen</a:t>
            </a:r>
            <a:r>
              <a:rPr lang="hu-HU" dirty="0" smtClean="0"/>
              <a:t> / </a:t>
            </a:r>
            <a:r>
              <a:rPr lang="hu-HU" dirty="0" err="1" smtClean="0"/>
              <a:t>Hyper-V</a:t>
            </a:r>
            <a:endParaRPr lang="hu-HU" dirty="0"/>
          </a:p>
        </p:txBody>
      </p:sp>
      <p:sp>
        <p:nvSpPr>
          <p:cNvPr id="9" name="Egy sarkán kerekítve levágott téglalap 8"/>
          <p:cNvSpPr/>
          <p:nvPr/>
        </p:nvSpPr>
        <p:spPr>
          <a:xfrm>
            <a:off x="467544" y="3291830"/>
            <a:ext cx="864096" cy="504056"/>
          </a:xfrm>
          <a:prstGeom prst="snip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VM image 1</a:t>
            </a:r>
          </a:p>
        </p:txBody>
      </p:sp>
      <p:sp>
        <p:nvSpPr>
          <p:cNvPr id="149" name="Egy sarkán kerekítve levágott téglalap 148"/>
          <p:cNvSpPr/>
          <p:nvPr/>
        </p:nvSpPr>
        <p:spPr>
          <a:xfrm>
            <a:off x="1474114" y="4155926"/>
            <a:ext cx="864096" cy="504056"/>
          </a:xfrm>
          <a:prstGeom prst="snip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VM image N</a:t>
            </a:r>
          </a:p>
        </p:txBody>
      </p:sp>
      <p:sp>
        <p:nvSpPr>
          <p:cNvPr id="150" name="Szövegdoboz 149"/>
          <p:cNvSpPr txBox="1"/>
          <p:nvPr/>
        </p:nvSpPr>
        <p:spPr>
          <a:xfrm>
            <a:off x="349841" y="22435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Ceph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gateway</a:t>
            </a:r>
            <a:endParaRPr lang="hu-HU" dirty="0"/>
          </a:p>
        </p:txBody>
      </p:sp>
      <p:sp>
        <p:nvSpPr>
          <p:cNvPr id="151" name="Szövegdoboz 150"/>
          <p:cNvSpPr txBox="1"/>
          <p:nvPr/>
        </p:nvSpPr>
        <p:spPr>
          <a:xfrm>
            <a:off x="2627784" y="885294"/>
            <a:ext cx="24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Horizon</a:t>
            </a:r>
            <a:r>
              <a:rPr lang="hu-HU" dirty="0" smtClean="0"/>
              <a:t> </a:t>
            </a:r>
            <a:r>
              <a:rPr lang="hu-HU" dirty="0" err="1" smtClean="0"/>
              <a:t>Mngmnt</a:t>
            </a:r>
            <a:r>
              <a:rPr lang="hu-HU" dirty="0" smtClean="0"/>
              <a:t> UI </a:t>
            </a:r>
            <a:endParaRPr lang="hu-HU" dirty="0"/>
          </a:p>
        </p:txBody>
      </p:sp>
      <p:sp>
        <p:nvSpPr>
          <p:cNvPr id="158" name="Szalagnyíl lefelé 157"/>
          <p:cNvSpPr/>
          <p:nvPr/>
        </p:nvSpPr>
        <p:spPr>
          <a:xfrm>
            <a:off x="3059832" y="2175421"/>
            <a:ext cx="936104" cy="437483"/>
          </a:xfrm>
          <a:prstGeom prst="curved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r>
              <a:rPr lang="hu-HU" dirty="0" smtClean="0"/>
              <a:t> </a:t>
            </a:r>
            <a:r>
              <a:rPr lang="hu-HU" dirty="0" err="1" smtClean="0"/>
              <a:t>works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7" y="1262355"/>
            <a:ext cx="669674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OpenStack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Grafik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94"/>
          <a:stretch/>
        </p:blipFill>
        <p:spPr>
          <a:xfrm>
            <a:off x="7918053" y="1490911"/>
            <a:ext cx="808028" cy="1121993"/>
          </a:xfrm>
          <a:prstGeom prst="rect">
            <a:avLst/>
          </a:prstGeom>
        </p:spPr>
      </p:pic>
      <p:pic>
        <p:nvPicPr>
          <p:cNvPr id="17" name="Picture 2" descr="Ceph 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8392"/>
            <a:ext cx="1163431" cy="3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2943053"/>
            <a:ext cx="2485003" cy="1961156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 anchorCtr="0"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ETERNUS CD10000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1131550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Open Source </a:t>
            </a:r>
            <a:r>
              <a:rPr lang="de-DE" sz="1100" b="1" dirty="0" err="1" smtClean="0"/>
              <a:t>Driven</a:t>
            </a:r>
            <a:endParaRPr lang="en-US" sz="1100" b="1" dirty="0"/>
          </a:p>
        </p:txBody>
      </p:sp>
      <p:sp>
        <p:nvSpPr>
          <p:cNvPr id="146" name="TextBox 17"/>
          <p:cNvSpPr txBox="1"/>
          <p:nvPr/>
        </p:nvSpPr>
        <p:spPr>
          <a:xfrm>
            <a:off x="4139952" y="2943053"/>
            <a:ext cx="2485003" cy="1961156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 anchorCtr="0">
            <a:no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X86 </a:t>
            </a:r>
            <a:r>
              <a:rPr lang="hu-HU" dirty="0" err="1" smtClean="0">
                <a:solidFill>
                  <a:schemeClr val="bg1"/>
                </a:solidFill>
              </a:rPr>
              <a:t>Based</a:t>
            </a:r>
            <a:r>
              <a:rPr lang="hu-HU" dirty="0" smtClean="0">
                <a:solidFill>
                  <a:schemeClr val="bg1"/>
                </a:solidFill>
              </a:rPr>
              <a:t> Server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Block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Ios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sent</a:t>
            </a:r>
            <a:r>
              <a:rPr lang="hu-HU" dirty="0" smtClean="0">
                <a:solidFill>
                  <a:schemeClr val="bg1"/>
                </a:solidFill>
              </a:rPr>
              <a:t> down </a:t>
            </a:r>
            <a:r>
              <a:rPr lang="hu-HU" dirty="0" err="1" smtClean="0">
                <a:solidFill>
                  <a:schemeClr val="bg1"/>
                </a:solidFill>
              </a:rPr>
              <a:t>to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Ceph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39952" y="2159060"/>
            <a:ext cx="24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Nova </a:t>
            </a:r>
            <a:r>
              <a:rPr lang="hu-HU" dirty="0" err="1" smtClean="0"/>
              <a:t>Compute</a:t>
            </a:r>
            <a:r>
              <a:rPr lang="hu-HU" dirty="0" smtClean="0"/>
              <a:t> API</a:t>
            </a:r>
            <a:endParaRPr lang="hu-HU" dirty="0"/>
          </a:p>
        </p:txBody>
      </p:sp>
      <p:sp>
        <p:nvSpPr>
          <p:cNvPr id="148" name="Szövegdoboz 147"/>
          <p:cNvSpPr txBox="1"/>
          <p:nvPr/>
        </p:nvSpPr>
        <p:spPr>
          <a:xfrm>
            <a:off x="323527" y="192150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B0F0"/>
                </a:solidFill>
              </a:rPr>
              <a:t>Block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err="1" smtClean="0">
                <a:solidFill>
                  <a:srgbClr val="00B0F0"/>
                </a:solidFill>
              </a:rPr>
              <a:t>storage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smtClean="0"/>
              <a:t>API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121730" y="252839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Xen</a:t>
            </a:r>
            <a:r>
              <a:rPr lang="hu-HU" dirty="0" smtClean="0"/>
              <a:t> / </a:t>
            </a:r>
            <a:r>
              <a:rPr lang="hu-HU" dirty="0" err="1" smtClean="0"/>
              <a:t>Docker</a:t>
            </a:r>
            <a:endParaRPr lang="hu-HU" dirty="0"/>
          </a:p>
        </p:txBody>
      </p:sp>
      <p:sp>
        <p:nvSpPr>
          <p:cNvPr id="9" name="Egy sarkán kerekítve levágott téglalap 8"/>
          <p:cNvSpPr/>
          <p:nvPr/>
        </p:nvSpPr>
        <p:spPr>
          <a:xfrm>
            <a:off x="467544" y="3291830"/>
            <a:ext cx="864096" cy="504056"/>
          </a:xfrm>
          <a:prstGeom prst="snip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VM image 1</a:t>
            </a:r>
          </a:p>
        </p:txBody>
      </p:sp>
      <p:sp>
        <p:nvSpPr>
          <p:cNvPr id="149" name="Egy sarkán kerekítve levágott téglalap 148"/>
          <p:cNvSpPr/>
          <p:nvPr/>
        </p:nvSpPr>
        <p:spPr>
          <a:xfrm>
            <a:off x="1474114" y="4155926"/>
            <a:ext cx="864096" cy="504056"/>
          </a:xfrm>
          <a:prstGeom prst="snip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VM image N</a:t>
            </a:r>
          </a:p>
        </p:txBody>
      </p:sp>
      <p:sp>
        <p:nvSpPr>
          <p:cNvPr id="150" name="Szövegdoboz 149"/>
          <p:cNvSpPr txBox="1"/>
          <p:nvPr/>
        </p:nvSpPr>
        <p:spPr>
          <a:xfrm>
            <a:off x="349841" y="22435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Ceph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</a:t>
            </a:r>
            <a:r>
              <a:rPr lang="hu-HU" dirty="0" err="1" smtClean="0"/>
              <a:t>device</a:t>
            </a:r>
            <a:endParaRPr lang="hu-HU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2987824" y="3363838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987824" y="4364139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2627784" y="863909"/>
            <a:ext cx="241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Horizon</a:t>
            </a:r>
            <a:r>
              <a:rPr lang="hu-HU" dirty="0" smtClean="0"/>
              <a:t> </a:t>
            </a:r>
            <a:r>
              <a:rPr lang="hu-HU" dirty="0" err="1" smtClean="0"/>
              <a:t>MngMnt</a:t>
            </a:r>
            <a:r>
              <a:rPr lang="hu-HU" dirty="0" smtClean="0"/>
              <a:t> UI</a:t>
            </a:r>
            <a:endParaRPr lang="hu-HU" dirty="0"/>
          </a:p>
        </p:txBody>
      </p:sp>
      <p:cxnSp>
        <p:nvCxnSpPr>
          <p:cNvPr id="21" name="Egyenes összekötő nyíllal 20"/>
          <p:cNvCxnSpPr/>
          <p:nvPr/>
        </p:nvCxnSpPr>
        <p:spPr>
          <a:xfrm>
            <a:off x="2987824" y="3516238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>
            <a:off x="2987824" y="3693324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2987824" y="3923631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987824" y="4144218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OpenStack</a:t>
            </a:r>
            <a:r>
              <a:rPr lang="de-DE" dirty="0" smtClean="0"/>
              <a:t> / ETERNUS CD10000 (</a:t>
            </a:r>
            <a:r>
              <a:rPr lang="de-DE" dirty="0" err="1" smtClean="0"/>
              <a:t>Ceph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5626" y="956361"/>
            <a:ext cx="6942361" cy="11833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OPEN STACK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115616" y="1454987"/>
            <a:ext cx="1516828" cy="516367"/>
          </a:xfrm>
          <a:prstGeom prst="rect">
            <a:avLst/>
          </a:prstGeom>
          <a:solidFill>
            <a:srgbClr val="37424A"/>
          </a:solidFill>
          <a:ln w="9525">
            <a:solidFill>
              <a:schemeClr val="bg1">
                <a:lumMod val="95000"/>
              </a:schemeClr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 smtClean="0"/>
              <a:t>Identity</a:t>
            </a:r>
            <a:r>
              <a:rPr lang="hu-HU" sz="1400" b="1" dirty="0" smtClean="0"/>
              <a:t> API</a:t>
            </a:r>
            <a:br>
              <a:rPr lang="hu-HU" sz="1400" b="1" dirty="0" smtClean="0"/>
            </a:br>
            <a:r>
              <a:rPr lang="en-US" sz="1400" b="1" dirty="0" smtClean="0"/>
              <a:t>KEYSTONE </a:t>
            </a:r>
            <a:r>
              <a:rPr lang="en-US" sz="1400" b="1" dirty="0"/>
              <a:t>API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5496" y="1454986"/>
            <a:ext cx="1516828" cy="516367"/>
          </a:xfrm>
          <a:prstGeom prst="rect">
            <a:avLst/>
          </a:prstGeom>
          <a:solidFill>
            <a:srgbClr val="37424A"/>
          </a:solidFill>
          <a:ln w="9525">
            <a:solidFill>
              <a:schemeClr val="bg1">
                <a:lumMod val="95000"/>
              </a:schemeClr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 err="1" smtClean="0"/>
              <a:t>Object</a:t>
            </a:r>
            <a:r>
              <a:rPr lang="hu-HU" sz="1100" b="1" dirty="0" smtClean="0"/>
              <a:t> Storage API</a:t>
            </a:r>
            <a:br>
              <a:rPr lang="hu-HU" sz="1100" b="1" dirty="0" smtClean="0"/>
            </a:br>
            <a:r>
              <a:rPr lang="en-US" sz="1100" b="1" dirty="0" smtClean="0"/>
              <a:t>SWIFT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4435376" y="1454985"/>
            <a:ext cx="1516828" cy="516367"/>
          </a:xfrm>
          <a:prstGeom prst="rect">
            <a:avLst/>
          </a:prstGeom>
          <a:solidFill>
            <a:srgbClr val="37424A"/>
          </a:solidFill>
          <a:ln w="9525">
            <a:solidFill>
              <a:schemeClr val="bg1">
                <a:lumMod val="95000"/>
              </a:schemeClr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 smtClean="0"/>
              <a:t>Block</a:t>
            </a:r>
            <a:r>
              <a:rPr lang="hu-HU" sz="1200" b="1" dirty="0" smtClean="0"/>
              <a:t> Storage API</a:t>
            </a:r>
            <a:br>
              <a:rPr lang="hu-HU" sz="1200" b="1" dirty="0" smtClean="0"/>
            </a:br>
            <a:r>
              <a:rPr lang="en-US" sz="1200" b="1" dirty="0" smtClean="0"/>
              <a:t>CINDER </a:t>
            </a:r>
            <a:r>
              <a:rPr lang="en-US" sz="1200" b="1" dirty="0"/>
              <a:t>API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256" y="1454987"/>
            <a:ext cx="925891" cy="516367"/>
          </a:xfrm>
          <a:prstGeom prst="rect">
            <a:avLst/>
          </a:prstGeom>
          <a:solidFill>
            <a:srgbClr val="37424A"/>
          </a:solidFill>
          <a:ln w="9525">
            <a:solidFill>
              <a:schemeClr val="bg1">
                <a:lumMod val="95000"/>
              </a:schemeClr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GLANCE API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198" y="1454984"/>
            <a:ext cx="792178" cy="516367"/>
          </a:xfrm>
          <a:prstGeom prst="rect">
            <a:avLst/>
          </a:prstGeom>
          <a:solidFill>
            <a:srgbClr val="37424A"/>
          </a:solidFill>
          <a:ln w="9525">
            <a:solidFill>
              <a:schemeClr val="bg1">
                <a:lumMod val="95000"/>
              </a:schemeClr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b="1" dirty="0" smtClean="0"/>
              <a:t>NET API</a:t>
            </a:r>
            <a:br>
              <a:rPr lang="hu-HU" sz="1000" b="1" dirty="0" smtClean="0"/>
            </a:br>
            <a:r>
              <a:rPr lang="en-US" sz="1000" b="1" dirty="0" smtClean="0"/>
              <a:t>NOVA</a:t>
            </a:r>
            <a:endParaRPr lang="en-US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1085626" y="3978554"/>
            <a:ext cx="6942362" cy="10065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CEPH</a:t>
            </a:r>
            <a:r>
              <a:rPr lang="en-US" sz="2400" b="1" dirty="0" smtClean="0"/>
              <a:t> STORAGE CLUSTER</a:t>
            </a:r>
          </a:p>
          <a:p>
            <a:pPr algn="ctr"/>
            <a:r>
              <a:rPr lang="en-US" sz="2400" b="1" dirty="0" smtClean="0"/>
              <a:t>(</a:t>
            </a:r>
            <a:r>
              <a:rPr lang="en-US" sz="2400" b="1" dirty="0" err="1" smtClean="0"/>
              <a:t>RADOS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400866" y="3139310"/>
            <a:ext cx="2749512" cy="7955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37424A"/>
                </a:solidFill>
              </a:rPr>
              <a:t>CEPH OBJECT GATEWAY (RGW)</a:t>
            </a:r>
            <a:endParaRPr lang="en-US" b="1" dirty="0">
              <a:solidFill>
                <a:srgbClr val="37424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0224" y="3128472"/>
            <a:ext cx="2950127" cy="7955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37424A"/>
                </a:solidFill>
              </a:rPr>
              <a:t>CEPH</a:t>
            </a:r>
            <a:r>
              <a:rPr lang="en-US" b="1" dirty="0" smtClean="0">
                <a:solidFill>
                  <a:srgbClr val="37424A"/>
                </a:solidFill>
              </a:rPr>
              <a:t> BLOCK DEVICE</a:t>
            </a:r>
          </a:p>
          <a:p>
            <a:pPr algn="ctr"/>
            <a:r>
              <a:rPr lang="en-US" b="1" dirty="0" smtClean="0">
                <a:solidFill>
                  <a:srgbClr val="37424A"/>
                </a:solidFill>
              </a:rPr>
              <a:t>(</a:t>
            </a:r>
            <a:r>
              <a:rPr lang="en-US" b="1" dirty="0" err="1" smtClean="0">
                <a:solidFill>
                  <a:srgbClr val="37424A"/>
                </a:solidFill>
              </a:rPr>
              <a:t>RBD</a:t>
            </a:r>
            <a:r>
              <a:rPr lang="en-US" b="1" dirty="0" smtClean="0">
                <a:solidFill>
                  <a:srgbClr val="37424A"/>
                </a:solidFill>
              </a:rPr>
              <a:t>) </a:t>
            </a:r>
            <a:endParaRPr lang="en-US" b="1" dirty="0">
              <a:solidFill>
                <a:srgbClr val="37424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7607" y="2387270"/>
            <a:ext cx="1022785" cy="472512"/>
          </a:xfrm>
          <a:prstGeom prst="rect">
            <a:avLst/>
          </a:prstGeom>
          <a:noFill/>
          <a:ln>
            <a:solidFill>
              <a:srgbClr val="37424A"/>
            </a:solidFill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37424A"/>
                </a:solidFill>
              </a:rPr>
              <a:t>HYPERVISOR (</a:t>
            </a:r>
            <a:r>
              <a:rPr lang="en-US" sz="1000" b="1" dirty="0" err="1" smtClean="0">
                <a:solidFill>
                  <a:srgbClr val="37424A"/>
                </a:solidFill>
              </a:rPr>
              <a:t>Qemu</a:t>
            </a:r>
            <a:r>
              <a:rPr lang="en-US" sz="1000" b="1" dirty="0" smtClean="0">
                <a:solidFill>
                  <a:srgbClr val="37424A"/>
                </a:solidFill>
              </a:rPr>
              <a:t>/</a:t>
            </a:r>
            <a:r>
              <a:rPr lang="en-US" sz="1000" b="1" dirty="0" err="1" smtClean="0">
                <a:solidFill>
                  <a:srgbClr val="37424A"/>
                </a:solidFill>
              </a:rPr>
              <a:t>KVM</a:t>
            </a:r>
            <a:r>
              <a:rPr lang="en-US" sz="1000" b="1" dirty="0" smtClean="0">
                <a:solidFill>
                  <a:srgbClr val="37424A"/>
                </a:solidFill>
              </a:rPr>
              <a:t>)</a:t>
            </a:r>
            <a:endParaRPr lang="en-US" sz="1000" b="1" dirty="0">
              <a:solidFill>
                <a:srgbClr val="37424A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586899" y="1896816"/>
            <a:ext cx="0" cy="1230265"/>
          </a:xfrm>
          <a:prstGeom prst="line">
            <a:avLst/>
          </a:prstGeom>
          <a:ln w="28575" cap="rnd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11589" y="1918534"/>
            <a:ext cx="0" cy="1208547"/>
          </a:xfrm>
          <a:prstGeom prst="line">
            <a:avLst/>
          </a:prstGeom>
          <a:ln w="28575" cap="rnd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42361" y="1896816"/>
            <a:ext cx="0" cy="1242494"/>
          </a:xfrm>
          <a:prstGeom prst="line">
            <a:avLst/>
          </a:prstGeom>
          <a:ln w="28575" cap="rnd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56641" y="1896816"/>
            <a:ext cx="0" cy="1231656"/>
          </a:xfrm>
          <a:prstGeom prst="line">
            <a:avLst/>
          </a:prstGeom>
          <a:ln w="28575" cap="rnd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0"/>
          </p:cNvCxnSpPr>
          <p:nvPr/>
        </p:nvCxnSpPr>
        <p:spPr>
          <a:xfrm>
            <a:off x="7579897" y="1867767"/>
            <a:ext cx="9103" cy="519503"/>
          </a:xfrm>
          <a:prstGeom prst="line">
            <a:avLst/>
          </a:prstGeom>
          <a:ln w="28575" cap="rnd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89117" y="2859782"/>
            <a:ext cx="0" cy="267299"/>
          </a:xfrm>
          <a:prstGeom prst="line">
            <a:avLst/>
          </a:prstGeom>
          <a:ln w="28575" cap="rnd" cmpd="sng">
            <a:solidFill>
              <a:schemeClr val="tx1">
                <a:lumMod val="75000"/>
                <a:lumOff val="25000"/>
              </a:schemeClr>
            </a:solidFill>
            <a:prstDash val="sysDash"/>
            <a:headEnd type="triangl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85625" y="3924009"/>
            <a:ext cx="6942363" cy="54545"/>
          </a:xfrm>
          <a:prstGeom prst="rect">
            <a:avLst/>
          </a:prstGeom>
          <a:solidFill>
            <a:srgbClr val="33747D"/>
          </a:solidFill>
          <a:ln>
            <a:noFill/>
          </a:ln>
          <a:effectLst/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22" name="Grafi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94"/>
          <a:stretch/>
        </p:blipFill>
        <p:spPr>
          <a:xfrm>
            <a:off x="107380" y="949337"/>
            <a:ext cx="808028" cy="1121993"/>
          </a:xfrm>
          <a:prstGeom prst="rect">
            <a:avLst/>
          </a:prstGeom>
        </p:spPr>
      </p:pic>
      <p:pic>
        <p:nvPicPr>
          <p:cNvPr id="23" name="Picture 2" descr="Ceph 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" y="3434680"/>
            <a:ext cx="1163431" cy="3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88871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Folie" r:id="rId19" imgW="270" imgH="270" progId="TCLayout.ActiveDocument.1">
                  <p:embed/>
                </p:oleObj>
              </mc:Choice>
              <mc:Fallback>
                <p:oleObj name="think-cell Foli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What is 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ETERNUS CD10000?</a:t>
            </a:r>
            <a:endParaRPr lang="en-US" dirty="0"/>
          </a:p>
        </p:txBody>
      </p:sp>
      <p:sp>
        <p:nvSpPr>
          <p:cNvPr id="71" name="Auf der gleichen Seite des Rechtecks liegende Ecken abrunden 70"/>
          <p:cNvSpPr/>
          <p:nvPr>
            <p:custDataLst>
              <p:tags r:id="rId3"/>
            </p:custDataLst>
          </p:nvPr>
        </p:nvSpPr>
        <p:spPr bwMode="gray">
          <a:xfrm>
            <a:off x="1763688" y="1058863"/>
            <a:ext cx="4248000" cy="3744912"/>
          </a:xfrm>
          <a:prstGeom prst="round2SameRect">
            <a:avLst>
              <a:gd name="adj1" fmla="val 3391"/>
              <a:gd name="adj2" fmla="val 0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t" anchorCtr="0"/>
          <a:lstStyle/>
          <a:p>
            <a:pPr>
              <a:buClr>
                <a:schemeClr val="accent2"/>
              </a:buClr>
            </a:pPr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72" name="Auf der gleichen Seite des Rechtecks liegende Ecken abrunden 71"/>
          <p:cNvSpPr/>
          <p:nvPr>
            <p:custDataLst>
              <p:tags r:id="rId4"/>
            </p:custDataLst>
          </p:nvPr>
        </p:nvSpPr>
        <p:spPr bwMode="gray">
          <a:xfrm>
            <a:off x="1835696" y="1275606"/>
            <a:ext cx="4104000" cy="3528392"/>
          </a:xfrm>
          <a:prstGeom prst="round2SameRect">
            <a:avLst>
              <a:gd name="adj1" fmla="val 3458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300"/>
              </a:spcBef>
              <a:buClr>
                <a:schemeClr val="accent2"/>
              </a:buClr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3" name="Auf der gleichen Seite des Rechtecks liegende Ecken abrunden 72"/>
          <p:cNvSpPr/>
          <p:nvPr>
            <p:custDataLst>
              <p:tags r:id="rId5"/>
            </p:custDataLst>
          </p:nvPr>
        </p:nvSpPr>
        <p:spPr bwMode="gray">
          <a:xfrm>
            <a:off x="1835698" y="1347614"/>
            <a:ext cx="4104000" cy="3456384"/>
          </a:xfrm>
          <a:prstGeom prst="round2SameRect">
            <a:avLst>
              <a:gd name="adj1" fmla="val 3458"/>
              <a:gd name="adj2" fmla="val 0"/>
            </a:avLst>
          </a:prstGeom>
          <a:noFill/>
          <a:ln w="9525">
            <a:gradFill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 marL="266700" indent="-266700">
              <a:spcBef>
                <a:spcPts val="200"/>
              </a:spcBef>
              <a:buClr>
                <a:schemeClr val="accent2"/>
              </a:buClr>
            </a:pP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83" name="Rechteck 82"/>
          <p:cNvSpPr/>
          <p:nvPr/>
        </p:nvSpPr>
        <p:spPr bwMode="gray">
          <a:xfrm>
            <a:off x="1908399" y="2247713"/>
            <a:ext cx="3960440" cy="2556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46800" rIns="0" rtlCol="0" anchor="b" anchorCtr="0"/>
          <a:lstStyle/>
          <a:p>
            <a:pPr marL="85725">
              <a:buClr>
                <a:schemeClr val="accent2"/>
              </a:buClr>
            </a:pPr>
            <a:r>
              <a:rPr lang="en-US" sz="1600" dirty="0">
                <a:solidFill>
                  <a:schemeClr val="tx1"/>
                </a:solidFill>
              </a:rPr>
              <a:t>ETERNUS CD10000</a:t>
            </a:r>
          </a:p>
        </p:txBody>
      </p:sp>
      <p:sp>
        <p:nvSpPr>
          <p:cNvPr id="84" name="Rechteck 83"/>
          <p:cNvSpPr/>
          <p:nvPr>
            <p:custDataLst>
              <p:tags r:id="rId6"/>
            </p:custDataLst>
          </p:nvPr>
        </p:nvSpPr>
        <p:spPr bwMode="gray">
          <a:xfrm>
            <a:off x="1980407" y="2319722"/>
            <a:ext cx="1116000" cy="396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ctr" anchorCtr="0"/>
          <a:lstStyle/>
          <a:p>
            <a:pPr>
              <a:buClr>
                <a:schemeClr val="accent2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Block Level Access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5" name="Rechteck 84"/>
          <p:cNvSpPr/>
          <p:nvPr>
            <p:custDataLst>
              <p:tags r:id="rId7"/>
            </p:custDataLst>
          </p:nvPr>
        </p:nvSpPr>
        <p:spPr bwMode="gray">
          <a:xfrm>
            <a:off x="3168539" y="2319722"/>
            <a:ext cx="1152000" cy="396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ctr" anchorCtr="0"/>
          <a:lstStyle/>
          <a:p>
            <a:pPr>
              <a:buClr>
                <a:schemeClr val="accent2"/>
              </a:buClr>
            </a:pPr>
            <a:r>
              <a:rPr lang="en-US" sz="1200" dirty="0" smtClean="0">
                <a:solidFill>
                  <a:schemeClr val="tx1"/>
                </a:solidFill>
              </a:rPr>
              <a:t>Object </a:t>
            </a:r>
            <a:r>
              <a:rPr lang="en-US" sz="1200" dirty="0">
                <a:solidFill>
                  <a:schemeClr val="tx1"/>
                </a:solidFill>
              </a:rPr>
              <a:t>Level Access</a:t>
            </a:r>
          </a:p>
        </p:txBody>
      </p:sp>
      <p:sp>
        <p:nvSpPr>
          <p:cNvPr id="86" name="Rechteck 85"/>
          <p:cNvSpPr/>
          <p:nvPr>
            <p:custDataLst>
              <p:tags r:id="rId8"/>
            </p:custDataLst>
          </p:nvPr>
        </p:nvSpPr>
        <p:spPr bwMode="gray">
          <a:xfrm>
            <a:off x="4392675" y="2319722"/>
            <a:ext cx="1116000" cy="396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ctr" anchorCtr="0"/>
          <a:lstStyle/>
          <a:p>
            <a:pPr>
              <a:buClr>
                <a:schemeClr val="accent2"/>
              </a:buCl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File Level Access</a:t>
            </a:r>
          </a:p>
        </p:txBody>
      </p:sp>
      <p:sp>
        <p:nvSpPr>
          <p:cNvPr id="90" name="Rechteck 89"/>
          <p:cNvSpPr/>
          <p:nvPr>
            <p:custDataLst>
              <p:tags r:id="rId9"/>
            </p:custDataLst>
          </p:nvPr>
        </p:nvSpPr>
        <p:spPr bwMode="gray">
          <a:xfrm>
            <a:off x="1980407" y="2787774"/>
            <a:ext cx="3528392" cy="396044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ctr" anchorCtr="0"/>
          <a:lstStyle/>
          <a:p>
            <a:pPr>
              <a:buClr>
                <a:schemeClr val="accent2"/>
              </a:buClr>
            </a:pPr>
            <a:r>
              <a:rPr lang="en-US" sz="1200" dirty="0">
                <a:solidFill>
                  <a:schemeClr val="bg1"/>
                </a:solidFill>
              </a:rPr>
              <a:t>Central Management</a:t>
            </a:r>
          </a:p>
        </p:txBody>
      </p:sp>
      <p:sp>
        <p:nvSpPr>
          <p:cNvPr id="91" name="Rechteck 90"/>
          <p:cNvSpPr/>
          <p:nvPr>
            <p:custDataLst>
              <p:tags r:id="rId10"/>
            </p:custDataLst>
          </p:nvPr>
        </p:nvSpPr>
        <p:spPr bwMode="gray">
          <a:xfrm>
            <a:off x="1980407" y="3255826"/>
            <a:ext cx="3528392" cy="396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ctr" anchorCtr="0"/>
          <a:lstStyle/>
          <a:p>
            <a:pPr>
              <a:buClr>
                <a:schemeClr val="accent2"/>
              </a:buClr>
            </a:pPr>
            <a:r>
              <a:rPr lang="en-US" sz="1200" dirty="0">
                <a:solidFill>
                  <a:schemeClr val="tx1"/>
                </a:solidFill>
              </a:rPr>
              <a:t>Ceph Storage System </a:t>
            </a:r>
            <a:r>
              <a:rPr lang="en-US" sz="1200" dirty="0" smtClean="0">
                <a:solidFill>
                  <a:schemeClr val="tx1"/>
                </a:solidFill>
              </a:rPr>
              <a:t>S/W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echteck 91"/>
          <p:cNvSpPr/>
          <p:nvPr>
            <p:custDataLst>
              <p:tags r:id="rId11"/>
            </p:custDataLst>
          </p:nvPr>
        </p:nvSpPr>
        <p:spPr bwMode="gray">
          <a:xfrm>
            <a:off x="1980407" y="3723878"/>
            <a:ext cx="3528392" cy="1008112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ctr" anchorCtr="0"/>
          <a:lstStyle/>
          <a:p>
            <a:pPr>
              <a:buClr>
                <a:schemeClr val="accent2"/>
              </a:buClr>
            </a:pP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26" name="Gruppieren 125"/>
          <p:cNvGrpSpPr/>
          <p:nvPr/>
        </p:nvGrpSpPr>
        <p:grpSpPr bwMode="gray">
          <a:xfrm>
            <a:off x="2340447" y="3958953"/>
            <a:ext cx="884404" cy="558995"/>
            <a:chOff x="1259632" y="3958953"/>
            <a:chExt cx="884404" cy="558995"/>
          </a:xfrm>
        </p:grpSpPr>
        <p:grpSp>
          <p:nvGrpSpPr>
            <p:cNvPr id="93" name="Gruppieren 92"/>
            <p:cNvGrpSpPr/>
            <p:nvPr/>
          </p:nvGrpSpPr>
          <p:grpSpPr bwMode="gray">
            <a:xfrm>
              <a:off x="1585236" y="3958953"/>
              <a:ext cx="558800" cy="273049"/>
              <a:chOff x="0" y="0"/>
              <a:chExt cx="1615238" cy="576571"/>
            </a:xfrm>
          </p:grpSpPr>
          <p:pic>
            <p:nvPicPr>
              <p:cNvPr id="94" name="Picture 4" descr="image006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1615238" cy="28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5" descr="image008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50"/>
              <a:stretch/>
            </p:blipFill>
            <p:spPr bwMode="gray">
              <a:xfrm>
                <a:off x="45714" y="283238"/>
                <a:ext cx="1523810" cy="29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6" name="Gruppieren 95"/>
            <p:cNvGrpSpPr/>
            <p:nvPr/>
          </p:nvGrpSpPr>
          <p:grpSpPr bwMode="gray">
            <a:xfrm>
              <a:off x="1403143" y="4102997"/>
              <a:ext cx="558800" cy="273049"/>
              <a:chOff x="0" y="0"/>
              <a:chExt cx="1615238" cy="576571"/>
            </a:xfrm>
          </p:grpSpPr>
          <p:pic>
            <p:nvPicPr>
              <p:cNvPr id="97" name="Picture 4" descr="image006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1615238" cy="28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5" descr="image008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50"/>
              <a:stretch/>
            </p:blipFill>
            <p:spPr bwMode="gray">
              <a:xfrm>
                <a:off x="45714" y="283238"/>
                <a:ext cx="1523810" cy="29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9" name="Gruppieren 98"/>
            <p:cNvGrpSpPr/>
            <p:nvPr/>
          </p:nvGrpSpPr>
          <p:grpSpPr bwMode="gray">
            <a:xfrm>
              <a:off x="1259632" y="4244899"/>
              <a:ext cx="558800" cy="273049"/>
              <a:chOff x="0" y="0"/>
              <a:chExt cx="1615238" cy="576571"/>
            </a:xfrm>
          </p:grpSpPr>
          <p:pic>
            <p:nvPicPr>
              <p:cNvPr id="100" name="Picture 4" descr="image006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0" y="0"/>
                <a:ext cx="1615238" cy="28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5" descr="image008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50"/>
              <a:stretch/>
            </p:blipFill>
            <p:spPr bwMode="gray">
              <a:xfrm>
                <a:off x="45714" y="283238"/>
                <a:ext cx="1523810" cy="29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11" name="Elbow Connector 33"/>
          <p:cNvCxnSpPr>
            <a:stCxn id="94" idx="0"/>
            <a:endCxn id="122" idx="0"/>
          </p:cNvCxnSpPr>
          <p:nvPr/>
        </p:nvCxnSpPr>
        <p:spPr bwMode="gray">
          <a:xfrm rot="5400000" flipH="1" flipV="1">
            <a:off x="3905563" y="2979791"/>
            <a:ext cx="19051" cy="1939275"/>
          </a:xfrm>
          <a:prstGeom prst="bentConnector3">
            <a:avLst>
              <a:gd name="adj1" fmla="val 7333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56"/>
          <p:cNvCxnSpPr>
            <a:stCxn id="101" idx="2"/>
            <a:endCxn id="109" idx="2"/>
          </p:cNvCxnSpPr>
          <p:nvPr/>
        </p:nvCxnSpPr>
        <p:spPr bwMode="gray">
          <a:xfrm rot="16200000" flipH="1">
            <a:off x="3589697" y="3548098"/>
            <a:ext cx="15505" cy="1955204"/>
          </a:xfrm>
          <a:prstGeom prst="bentConnector3">
            <a:avLst>
              <a:gd name="adj1" fmla="val 91909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54"/>
          <p:cNvSpPr txBox="1"/>
          <p:nvPr/>
        </p:nvSpPr>
        <p:spPr bwMode="gray">
          <a:xfrm>
            <a:off x="3240547" y="3831890"/>
            <a:ext cx="1296562" cy="21602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10GbE Frontend Network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4" name="TextBox 55"/>
          <p:cNvSpPr txBox="1"/>
          <p:nvPr/>
        </p:nvSpPr>
        <p:spPr bwMode="gray">
          <a:xfrm>
            <a:off x="2952097" y="4371950"/>
            <a:ext cx="1296562" cy="2160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Infiniband Backend Network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5" name="TextBox 1"/>
          <p:cNvSpPr txBox="1"/>
          <p:nvPr/>
        </p:nvSpPr>
        <p:spPr bwMode="gray">
          <a:xfrm>
            <a:off x="1980407" y="3723990"/>
            <a:ext cx="288032" cy="1008000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Performance Nodes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6" name="TextBox 53"/>
          <p:cNvSpPr txBox="1"/>
          <p:nvPr/>
        </p:nvSpPr>
        <p:spPr bwMode="gray">
          <a:xfrm>
            <a:off x="5220767" y="3723878"/>
            <a:ext cx="288008" cy="1008000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800" dirty="0" smtClean="0"/>
              <a:t>Capacity Nodes</a:t>
            </a:r>
            <a:endParaRPr lang="en-US" sz="800" dirty="0"/>
          </a:p>
        </p:txBody>
      </p:sp>
      <p:grpSp>
        <p:nvGrpSpPr>
          <p:cNvPr id="127" name="Gruppieren 126"/>
          <p:cNvGrpSpPr/>
          <p:nvPr/>
        </p:nvGrpSpPr>
        <p:grpSpPr bwMode="gray">
          <a:xfrm>
            <a:off x="4275013" y="3939902"/>
            <a:ext cx="909750" cy="593551"/>
            <a:chOff x="2474118" y="3939902"/>
            <a:chExt cx="909750" cy="593551"/>
          </a:xfrm>
        </p:grpSpPr>
        <p:grpSp>
          <p:nvGrpSpPr>
            <p:cNvPr id="120" name="Group 58"/>
            <p:cNvGrpSpPr/>
            <p:nvPr/>
          </p:nvGrpSpPr>
          <p:grpSpPr bwMode="gray">
            <a:xfrm>
              <a:off x="2783793" y="3939902"/>
              <a:ext cx="600075" cy="304059"/>
              <a:chOff x="4388846" y="1050860"/>
              <a:chExt cx="600075" cy="304059"/>
            </a:xfrm>
          </p:grpSpPr>
          <p:pic>
            <p:nvPicPr>
              <p:cNvPr id="121" name="Picture 27" descr="Fujitsu-Plattenspeichersystem »ETERNUS DX440 S2«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" r="4157"/>
              <a:stretch/>
            </p:blipFill>
            <p:spPr bwMode="gray">
              <a:xfrm>
                <a:off x="4388846" y="1059582"/>
                <a:ext cx="600075" cy="295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image002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7" r="3326" b="10611"/>
              <a:stretch/>
            </p:blipFill>
            <p:spPr bwMode="gray">
              <a:xfrm>
                <a:off x="4391228" y="1050860"/>
                <a:ext cx="595312" cy="9733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</p:pic>
        </p:grpSp>
        <p:grpSp>
          <p:nvGrpSpPr>
            <p:cNvPr id="117" name="Group 58"/>
            <p:cNvGrpSpPr/>
            <p:nvPr/>
          </p:nvGrpSpPr>
          <p:grpSpPr bwMode="gray">
            <a:xfrm>
              <a:off x="2627784" y="4083918"/>
              <a:ext cx="600075" cy="304059"/>
              <a:chOff x="4388846" y="1050860"/>
              <a:chExt cx="600075" cy="304059"/>
            </a:xfrm>
          </p:grpSpPr>
          <p:pic>
            <p:nvPicPr>
              <p:cNvPr id="118" name="Picture 27" descr="Fujitsu-Plattenspeichersystem »ETERNUS DX440 S2«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" r="4157"/>
              <a:stretch/>
            </p:blipFill>
            <p:spPr bwMode="gray">
              <a:xfrm>
                <a:off x="4388846" y="1059582"/>
                <a:ext cx="600075" cy="295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image002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7" r="3326" b="10611"/>
              <a:stretch/>
            </p:blipFill>
            <p:spPr bwMode="gray">
              <a:xfrm>
                <a:off x="4391228" y="1050860"/>
                <a:ext cx="595312" cy="9733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</p:pic>
        </p:grpSp>
        <p:grpSp>
          <p:nvGrpSpPr>
            <p:cNvPr id="108" name="Group 58"/>
            <p:cNvGrpSpPr/>
            <p:nvPr/>
          </p:nvGrpSpPr>
          <p:grpSpPr bwMode="gray">
            <a:xfrm>
              <a:off x="2474118" y="4229394"/>
              <a:ext cx="600075" cy="304059"/>
              <a:chOff x="4388846" y="1050860"/>
              <a:chExt cx="600075" cy="304059"/>
            </a:xfrm>
          </p:grpSpPr>
          <p:pic>
            <p:nvPicPr>
              <p:cNvPr id="109" name="Picture 27" descr="Fujitsu-Plattenspeichersystem »ETERNUS DX440 S2«"/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" r="4157"/>
              <a:stretch/>
            </p:blipFill>
            <p:spPr bwMode="gray">
              <a:xfrm>
                <a:off x="4388846" y="1059582"/>
                <a:ext cx="600075" cy="295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image002"/>
              <p:cNvPicPr>
                <a:picLocks noChangeAspect="1" noChangeArrowheads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7" r="3326" b="10611"/>
              <a:stretch/>
            </p:blipFill>
            <p:spPr bwMode="gray">
              <a:xfrm>
                <a:off x="4391228" y="1050860"/>
                <a:ext cx="595312" cy="9733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</p:pic>
        </p:grpSp>
      </p:grpSp>
      <p:grpSp>
        <p:nvGrpSpPr>
          <p:cNvPr id="56" name="Gruppieren 115"/>
          <p:cNvGrpSpPr/>
          <p:nvPr/>
        </p:nvGrpSpPr>
        <p:grpSpPr bwMode="gray">
          <a:xfrm>
            <a:off x="1979241" y="1573656"/>
            <a:ext cx="1440632" cy="648090"/>
            <a:chOff x="5508130" y="3507862"/>
            <a:chExt cx="648000" cy="648090"/>
          </a:xfrm>
          <a:solidFill>
            <a:srgbClr val="002060"/>
          </a:solidFill>
        </p:grpSpPr>
        <p:sp>
          <p:nvSpPr>
            <p:cNvPr id="57" name="Abgerundetes Rechteck 67"/>
            <p:cNvSpPr/>
            <p:nvPr>
              <p:custDataLst>
                <p:tags r:id="rId15"/>
              </p:custDataLst>
            </p:nvPr>
          </p:nvSpPr>
          <p:spPr bwMode="gray">
            <a:xfrm>
              <a:off x="5508130" y="3507862"/>
              <a:ext cx="648000" cy="648090"/>
            </a:xfrm>
            <a:prstGeom prst="roundRect">
              <a:avLst>
                <a:gd name="adj" fmla="val 19596"/>
              </a:avLst>
            </a:prstGeom>
            <a:grpFill/>
            <a:ln w="1905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" tIns="0" rIns="18000" bIns="0" rtlCol="0" anchor="ctr" anchorCtr="0"/>
            <a:lstStyle/>
            <a:p>
              <a:pPr marL="85725" algn="ctr">
                <a:buClr>
                  <a:schemeClr val="accent2"/>
                </a:buClr>
              </a:pP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8" name="Abgerundetes Rechteck 68"/>
            <p:cNvSpPr/>
            <p:nvPr>
              <p:custDataLst>
                <p:tags r:id="rId16"/>
              </p:custDataLst>
            </p:nvPr>
          </p:nvSpPr>
          <p:spPr bwMode="gray">
            <a:xfrm>
              <a:off x="5534053" y="3543948"/>
              <a:ext cx="596160" cy="576000"/>
            </a:xfrm>
            <a:prstGeom prst="roundRect">
              <a:avLst>
                <a:gd name="adj" fmla="val 22049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" tIns="0" rIns="18000" bIns="0"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VMs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Abgerundetes Rechteck 68"/>
          <p:cNvSpPr/>
          <p:nvPr>
            <p:custDataLst>
              <p:tags r:id="rId12"/>
            </p:custDataLst>
          </p:nvPr>
        </p:nvSpPr>
        <p:spPr bwMode="gray">
          <a:xfrm>
            <a:off x="4392675" y="1573701"/>
            <a:ext cx="1114958" cy="648000"/>
          </a:xfrm>
          <a:prstGeom prst="roundRect">
            <a:avLst>
              <a:gd name="adj" fmla="val 22049"/>
            </a:avLst>
          </a:prstGeom>
          <a:solidFill>
            <a:srgbClr val="CCEC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0" rIns="18000" bIns="0" rtlCol="0" anchor="ctr" anchorCtr="0"/>
          <a:lstStyle/>
          <a:p>
            <a:pPr algn="ctr">
              <a:buClr>
                <a:schemeClr val="accent2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More to come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88224" y="3898807"/>
            <a:ext cx="1512168" cy="529385"/>
          </a:xfrm>
          <a:prstGeom prst="wedgeRoundRectCallout">
            <a:avLst>
              <a:gd name="adj1" fmla="val -95700"/>
              <a:gd name="adj2" fmla="val 28972"/>
              <a:gd name="adj3" fmla="val 16667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Fujitsu Standard Hardware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6588224" y="2643758"/>
            <a:ext cx="1512168" cy="408238"/>
          </a:xfrm>
          <a:prstGeom prst="wedgeRoundRectCallout">
            <a:avLst>
              <a:gd name="adj1" fmla="val -91860"/>
              <a:gd name="adj2" fmla="val 29122"/>
              <a:gd name="adj3" fmla="val 16667"/>
            </a:avLst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Fujitsu Software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0" name="Rounded Rectangular Callout 69"/>
          <p:cNvSpPr/>
          <p:nvPr/>
        </p:nvSpPr>
        <p:spPr>
          <a:xfrm>
            <a:off x="6588224" y="3194605"/>
            <a:ext cx="1512168" cy="529385"/>
          </a:xfrm>
          <a:prstGeom prst="wedgeRoundRectCallout">
            <a:avLst>
              <a:gd name="adj1" fmla="val -96660"/>
              <a:gd name="adj2" fmla="val 12522"/>
              <a:gd name="adj3" fmla="val 16667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Open Source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7" name="Rounded Rectangular Callout 86"/>
          <p:cNvSpPr/>
          <p:nvPr/>
        </p:nvSpPr>
        <p:spPr>
          <a:xfrm>
            <a:off x="6588224" y="1887665"/>
            <a:ext cx="1512168" cy="529385"/>
          </a:xfrm>
          <a:prstGeom prst="wedgeRoundRectCallout">
            <a:avLst>
              <a:gd name="adj1" fmla="val -118736"/>
              <a:gd name="adj2" fmla="val 55019"/>
              <a:gd name="adj3" fmla="val 16667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sz="1200" b="1" dirty="0" err="1" smtClean="0">
                <a:solidFill>
                  <a:schemeClr val="bg1"/>
                </a:solidFill>
              </a:rPr>
              <a:t>Application</a:t>
            </a:r>
            <a:endParaRPr lang="de-DE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Interface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48" name="Gruppieren 115"/>
          <p:cNvGrpSpPr/>
          <p:nvPr/>
        </p:nvGrpSpPr>
        <p:grpSpPr bwMode="gray">
          <a:xfrm>
            <a:off x="3481198" y="1573656"/>
            <a:ext cx="850152" cy="648090"/>
            <a:chOff x="5508130" y="3507862"/>
            <a:chExt cx="648000" cy="648090"/>
          </a:xfrm>
          <a:solidFill>
            <a:srgbClr val="002060"/>
          </a:solidFill>
        </p:grpSpPr>
        <p:sp>
          <p:nvSpPr>
            <p:cNvPr id="49" name="Abgerundetes Rechteck 67"/>
            <p:cNvSpPr/>
            <p:nvPr>
              <p:custDataLst>
                <p:tags r:id="rId13"/>
              </p:custDataLst>
            </p:nvPr>
          </p:nvSpPr>
          <p:spPr bwMode="gray">
            <a:xfrm>
              <a:off x="5508130" y="3507862"/>
              <a:ext cx="648000" cy="648090"/>
            </a:xfrm>
            <a:prstGeom prst="roundRect">
              <a:avLst>
                <a:gd name="adj" fmla="val 19596"/>
              </a:avLst>
            </a:prstGeom>
            <a:grpFill/>
            <a:ln w="1905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" tIns="0" rIns="18000" bIns="0" rtlCol="0" anchor="ctr" anchorCtr="0"/>
            <a:lstStyle/>
            <a:p>
              <a:pPr marL="85725" algn="ctr">
                <a:buClr>
                  <a:schemeClr val="accent2"/>
                </a:buClr>
              </a:pPr>
              <a:endParaRPr lang="en-US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Abgerundetes Rechteck 68"/>
            <p:cNvSpPr/>
            <p:nvPr>
              <p:custDataLst>
                <p:tags r:id="rId14"/>
              </p:custDataLst>
            </p:nvPr>
          </p:nvSpPr>
          <p:spPr bwMode="gray">
            <a:xfrm>
              <a:off x="5534053" y="3543948"/>
              <a:ext cx="596160" cy="576000"/>
            </a:xfrm>
            <a:prstGeom prst="roundRect">
              <a:avLst>
                <a:gd name="adj" fmla="val 22049"/>
              </a:avLst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" tIns="0" rIns="18000" bIns="0"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1400" dirty="0" smtClean="0">
                  <a:solidFill>
                    <a:schemeClr val="bg1"/>
                  </a:solidFill>
                </a:rPr>
                <a:t>REST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8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113" grpId="0"/>
      <p:bldP spid="114" grpId="0"/>
      <p:bldP spid="115" grpId="0"/>
      <p:bldP spid="116" grpId="0"/>
      <p:bldP spid="59" grpId="0" animBg="1"/>
      <p:bldP spid="5" grpId="0" animBg="1"/>
      <p:bldP spid="63" grpId="0" animBg="1"/>
      <p:bldP spid="70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ETERNUS CD10000 – Building Blocks</a:t>
            </a:r>
            <a:endParaRPr lang="en-US" dirty="0"/>
          </a:p>
        </p:txBody>
      </p:sp>
      <p:sp>
        <p:nvSpPr>
          <p:cNvPr id="30" name="Auf der gleichen Seite des Rechtecks liegende Ecken abrunden 29"/>
          <p:cNvSpPr/>
          <p:nvPr>
            <p:custDataLst>
              <p:tags r:id="rId1"/>
            </p:custDataLst>
          </p:nvPr>
        </p:nvSpPr>
        <p:spPr bwMode="gray">
          <a:xfrm>
            <a:off x="250825" y="1491600"/>
            <a:ext cx="2844000" cy="2484053"/>
          </a:xfrm>
          <a:prstGeom prst="round2SameRect">
            <a:avLst>
              <a:gd name="adj1" fmla="val 5113"/>
              <a:gd name="adj2" fmla="val 0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t" anchorCtr="0"/>
          <a:lstStyle/>
          <a:p>
            <a:pPr>
              <a:buClr>
                <a:schemeClr val="accent2"/>
              </a:buClr>
            </a:pPr>
            <a:r>
              <a:rPr lang="en-US" sz="1400">
                <a:solidFill>
                  <a:schemeClr val="accent1"/>
                </a:solidFill>
              </a:rPr>
              <a:t>Basic </a:t>
            </a:r>
            <a:r>
              <a:rPr lang="en-US" sz="1400" smtClean="0">
                <a:solidFill>
                  <a:schemeClr val="accent1"/>
                </a:solidFill>
              </a:rPr>
              <a:t>Storage Node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Auf der gleichen Seite des Rechtecks liegende Ecken abrunden 30"/>
          <p:cNvSpPr/>
          <p:nvPr>
            <p:custDataLst>
              <p:tags r:id="rId2"/>
            </p:custDataLst>
          </p:nvPr>
        </p:nvSpPr>
        <p:spPr bwMode="gray">
          <a:xfrm>
            <a:off x="323528" y="1851640"/>
            <a:ext cx="2700000" cy="2124000"/>
          </a:xfrm>
          <a:prstGeom prst="round2SameRect">
            <a:avLst>
              <a:gd name="adj1" fmla="val 5979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1"/>
                </a:solidFill>
              </a:rPr>
              <a:t>12.6TB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1400" dirty="0" smtClean="0">
                <a:solidFill>
                  <a:schemeClr val="tx1"/>
                </a:solidFill>
              </a:rPr>
              <a:t>PRIMERGY RX300 S8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Auf der gleichen Seite des Rechtecks liegende Ecken abrunden 31"/>
          <p:cNvSpPr/>
          <p:nvPr>
            <p:custDataLst>
              <p:tags r:id="rId3"/>
            </p:custDataLst>
          </p:nvPr>
        </p:nvSpPr>
        <p:spPr bwMode="gray">
          <a:xfrm>
            <a:off x="323530" y="1851640"/>
            <a:ext cx="2700000" cy="2124000"/>
          </a:xfrm>
          <a:prstGeom prst="round2SameRect">
            <a:avLst>
              <a:gd name="adj1" fmla="val 5979"/>
              <a:gd name="adj2" fmla="val 0"/>
            </a:avLst>
          </a:prstGeom>
          <a:noFill/>
          <a:ln w="9525">
            <a:gradFill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 marL="266700" indent="-266700">
              <a:spcBef>
                <a:spcPts val="200"/>
              </a:spcBef>
              <a:buClr>
                <a:schemeClr val="accent2"/>
              </a:buClr>
            </a:pP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34" name="Auf der gleichen Seite des Rechtecks liegende Ecken abrunden 33"/>
          <p:cNvSpPr/>
          <p:nvPr>
            <p:custDataLst>
              <p:tags r:id="rId4"/>
            </p:custDataLst>
          </p:nvPr>
        </p:nvSpPr>
        <p:spPr bwMode="gray">
          <a:xfrm>
            <a:off x="3168160" y="1491600"/>
            <a:ext cx="2808000" cy="2484053"/>
          </a:xfrm>
          <a:prstGeom prst="round2SameRect">
            <a:avLst>
              <a:gd name="adj1" fmla="val 5113"/>
              <a:gd name="adj2" fmla="val 0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t" anchorCtr="0"/>
          <a:lstStyle/>
          <a:p>
            <a:pPr>
              <a:buClr>
                <a:schemeClr val="accent2"/>
              </a:buClr>
            </a:pPr>
            <a:r>
              <a:rPr lang="en-US" sz="1400" dirty="0">
                <a:solidFill>
                  <a:schemeClr val="accent1"/>
                </a:solidFill>
              </a:rPr>
              <a:t>Performance Node</a:t>
            </a:r>
          </a:p>
        </p:txBody>
      </p:sp>
      <p:sp>
        <p:nvSpPr>
          <p:cNvPr id="35" name="Auf der gleichen Seite des Rechtecks liegende Ecken abrunden 34"/>
          <p:cNvSpPr/>
          <p:nvPr>
            <p:custDataLst>
              <p:tags r:id="rId5"/>
            </p:custDataLst>
          </p:nvPr>
        </p:nvSpPr>
        <p:spPr bwMode="gray">
          <a:xfrm>
            <a:off x="6044023" y="1491600"/>
            <a:ext cx="2844000" cy="2484053"/>
          </a:xfrm>
          <a:prstGeom prst="round2SameRect">
            <a:avLst>
              <a:gd name="adj1" fmla="val 5113"/>
              <a:gd name="adj2" fmla="val 0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54000" rtlCol="0" anchor="t" anchorCtr="0"/>
          <a:lstStyle/>
          <a:p>
            <a:pPr>
              <a:buClr>
                <a:schemeClr val="accent2"/>
              </a:buClr>
            </a:pPr>
            <a:r>
              <a:rPr lang="en-US" sz="1400" dirty="0">
                <a:solidFill>
                  <a:schemeClr val="accent1"/>
                </a:solidFill>
              </a:rPr>
              <a:t>Capacity Node</a:t>
            </a:r>
          </a:p>
        </p:txBody>
      </p:sp>
      <p:sp>
        <p:nvSpPr>
          <p:cNvPr id="36" name="Auf der gleichen Seite des Rechtecks liegende Ecken abrunden 35"/>
          <p:cNvSpPr/>
          <p:nvPr>
            <p:custDataLst>
              <p:tags r:id="rId6"/>
            </p:custDataLst>
          </p:nvPr>
        </p:nvSpPr>
        <p:spPr bwMode="gray">
          <a:xfrm>
            <a:off x="6120172" y="1851640"/>
            <a:ext cx="2700000" cy="2124000"/>
          </a:xfrm>
          <a:prstGeom prst="round2SameRect">
            <a:avLst>
              <a:gd name="adj1" fmla="val 5979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1"/>
                </a:solidFill>
              </a:rPr>
              <a:t>252.6TB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1400" dirty="0" smtClean="0">
                <a:solidFill>
                  <a:schemeClr val="tx1"/>
                </a:solidFill>
              </a:rPr>
              <a:t>PRIMERGY RX300 S8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1400" dirty="0" smtClean="0">
                <a:solidFill>
                  <a:schemeClr val="tx1"/>
                </a:solidFill>
              </a:rPr>
              <a:t>ETERNUS JX60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Auf der gleichen Seite des Rechtecks liegende Ecken abrunden 36"/>
          <p:cNvSpPr/>
          <p:nvPr>
            <p:custDataLst>
              <p:tags r:id="rId7"/>
            </p:custDataLst>
          </p:nvPr>
        </p:nvSpPr>
        <p:spPr bwMode="gray">
          <a:xfrm>
            <a:off x="6120174" y="1851640"/>
            <a:ext cx="2700000" cy="2124000"/>
          </a:xfrm>
          <a:prstGeom prst="round2SameRect">
            <a:avLst>
              <a:gd name="adj1" fmla="val 5979"/>
              <a:gd name="adj2" fmla="val 0"/>
            </a:avLst>
          </a:prstGeom>
          <a:noFill/>
          <a:ln w="9525">
            <a:gradFill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 marL="266700" indent="-266700">
              <a:spcBef>
                <a:spcPts val="200"/>
              </a:spcBef>
              <a:buClr>
                <a:schemeClr val="accent2"/>
              </a:buClr>
            </a:pP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38" name="Auf der gleichen Seite des Rechtecks liegende Ecken abrunden 37"/>
          <p:cNvSpPr/>
          <p:nvPr>
            <p:custDataLst>
              <p:tags r:id="rId8"/>
            </p:custDataLst>
          </p:nvPr>
        </p:nvSpPr>
        <p:spPr bwMode="gray">
          <a:xfrm>
            <a:off x="3240150" y="1851640"/>
            <a:ext cx="2664000" cy="2124000"/>
          </a:xfrm>
          <a:prstGeom prst="round2SameRect">
            <a:avLst>
              <a:gd name="adj1" fmla="val 5979"/>
              <a:gd name="adj2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sz="1400" dirty="0" smtClean="0">
                <a:solidFill>
                  <a:schemeClr val="tx1"/>
                </a:solidFill>
              </a:rPr>
              <a:t>34.2TB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1400" dirty="0" smtClean="0">
                <a:solidFill>
                  <a:schemeClr val="tx1"/>
                </a:solidFill>
              </a:rPr>
              <a:t>PRIMERGY RX300 S8</a:t>
            </a:r>
          </a:p>
          <a:p>
            <a:pPr marL="266700" indent="-26670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de-DE" sz="1400" dirty="0" smtClean="0">
                <a:solidFill>
                  <a:schemeClr val="tx1"/>
                </a:solidFill>
              </a:rPr>
              <a:t>ETERNUS JX40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Auf der gleichen Seite des Rechtecks liegende Ecken abrunden 38"/>
          <p:cNvSpPr/>
          <p:nvPr>
            <p:custDataLst>
              <p:tags r:id="rId9"/>
            </p:custDataLst>
          </p:nvPr>
        </p:nvSpPr>
        <p:spPr bwMode="gray">
          <a:xfrm>
            <a:off x="3240152" y="1851640"/>
            <a:ext cx="2664000" cy="2124000"/>
          </a:xfrm>
          <a:prstGeom prst="round2SameRect">
            <a:avLst>
              <a:gd name="adj1" fmla="val 5979"/>
              <a:gd name="adj2" fmla="val 0"/>
            </a:avLst>
          </a:prstGeom>
          <a:noFill/>
          <a:ln w="9525">
            <a:gradFill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pPr marL="266700" indent="-266700">
              <a:spcBef>
                <a:spcPts val="200"/>
              </a:spcBef>
              <a:buClr>
                <a:schemeClr val="accent2"/>
              </a:buClr>
            </a:pPr>
            <a:endParaRPr lang="en-US" sz="1500" dirty="0" smtClean="0">
              <a:solidFill>
                <a:schemeClr val="tx1"/>
              </a:solidFill>
            </a:endParaRPr>
          </a:p>
        </p:txBody>
      </p:sp>
      <p:grpSp>
        <p:nvGrpSpPr>
          <p:cNvPr id="40" name="Gruppieren 39"/>
          <p:cNvGrpSpPr/>
          <p:nvPr>
            <p:custDataLst>
              <p:tags r:id="rId10"/>
            </p:custDataLst>
          </p:nvPr>
        </p:nvGrpSpPr>
        <p:grpSpPr bwMode="gray">
          <a:xfrm>
            <a:off x="6627926" y="3183788"/>
            <a:ext cx="1684492" cy="870942"/>
            <a:chOff x="4933615" y="987574"/>
            <a:chExt cx="1684492" cy="870942"/>
          </a:xfrm>
        </p:grpSpPr>
        <p:pic>
          <p:nvPicPr>
            <p:cNvPr id="41" name="Picture 27" descr="Fujitsu-Plattenspeichersystem »ETERNUS DX440 S2«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933615" y="1031837"/>
              <a:ext cx="1684492" cy="826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image00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974865" y="987574"/>
              <a:ext cx="161544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3"/>
          <p:cNvGrpSpPr/>
          <p:nvPr/>
        </p:nvGrpSpPr>
        <p:grpSpPr bwMode="gray">
          <a:xfrm>
            <a:off x="3764531" y="3406151"/>
            <a:ext cx="1615238" cy="576571"/>
            <a:chOff x="755576" y="3003291"/>
            <a:chExt cx="1615238" cy="576571"/>
          </a:xfrm>
        </p:grpSpPr>
        <p:pic>
          <p:nvPicPr>
            <p:cNvPr id="44" name="Picture 4" descr="image00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55576" y="3003291"/>
              <a:ext cx="1615238" cy="28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 descr="image008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50"/>
            <a:stretch/>
          </p:blipFill>
          <p:spPr bwMode="gray">
            <a:xfrm>
              <a:off x="801290" y="3286529"/>
              <a:ext cx="1523810" cy="29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4" descr="image0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65909" y="3700817"/>
            <a:ext cx="1615238" cy="2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362658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U</a:t>
            </a:r>
            <a:r>
              <a:rPr lang="de-DE" b="1" dirty="0" err="1" smtClean="0">
                <a:solidFill>
                  <a:srgbClr val="FF0000"/>
                </a:solidFill>
              </a:rPr>
              <a:t>p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224 </a:t>
            </a: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b="1" dirty="0" smtClean="0">
                <a:solidFill>
                  <a:srgbClr val="FF0000"/>
                </a:solidFill>
              </a:rPr>
              <a:t>torage Nodes </a:t>
            </a:r>
            <a:r>
              <a:rPr lang="de-DE" b="1" dirty="0" err="1" smtClean="0">
                <a:solidFill>
                  <a:srgbClr val="FF0000"/>
                </a:solidFill>
              </a:rPr>
              <a:t>with</a:t>
            </a:r>
            <a:r>
              <a:rPr lang="de-DE" b="1" dirty="0" smtClean="0">
                <a:solidFill>
                  <a:srgbClr val="FF0000"/>
                </a:solidFill>
              </a:rPr>
              <a:t> &gt; 56 PB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ETERNUS CD10000 </a:t>
            </a:r>
            <a:r>
              <a:rPr lang="de-DE" dirty="0" err="1" smtClean="0"/>
              <a:t>Principles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0824" y="1491600"/>
            <a:ext cx="10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747" y="1491600"/>
            <a:ext cx="10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6670" y="1491600"/>
            <a:ext cx="10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4593" y="1491600"/>
            <a:ext cx="10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2516" y="1491600"/>
            <a:ext cx="10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0440" y="1491600"/>
            <a:ext cx="10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Storage</a:t>
            </a:r>
          </a:p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Node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410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784" y="978248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149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20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6870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5056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1950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1027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160" y="3906094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410" y="343587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3149" y="343587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5620" y="343587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6870" y="343587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35056" y="343587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1950" y="343587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81027" y="343587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160" y="343587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410" y="30038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3149" y="30038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35620" y="300386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56870" y="30038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35056" y="30038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1950" y="30038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81027" y="300386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64160" y="300386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410" y="257175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3149" y="257175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35620" y="257175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56870" y="257175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35056" y="257175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51950" y="257175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81027" y="257175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64160" y="257175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410" y="213969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53149" y="213969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35620" y="213969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56870" y="213969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35056" y="213969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51950" y="213969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881027" y="2139690"/>
            <a:ext cx="36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64160" y="2139690"/>
            <a:ext cx="360000" cy="36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46925" y="453464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  <a:r>
              <a:rPr lang="de-DE" dirty="0" smtClean="0"/>
              <a:t>seudo-</a:t>
            </a:r>
            <a:r>
              <a:rPr lang="de-DE" dirty="0" err="1" smtClean="0"/>
              <a:t>random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11450" y="97824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transparent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copies</a:t>
            </a:r>
            <a:endParaRPr lang="en-US" dirty="0"/>
          </a:p>
        </p:txBody>
      </p:sp>
      <p:cxnSp>
        <p:nvCxnSpPr>
          <p:cNvPr id="73" name="Curved Connector 72"/>
          <p:cNvCxnSpPr>
            <a:endCxn id="22" idx="0"/>
          </p:cNvCxnSpPr>
          <p:nvPr/>
        </p:nvCxnSpPr>
        <p:spPr>
          <a:xfrm rot="10800000" flipV="1">
            <a:off x="503410" y="2751750"/>
            <a:ext cx="3348540" cy="6841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14" idx="0"/>
            <a:endCxn id="51" idx="2"/>
          </p:cNvCxnSpPr>
          <p:nvPr/>
        </p:nvCxnSpPr>
        <p:spPr>
          <a:xfrm rot="5400000" flipH="1" flipV="1">
            <a:off x="3286331" y="3160475"/>
            <a:ext cx="974344" cy="51689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452337" y="98753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recreation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lost </a:t>
            </a:r>
            <a:r>
              <a:rPr lang="de-DE" dirty="0" err="1" smtClean="0"/>
              <a:t>redundancy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76" idx="2"/>
            <a:endCxn id="51" idx="0"/>
          </p:cNvCxnSpPr>
          <p:nvPr/>
        </p:nvCxnSpPr>
        <p:spPr>
          <a:xfrm flipH="1">
            <a:off x="4031950" y="1356862"/>
            <a:ext cx="2532504" cy="1214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6" idx="2"/>
            <a:endCxn id="22" idx="3"/>
          </p:cNvCxnSpPr>
          <p:nvPr/>
        </p:nvCxnSpPr>
        <p:spPr>
          <a:xfrm flipH="1">
            <a:off x="683410" y="1356862"/>
            <a:ext cx="5881044" cy="2259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214457" y="453464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</a:t>
            </a:r>
            <a:r>
              <a:rPr lang="de-DE" dirty="0" err="1" smtClean="0"/>
              <a:t>utomated</a:t>
            </a:r>
            <a:r>
              <a:rPr lang="de-DE" dirty="0" smtClean="0"/>
              <a:t> </a:t>
            </a:r>
            <a:r>
              <a:rPr lang="de-DE" dirty="0" err="1" smtClean="0"/>
              <a:t>tech</a:t>
            </a:r>
            <a:r>
              <a:rPr lang="de-DE" dirty="0" smtClean="0"/>
              <a:t> </a:t>
            </a:r>
            <a:r>
              <a:rPr lang="de-DE" dirty="0" err="1" smtClean="0"/>
              <a:t>refresh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2058E-6 L 0.66546 0.343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17155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58E-6 L 0.65573 0.3431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8" y="1715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58E-6 L 0.66563 0.3431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1715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2058E-6 L 0.65486 0.3431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1715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0879E-6 L 0.66546 0.09102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4536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0879E-6 L 0.5474 0.09102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4536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7953E-6 L 0.37969 0.09108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453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5644E-6 L 0.32691 0.25903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293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2058E-6 L 0.32691 0.25887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2928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5644E-6 L 0.33247 0.25903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2936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2058E-6 L 0.33612 0.25887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12928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67953E-6 L 0.50157 0.09108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4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78803E-7 L 0.82031 -0.25239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7" y="-1262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8803E-7 L 0.83091 -0.25239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5" y="-1262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-0.0071 L 0.32934 -0.08398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385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679 L 0.10747 5.4029E-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34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37982E-7 L 0.66546 -0.16075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4" y="-8053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37982E-7 L 0.65486 -0.16075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8053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71 L 0.44063 -0.08398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3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0" grpId="1" animBg="1"/>
      <p:bldP spid="51" grpId="0" animBg="1"/>
      <p:bldP spid="52" grpId="0" animBg="1"/>
      <p:bldP spid="52" grpId="1" animBg="1"/>
      <p:bldP spid="53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70" grpId="0"/>
      <p:bldP spid="71" grpId="0"/>
      <p:bldP spid="76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 (non-redundant,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23 </a:t>
            </a:r>
            <a:r>
              <a:rPr lang="de-DE" dirty="0" err="1" smtClean="0"/>
              <a:t>nodes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7" name="Freihandform 3"/>
          <p:cNvSpPr/>
          <p:nvPr/>
        </p:nvSpPr>
        <p:spPr>
          <a:xfrm>
            <a:off x="3059832" y="1419622"/>
            <a:ext cx="3096000" cy="792000"/>
          </a:xfrm>
          <a:custGeom>
            <a:avLst/>
            <a:gdLst>
              <a:gd name="connsiteX0" fmla="*/ 0 w 1944210"/>
              <a:gd name="connsiteY0" fmla="*/ 197170 h 788678"/>
              <a:gd name="connsiteX1" fmla="*/ 1747041 w 1944210"/>
              <a:gd name="connsiteY1" fmla="*/ 197170 h 788678"/>
              <a:gd name="connsiteX2" fmla="*/ 1747041 w 1944210"/>
              <a:gd name="connsiteY2" fmla="*/ 788678 h 788678"/>
              <a:gd name="connsiteX3" fmla="*/ 0 w 1944210"/>
              <a:gd name="connsiteY3" fmla="*/ 788678 h 788678"/>
              <a:gd name="connsiteX4" fmla="*/ 0 w 1944210"/>
              <a:gd name="connsiteY4" fmla="*/ 197170 h 788678"/>
              <a:gd name="connsiteX0" fmla="*/ 1747041 w 1944210"/>
              <a:gd name="connsiteY0" fmla="*/ 197170 h 788678"/>
              <a:gd name="connsiteX1" fmla="*/ 1944210 w 1944210"/>
              <a:gd name="connsiteY1" fmla="*/ 0 h 788678"/>
              <a:gd name="connsiteX2" fmla="*/ 1944210 w 1944210"/>
              <a:gd name="connsiteY2" fmla="*/ 591509 h 788678"/>
              <a:gd name="connsiteX3" fmla="*/ 1747041 w 1944210"/>
              <a:gd name="connsiteY3" fmla="*/ 788678 h 788678"/>
              <a:gd name="connsiteX4" fmla="*/ 1747041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747041 w 1944210"/>
              <a:gd name="connsiteY3" fmla="*/ 197170 h 788678"/>
              <a:gd name="connsiteX4" fmla="*/ 0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944210 w 1944210"/>
              <a:gd name="connsiteY3" fmla="*/ 591509 h 788678"/>
              <a:gd name="connsiteX4" fmla="*/ 1747041 w 1944210"/>
              <a:gd name="connsiteY4" fmla="*/ 788678 h 788678"/>
              <a:gd name="connsiteX5" fmla="*/ 0 w 1944210"/>
              <a:gd name="connsiteY5" fmla="*/ 788678 h 788678"/>
              <a:gd name="connsiteX6" fmla="*/ 0 w 1944210"/>
              <a:gd name="connsiteY6" fmla="*/ 197170 h 788678"/>
              <a:gd name="connsiteX7" fmla="*/ 0 w 1944210"/>
              <a:gd name="connsiteY7" fmla="*/ 197170 h 788678"/>
              <a:gd name="connsiteX8" fmla="*/ 1747041 w 1944210"/>
              <a:gd name="connsiteY8" fmla="*/ 197170 h 788678"/>
              <a:gd name="connsiteX9" fmla="*/ 1944210 w 1944210"/>
              <a:gd name="connsiteY9" fmla="*/ 0 h 788678"/>
              <a:gd name="connsiteX10" fmla="*/ 1747041 w 1944210"/>
              <a:gd name="connsiteY10" fmla="*/ 197170 h 788678"/>
              <a:gd name="connsiteX11" fmla="*/ 1747041 w 1944210"/>
              <a:gd name="connsiteY11" fmla="*/ 788678 h 78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210" h="788678" stroke="0" extrusionOk="0">
                <a:moveTo>
                  <a:pt x="0" y="197170"/>
                </a:moveTo>
                <a:lnTo>
                  <a:pt x="1747041" y="197170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</a:path>
              <a:path w="1944210" h="788678" fill="darkenLess" stroke="0" extrusionOk="0">
                <a:moveTo>
                  <a:pt x="1747041" y="197170"/>
                </a:move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1747041" y="197170"/>
                </a:lnTo>
                <a:close/>
              </a:path>
              <a:path w="1944210" h="788678" fill="lightenLess" stroke="0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747041" y="197170"/>
                </a:lnTo>
                <a:lnTo>
                  <a:pt x="0" y="197170"/>
                </a:lnTo>
                <a:close/>
              </a:path>
              <a:path w="1944210" h="788678" fill="none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  <a:moveTo>
                  <a:pt x="0" y="197170"/>
                </a:moveTo>
                <a:lnTo>
                  <a:pt x="1747041" y="197170"/>
                </a:lnTo>
                <a:lnTo>
                  <a:pt x="1944210" y="0"/>
                </a:lnTo>
                <a:moveTo>
                  <a:pt x="1747041" y="197170"/>
                </a:moveTo>
                <a:lnTo>
                  <a:pt x="1747041" y="788678"/>
                </a:lnTo>
              </a:path>
            </a:pathLst>
          </a:cu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58420" tIns="255590" rIns="255589" bIns="58420" numCol="1" spcCol="1270" anchor="ctr" anchorCtr="0">
            <a:noAutofit/>
          </a:bodyPr>
          <a:lstStyle/>
          <a:p>
            <a:pPr marL="0" marR="0" lvl="0" indent="0" algn="ctr" defTabSz="10223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Infiniband</a:t>
            </a:r>
            <a:r>
              <a:rPr kumimoji="0" lang="de-DE" sz="2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Switch</a:t>
            </a:r>
          </a:p>
        </p:txBody>
      </p:sp>
      <p:sp>
        <p:nvSpPr>
          <p:cNvPr id="8" name="Freihandform 4"/>
          <p:cNvSpPr/>
          <p:nvPr/>
        </p:nvSpPr>
        <p:spPr>
          <a:xfrm>
            <a:off x="3635896" y="3435846"/>
            <a:ext cx="1944210" cy="1018396"/>
          </a:xfrm>
          <a:custGeom>
            <a:avLst/>
            <a:gdLst>
              <a:gd name="connsiteX0" fmla="*/ 0 w 1944210"/>
              <a:gd name="connsiteY0" fmla="*/ 197170 h 788678"/>
              <a:gd name="connsiteX1" fmla="*/ 1747041 w 1944210"/>
              <a:gd name="connsiteY1" fmla="*/ 197170 h 788678"/>
              <a:gd name="connsiteX2" fmla="*/ 1747041 w 1944210"/>
              <a:gd name="connsiteY2" fmla="*/ 788678 h 788678"/>
              <a:gd name="connsiteX3" fmla="*/ 0 w 1944210"/>
              <a:gd name="connsiteY3" fmla="*/ 788678 h 788678"/>
              <a:gd name="connsiteX4" fmla="*/ 0 w 1944210"/>
              <a:gd name="connsiteY4" fmla="*/ 197170 h 788678"/>
              <a:gd name="connsiteX0" fmla="*/ 1747041 w 1944210"/>
              <a:gd name="connsiteY0" fmla="*/ 197170 h 788678"/>
              <a:gd name="connsiteX1" fmla="*/ 1944210 w 1944210"/>
              <a:gd name="connsiteY1" fmla="*/ 0 h 788678"/>
              <a:gd name="connsiteX2" fmla="*/ 1944210 w 1944210"/>
              <a:gd name="connsiteY2" fmla="*/ 591509 h 788678"/>
              <a:gd name="connsiteX3" fmla="*/ 1747041 w 1944210"/>
              <a:gd name="connsiteY3" fmla="*/ 788678 h 788678"/>
              <a:gd name="connsiteX4" fmla="*/ 1747041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747041 w 1944210"/>
              <a:gd name="connsiteY3" fmla="*/ 197170 h 788678"/>
              <a:gd name="connsiteX4" fmla="*/ 0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944210 w 1944210"/>
              <a:gd name="connsiteY3" fmla="*/ 591509 h 788678"/>
              <a:gd name="connsiteX4" fmla="*/ 1747041 w 1944210"/>
              <a:gd name="connsiteY4" fmla="*/ 788678 h 788678"/>
              <a:gd name="connsiteX5" fmla="*/ 0 w 1944210"/>
              <a:gd name="connsiteY5" fmla="*/ 788678 h 788678"/>
              <a:gd name="connsiteX6" fmla="*/ 0 w 1944210"/>
              <a:gd name="connsiteY6" fmla="*/ 197170 h 788678"/>
              <a:gd name="connsiteX7" fmla="*/ 0 w 1944210"/>
              <a:gd name="connsiteY7" fmla="*/ 197170 h 788678"/>
              <a:gd name="connsiteX8" fmla="*/ 1747041 w 1944210"/>
              <a:gd name="connsiteY8" fmla="*/ 197170 h 788678"/>
              <a:gd name="connsiteX9" fmla="*/ 1944210 w 1944210"/>
              <a:gd name="connsiteY9" fmla="*/ 0 h 788678"/>
              <a:gd name="connsiteX10" fmla="*/ 1747041 w 1944210"/>
              <a:gd name="connsiteY10" fmla="*/ 197170 h 788678"/>
              <a:gd name="connsiteX11" fmla="*/ 1747041 w 1944210"/>
              <a:gd name="connsiteY11" fmla="*/ 788678 h 78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210" h="788678" stroke="0" extrusionOk="0">
                <a:moveTo>
                  <a:pt x="0" y="197170"/>
                </a:moveTo>
                <a:lnTo>
                  <a:pt x="1747041" y="197170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</a:path>
              <a:path w="1944210" h="788678" fill="darkenLess" stroke="0" extrusionOk="0">
                <a:moveTo>
                  <a:pt x="1747041" y="197170"/>
                </a:move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1747041" y="197170"/>
                </a:lnTo>
                <a:close/>
              </a:path>
              <a:path w="1944210" h="788678" fill="lightenLess" stroke="0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747041" y="197170"/>
                </a:lnTo>
                <a:lnTo>
                  <a:pt x="0" y="197170"/>
                </a:lnTo>
                <a:close/>
              </a:path>
              <a:path w="1944210" h="788678" fill="none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  <a:moveTo>
                  <a:pt x="0" y="197170"/>
                </a:moveTo>
                <a:lnTo>
                  <a:pt x="1747041" y="197170"/>
                </a:lnTo>
                <a:lnTo>
                  <a:pt x="1944210" y="0"/>
                </a:lnTo>
                <a:moveTo>
                  <a:pt x="1747041" y="197170"/>
                </a:moveTo>
                <a:lnTo>
                  <a:pt x="1747041" y="788678"/>
                </a:lnTo>
              </a:path>
            </a:pathLst>
          </a:cu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58420" tIns="255590" rIns="255589" bIns="58420" numCol="1" spcCol="1270" anchor="ctr" anchorCtr="0">
            <a:noAutofit/>
          </a:bodyPr>
          <a:lstStyle/>
          <a:p>
            <a:pPr marL="0" marR="0" lvl="0" indent="0" algn="ctr" defTabSz="10223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4-23 Storage Nodes</a:t>
            </a:r>
          </a:p>
        </p:txBody>
      </p:sp>
      <p:cxnSp>
        <p:nvCxnSpPr>
          <p:cNvPr id="9" name="Gerade Verbindung 6"/>
          <p:cNvCxnSpPr/>
          <p:nvPr/>
        </p:nvCxnSpPr>
        <p:spPr>
          <a:xfrm>
            <a:off x="4572000" y="2211710"/>
            <a:ext cx="0" cy="1224136"/>
          </a:xfrm>
          <a:prstGeom prst="line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feld 5"/>
          <p:cNvSpPr txBox="1"/>
          <p:nvPr/>
        </p:nvSpPr>
        <p:spPr>
          <a:xfrm>
            <a:off x="4499992" y="264375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prstClr val="black"/>
                </a:solidFill>
                <a:latin typeface="Calibri"/>
              </a:rPr>
              <a:t>1 per </a:t>
            </a:r>
            <a:r>
              <a:rPr lang="de-DE" sz="1200" dirty="0" err="1" smtClean="0">
                <a:solidFill>
                  <a:prstClr val="black"/>
                </a:solidFill>
                <a:latin typeface="Calibri"/>
              </a:rPr>
              <a:t>node</a:t>
            </a: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8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Network (redundant,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224 </a:t>
            </a:r>
            <a:r>
              <a:rPr lang="de-DE" dirty="0" err="1"/>
              <a:t>nodes</a:t>
            </a:r>
            <a:r>
              <a:rPr lang="de-DE" dirty="0"/>
              <a:t>)</a:t>
            </a:r>
            <a:endParaRPr lang="en-US" dirty="0"/>
          </a:p>
        </p:txBody>
      </p:sp>
      <p:cxnSp>
        <p:nvCxnSpPr>
          <p:cNvPr id="89" name="Gerade Verbindung 80"/>
          <p:cNvCxnSpPr/>
          <p:nvPr/>
        </p:nvCxnSpPr>
        <p:spPr>
          <a:xfrm>
            <a:off x="1043608" y="1419622"/>
            <a:ext cx="0" cy="2376264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8"/>
          <p:cNvCxnSpPr/>
          <p:nvPr/>
        </p:nvCxnSpPr>
        <p:spPr>
          <a:xfrm flipH="1">
            <a:off x="1043608" y="1923678"/>
            <a:ext cx="5832648" cy="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72"/>
          <p:cNvCxnSpPr/>
          <p:nvPr/>
        </p:nvCxnSpPr>
        <p:spPr>
          <a:xfrm>
            <a:off x="2483768" y="1563638"/>
            <a:ext cx="0" cy="36004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89"/>
          <p:cNvCxnSpPr/>
          <p:nvPr/>
        </p:nvCxnSpPr>
        <p:spPr>
          <a:xfrm>
            <a:off x="6876256" y="1563638"/>
            <a:ext cx="0" cy="36004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1"/>
          <p:cNvCxnSpPr/>
          <p:nvPr/>
        </p:nvCxnSpPr>
        <p:spPr>
          <a:xfrm>
            <a:off x="2267744" y="1563638"/>
            <a:ext cx="0" cy="2376264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flipH="1">
            <a:off x="2267744" y="2067694"/>
            <a:ext cx="4752528" cy="0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7"/>
          <p:cNvCxnSpPr/>
          <p:nvPr/>
        </p:nvCxnSpPr>
        <p:spPr>
          <a:xfrm>
            <a:off x="2627784" y="1635646"/>
            <a:ext cx="0" cy="432048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8"/>
          <p:cNvCxnSpPr/>
          <p:nvPr/>
        </p:nvCxnSpPr>
        <p:spPr>
          <a:xfrm>
            <a:off x="5580112" y="1635646"/>
            <a:ext cx="0" cy="432048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9"/>
          <p:cNvCxnSpPr/>
          <p:nvPr/>
        </p:nvCxnSpPr>
        <p:spPr>
          <a:xfrm>
            <a:off x="7020272" y="1635646"/>
            <a:ext cx="0" cy="432048"/>
          </a:xfrm>
          <a:prstGeom prst="line">
            <a:avLst/>
          </a:prstGeom>
          <a:ln w="38100" cmpd="dbl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100"/>
          <p:cNvCxnSpPr/>
          <p:nvPr/>
        </p:nvCxnSpPr>
        <p:spPr>
          <a:xfrm>
            <a:off x="5436096" y="1563638"/>
            <a:ext cx="0" cy="360040"/>
          </a:xfrm>
          <a:prstGeom prst="line">
            <a:avLst/>
          </a:prstGeom>
          <a:ln w="381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133"/>
          <p:cNvCxnSpPr/>
          <p:nvPr/>
        </p:nvCxnSpPr>
        <p:spPr>
          <a:xfrm>
            <a:off x="3491880" y="2211710"/>
            <a:ext cx="0" cy="2376264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135"/>
          <p:cNvCxnSpPr/>
          <p:nvPr/>
        </p:nvCxnSpPr>
        <p:spPr>
          <a:xfrm flipH="1">
            <a:off x="2123728" y="2211710"/>
            <a:ext cx="5040560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36"/>
          <p:cNvCxnSpPr/>
          <p:nvPr/>
        </p:nvCxnSpPr>
        <p:spPr>
          <a:xfrm>
            <a:off x="2123728" y="1563638"/>
            <a:ext cx="0" cy="648072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39"/>
          <p:cNvCxnSpPr/>
          <p:nvPr/>
        </p:nvCxnSpPr>
        <p:spPr>
          <a:xfrm>
            <a:off x="7164288" y="1563638"/>
            <a:ext cx="0" cy="648072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41"/>
          <p:cNvCxnSpPr/>
          <p:nvPr/>
        </p:nvCxnSpPr>
        <p:spPr>
          <a:xfrm>
            <a:off x="5724128" y="1563638"/>
            <a:ext cx="0" cy="648072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44"/>
          <p:cNvCxnSpPr/>
          <p:nvPr/>
        </p:nvCxnSpPr>
        <p:spPr>
          <a:xfrm>
            <a:off x="5868144" y="1635646"/>
            <a:ext cx="0" cy="720080"/>
          </a:xfrm>
          <a:prstGeom prst="line">
            <a:avLst/>
          </a:prstGeom>
          <a:ln w="38100" cmpd="dbl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48"/>
          <p:cNvCxnSpPr/>
          <p:nvPr/>
        </p:nvCxnSpPr>
        <p:spPr>
          <a:xfrm>
            <a:off x="1979712" y="2355726"/>
            <a:ext cx="5328592" cy="0"/>
          </a:xfrm>
          <a:prstGeom prst="line">
            <a:avLst/>
          </a:prstGeom>
          <a:ln w="38100" cmpd="dbl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51"/>
          <p:cNvCxnSpPr/>
          <p:nvPr/>
        </p:nvCxnSpPr>
        <p:spPr>
          <a:xfrm>
            <a:off x="7308304" y="1563638"/>
            <a:ext cx="0" cy="792088"/>
          </a:xfrm>
          <a:prstGeom prst="line">
            <a:avLst/>
          </a:prstGeom>
          <a:ln w="38100" cmpd="dbl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54"/>
          <p:cNvCxnSpPr/>
          <p:nvPr/>
        </p:nvCxnSpPr>
        <p:spPr>
          <a:xfrm>
            <a:off x="1979712" y="1563638"/>
            <a:ext cx="0" cy="792088"/>
          </a:xfrm>
          <a:prstGeom prst="line">
            <a:avLst/>
          </a:prstGeom>
          <a:ln w="38100" cmpd="dbl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59"/>
          <p:cNvCxnSpPr/>
          <p:nvPr/>
        </p:nvCxnSpPr>
        <p:spPr>
          <a:xfrm>
            <a:off x="1835696" y="2499742"/>
            <a:ext cx="5616624" cy="0"/>
          </a:xfrm>
          <a:prstGeom prst="line">
            <a:avLst/>
          </a:prstGeom>
          <a:ln w="38100" cmpd="dbl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61"/>
          <p:cNvCxnSpPr/>
          <p:nvPr/>
        </p:nvCxnSpPr>
        <p:spPr>
          <a:xfrm flipV="1">
            <a:off x="7452320" y="1635646"/>
            <a:ext cx="0" cy="2088232"/>
          </a:xfrm>
          <a:prstGeom prst="line">
            <a:avLst/>
          </a:prstGeom>
          <a:ln w="38100" cmpd="dbl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174"/>
          <p:cNvCxnSpPr/>
          <p:nvPr/>
        </p:nvCxnSpPr>
        <p:spPr>
          <a:xfrm flipV="1">
            <a:off x="1835696" y="1635646"/>
            <a:ext cx="0" cy="864096"/>
          </a:xfrm>
          <a:prstGeom prst="line">
            <a:avLst/>
          </a:prstGeom>
          <a:ln w="38100" cmpd="dbl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187"/>
          <p:cNvCxnSpPr/>
          <p:nvPr/>
        </p:nvCxnSpPr>
        <p:spPr>
          <a:xfrm flipV="1">
            <a:off x="2843808" y="1635646"/>
            <a:ext cx="0" cy="864096"/>
          </a:xfrm>
          <a:prstGeom prst="line">
            <a:avLst/>
          </a:prstGeom>
          <a:ln w="38100" cmpd="dbl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89"/>
          <p:cNvCxnSpPr/>
          <p:nvPr/>
        </p:nvCxnSpPr>
        <p:spPr>
          <a:xfrm flipV="1">
            <a:off x="6084168" y="1635646"/>
            <a:ext cx="0" cy="864096"/>
          </a:xfrm>
          <a:prstGeom prst="line">
            <a:avLst/>
          </a:prstGeom>
          <a:ln w="38100" cmpd="dbl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hteck 75"/>
          <p:cNvSpPr/>
          <p:nvPr/>
        </p:nvSpPr>
        <p:spPr>
          <a:xfrm>
            <a:off x="611560" y="3723878"/>
            <a:ext cx="863999" cy="86409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err="1" smtClean="0">
                <a:solidFill>
                  <a:schemeClr val="tx1"/>
                </a:solidFill>
              </a:rPr>
              <a:t>Leaf</a:t>
            </a:r>
            <a:r>
              <a:rPr lang="de-DE" sz="1000" dirty="0" smtClean="0">
                <a:solidFill>
                  <a:schemeClr val="tx1"/>
                </a:solidFill>
              </a:rPr>
              <a:t>-Switches 1/2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28 Storage Nodes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14" name="Freihandform 30"/>
          <p:cNvSpPr/>
          <p:nvPr/>
        </p:nvSpPr>
        <p:spPr>
          <a:xfrm>
            <a:off x="971601" y="1131590"/>
            <a:ext cx="1656184" cy="539999"/>
          </a:xfrm>
          <a:custGeom>
            <a:avLst/>
            <a:gdLst>
              <a:gd name="connsiteX0" fmla="*/ 0 w 1944210"/>
              <a:gd name="connsiteY0" fmla="*/ 197170 h 788678"/>
              <a:gd name="connsiteX1" fmla="*/ 1747041 w 1944210"/>
              <a:gd name="connsiteY1" fmla="*/ 197170 h 788678"/>
              <a:gd name="connsiteX2" fmla="*/ 1747041 w 1944210"/>
              <a:gd name="connsiteY2" fmla="*/ 788678 h 788678"/>
              <a:gd name="connsiteX3" fmla="*/ 0 w 1944210"/>
              <a:gd name="connsiteY3" fmla="*/ 788678 h 788678"/>
              <a:gd name="connsiteX4" fmla="*/ 0 w 1944210"/>
              <a:gd name="connsiteY4" fmla="*/ 197170 h 788678"/>
              <a:gd name="connsiteX0" fmla="*/ 1747041 w 1944210"/>
              <a:gd name="connsiteY0" fmla="*/ 197170 h 788678"/>
              <a:gd name="connsiteX1" fmla="*/ 1944210 w 1944210"/>
              <a:gd name="connsiteY1" fmla="*/ 0 h 788678"/>
              <a:gd name="connsiteX2" fmla="*/ 1944210 w 1944210"/>
              <a:gd name="connsiteY2" fmla="*/ 591509 h 788678"/>
              <a:gd name="connsiteX3" fmla="*/ 1747041 w 1944210"/>
              <a:gd name="connsiteY3" fmla="*/ 788678 h 788678"/>
              <a:gd name="connsiteX4" fmla="*/ 1747041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747041 w 1944210"/>
              <a:gd name="connsiteY3" fmla="*/ 197170 h 788678"/>
              <a:gd name="connsiteX4" fmla="*/ 0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944210 w 1944210"/>
              <a:gd name="connsiteY3" fmla="*/ 591509 h 788678"/>
              <a:gd name="connsiteX4" fmla="*/ 1747041 w 1944210"/>
              <a:gd name="connsiteY4" fmla="*/ 788678 h 788678"/>
              <a:gd name="connsiteX5" fmla="*/ 0 w 1944210"/>
              <a:gd name="connsiteY5" fmla="*/ 788678 h 788678"/>
              <a:gd name="connsiteX6" fmla="*/ 0 w 1944210"/>
              <a:gd name="connsiteY6" fmla="*/ 197170 h 788678"/>
              <a:gd name="connsiteX7" fmla="*/ 0 w 1944210"/>
              <a:gd name="connsiteY7" fmla="*/ 197170 h 788678"/>
              <a:gd name="connsiteX8" fmla="*/ 1747041 w 1944210"/>
              <a:gd name="connsiteY8" fmla="*/ 197170 h 788678"/>
              <a:gd name="connsiteX9" fmla="*/ 1944210 w 1944210"/>
              <a:gd name="connsiteY9" fmla="*/ 0 h 788678"/>
              <a:gd name="connsiteX10" fmla="*/ 1747041 w 1944210"/>
              <a:gd name="connsiteY10" fmla="*/ 197170 h 788678"/>
              <a:gd name="connsiteX11" fmla="*/ 1747041 w 1944210"/>
              <a:gd name="connsiteY11" fmla="*/ 788678 h 78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210" h="788678" stroke="0" extrusionOk="0">
                <a:moveTo>
                  <a:pt x="0" y="197170"/>
                </a:moveTo>
                <a:lnTo>
                  <a:pt x="1747041" y="197170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</a:path>
              <a:path w="1944210" h="788678" fill="darkenLess" stroke="0" extrusionOk="0">
                <a:moveTo>
                  <a:pt x="1747041" y="197170"/>
                </a:move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1747041" y="197170"/>
                </a:lnTo>
                <a:close/>
              </a:path>
              <a:path w="1944210" h="788678" fill="lightenLess" stroke="0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747041" y="197170"/>
                </a:lnTo>
                <a:lnTo>
                  <a:pt x="0" y="197170"/>
                </a:lnTo>
                <a:close/>
              </a:path>
              <a:path w="1944210" h="788678" fill="none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  <a:moveTo>
                  <a:pt x="0" y="197170"/>
                </a:moveTo>
                <a:lnTo>
                  <a:pt x="1747041" y="197170"/>
                </a:lnTo>
                <a:lnTo>
                  <a:pt x="1944210" y="0"/>
                </a:lnTo>
                <a:moveTo>
                  <a:pt x="1747041" y="197170"/>
                </a:moveTo>
                <a:lnTo>
                  <a:pt x="1747041" y="788678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20" tIns="255590" rIns="255589" bIns="5842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 err="1" smtClean="0"/>
              <a:t>Infiniband</a:t>
            </a:r>
            <a:r>
              <a:rPr lang="de-DE" sz="1200" dirty="0" smtClean="0"/>
              <a:t> Root Switch 1</a:t>
            </a:r>
          </a:p>
        </p:txBody>
      </p:sp>
      <p:sp>
        <p:nvSpPr>
          <p:cNvPr id="115" name="Freihandform 67"/>
          <p:cNvSpPr/>
          <p:nvPr/>
        </p:nvSpPr>
        <p:spPr>
          <a:xfrm>
            <a:off x="2411760" y="1131590"/>
            <a:ext cx="1656184" cy="539999"/>
          </a:xfrm>
          <a:custGeom>
            <a:avLst/>
            <a:gdLst>
              <a:gd name="connsiteX0" fmla="*/ 0 w 1944210"/>
              <a:gd name="connsiteY0" fmla="*/ 197170 h 788678"/>
              <a:gd name="connsiteX1" fmla="*/ 1747041 w 1944210"/>
              <a:gd name="connsiteY1" fmla="*/ 197170 h 788678"/>
              <a:gd name="connsiteX2" fmla="*/ 1747041 w 1944210"/>
              <a:gd name="connsiteY2" fmla="*/ 788678 h 788678"/>
              <a:gd name="connsiteX3" fmla="*/ 0 w 1944210"/>
              <a:gd name="connsiteY3" fmla="*/ 788678 h 788678"/>
              <a:gd name="connsiteX4" fmla="*/ 0 w 1944210"/>
              <a:gd name="connsiteY4" fmla="*/ 197170 h 788678"/>
              <a:gd name="connsiteX0" fmla="*/ 1747041 w 1944210"/>
              <a:gd name="connsiteY0" fmla="*/ 197170 h 788678"/>
              <a:gd name="connsiteX1" fmla="*/ 1944210 w 1944210"/>
              <a:gd name="connsiteY1" fmla="*/ 0 h 788678"/>
              <a:gd name="connsiteX2" fmla="*/ 1944210 w 1944210"/>
              <a:gd name="connsiteY2" fmla="*/ 591509 h 788678"/>
              <a:gd name="connsiteX3" fmla="*/ 1747041 w 1944210"/>
              <a:gd name="connsiteY3" fmla="*/ 788678 h 788678"/>
              <a:gd name="connsiteX4" fmla="*/ 1747041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747041 w 1944210"/>
              <a:gd name="connsiteY3" fmla="*/ 197170 h 788678"/>
              <a:gd name="connsiteX4" fmla="*/ 0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944210 w 1944210"/>
              <a:gd name="connsiteY3" fmla="*/ 591509 h 788678"/>
              <a:gd name="connsiteX4" fmla="*/ 1747041 w 1944210"/>
              <a:gd name="connsiteY4" fmla="*/ 788678 h 788678"/>
              <a:gd name="connsiteX5" fmla="*/ 0 w 1944210"/>
              <a:gd name="connsiteY5" fmla="*/ 788678 h 788678"/>
              <a:gd name="connsiteX6" fmla="*/ 0 w 1944210"/>
              <a:gd name="connsiteY6" fmla="*/ 197170 h 788678"/>
              <a:gd name="connsiteX7" fmla="*/ 0 w 1944210"/>
              <a:gd name="connsiteY7" fmla="*/ 197170 h 788678"/>
              <a:gd name="connsiteX8" fmla="*/ 1747041 w 1944210"/>
              <a:gd name="connsiteY8" fmla="*/ 197170 h 788678"/>
              <a:gd name="connsiteX9" fmla="*/ 1944210 w 1944210"/>
              <a:gd name="connsiteY9" fmla="*/ 0 h 788678"/>
              <a:gd name="connsiteX10" fmla="*/ 1747041 w 1944210"/>
              <a:gd name="connsiteY10" fmla="*/ 197170 h 788678"/>
              <a:gd name="connsiteX11" fmla="*/ 1747041 w 1944210"/>
              <a:gd name="connsiteY11" fmla="*/ 788678 h 78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210" h="788678" stroke="0" extrusionOk="0">
                <a:moveTo>
                  <a:pt x="0" y="197170"/>
                </a:moveTo>
                <a:lnTo>
                  <a:pt x="1747041" y="197170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</a:path>
              <a:path w="1944210" h="788678" fill="darkenLess" stroke="0" extrusionOk="0">
                <a:moveTo>
                  <a:pt x="1747041" y="197170"/>
                </a:move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1747041" y="197170"/>
                </a:lnTo>
                <a:close/>
              </a:path>
              <a:path w="1944210" h="788678" fill="lightenLess" stroke="0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747041" y="197170"/>
                </a:lnTo>
                <a:lnTo>
                  <a:pt x="0" y="197170"/>
                </a:lnTo>
                <a:close/>
              </a:path>
              <a:path w="1944210" h="788678" fill="none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  <a:moveTo>
                  <a:pt x="0" y="197170"/>
                </a:moveTo>
                <a:lnTo>
                  <a:pt x="1747041" y="197170"/>
                </a:lnTo>
                <a:lnTo>
                  <a:pt x="1944210" y="0"/>
                </a:lnTo>
                <a:moveTo>
                  <a:pt x="1747041" y="197170"/>
                </a:moveTo>
                <a:lnTo>
                  <a:pt x="1747041" y="788678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20" tIns="255590" rIns="255589" bIns="5842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 err="1" smtClean="0"/>
              <a:t>Infiniband</a:t>
            </a:r>
            <a:r>
              <a:rPr lang="de-DE" sz="1200" dirty="0" smtClean="0"/>
              <a:t> Root Switch 2</a:t>
            </a:r>
          </a:p>
        </p:txBody>
      </p:sp>
      <p:sp>
        <p:nvSpPr>
          <p:cNvPr id="116" name="Freihandform 68"/>
          <p:cNvSpPr/>
          <p:nvPr/>
        </p:nvSpPr>
        <p:spPr>
          <a:xfrm>
            <a:off x="5364089" y="1131590"/>
            <a:ext cx="1656184" cy="539999"/>
          </a:xfrm>
          <a:custGeom>
            <a:avLst/>
            <a:gdLst>
              <a:gd name="connsiteX0" fmla="*/ 0 w 1944210"/>
              <a:gd name="connsiteY0" fmla="*/ 197170 h 788678"/>
              <a:gd name="connsiteX1" fmla="*/ 1747041 w 1944210"/>
              <a:gd name="connsiteY1" fmla="*/ 197170 h 788678"/>
              <a:gd name="connsiteX2" fmla="*/ 1747041 w 1944210"/>
              <a:gd name="connsiteY2" fmla="*/ 788678 h 788678"/>
              <a:gd name="connsiteX3" fmla="*/ 0 w 1944210"/>
              <a:gd name="connsiteY3" fmla="*/ 788678 h 788678"/>
              <a:gd name="connsiteX4" fmla="*/ 0 w 1944210"/>
              <a:gd name="connsiteY4" fmla="*/ 197170 h 788678"/>
              <a:gd name="connsiteX0" fmla="*/ 1747041 w 1944210"/>
              <a:gd name="connsiteY0" fmla="*/ 197170 h 788678"/>
              <a:gd name="connsiteX1" fmla="*/ 1944210 w 1944210"/>
              <a:gd name="connsiteY1" fmla="*/ 0 h 788678"/>
              <a:gd name="connsiteX2" fmla="*/ 1944210 w 1944210"/>
              <a:gd name="connsiteY2" fmla="*/ 591509 h 788678"/>
              <a:gd name="connsiteX3" fmla="*/ 1747041 w 1944210"/>
              <a:gd name="connsiteY3" fmla="*/ 788678 h 788678"/>
              <a:gd name="connsiteX4" fmla="*/ 1747041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747041 w 1944210"/>
              <a:gd name="connsiteY3" fmla="*/ 197170 h 788678"/>
              <a:gd name="connsiteX4" fmla="*/ 0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944210 w 1944210"/>
              <a:gd name="connsiteY3" fmla="*/ 591509 h 788678"/>
              <a:gd name="connsiteX4" fmla="*/ 1747041 w 1944210"/>
              <a:gd name="connsiteY4" fmla="*/ 788678 h 788678"/>
              <a:gd name="connsiteX5" fmla="*/ 0 w 1944210"/>
              <a:gd name="connsiteY5" fmla="*/ 788678 h 788678"/>
              <a:gd name="connsiteX6" fmla="*/ 0 w 1944210"/>
              <a:gd name="connsiteY6" fmla="*/ 197170 h 788678"/>
              <a:gd name="connsiteX7" fmla="*/ 0 w 1944210"/>
              <a:gd name="connsiteY7" fmla="*/ 197170 h 788678"/>
              <a:gd name="connsiteX8" fmla="*/ 1747041 w 1944210"/>
              <a:gd name="connsiteY8" fmla="*/ 197170 h 788678"/>
              <a:gd name="connsiteX9" fmla="*/ 1944210 w 1944210"/>
              <a:gd name="connsiteY9" fmla="*/ 0 h 788678"/>
              <a:gd name="connsiteX10" fmla="*/ 1747041 w 1944210"/>
              <a:gd name="connsiteY10" fmla="*/ 197170 h 788678"/>
              <a:gd name="connsiteX11" fmla="*/ 1747041 w 1944210"/>
              <a:gd name="connsiteY11" fmla="*/ 788678 h 78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210" h="788678" stroke="0" extrusionOk="0">
                <a:moveTo>
                  <a:pt x="0" y="197170"/>
                </a:moveTo>
                <a:lnTo>
                  <a:pt x="1747041" y="197170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</a:path>
              <a:path w="1944210" h="788678" fill="darkenLess" stroke="0" extrusionOk="0">
                <a:moveTo>
                  <a:pt x="1747041" y="197170"/>
                </a:move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1747041" y="197170"/>
                </a:lnTo>
                <a:close/>
              </a:path>
              <a:path w="1944210" h="788678" fill="lightenLess" stroke="0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747041" y="197170"/>
                </a:lnTo>
                <a:lnTo>
                  <a:pt x="0" y="197170"/>
                </a:lnTo>
                <a:close/>
              </a:path>
              <a:path w="1944210" h="788678" fill="none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  <a:moveTo>
                  <a:pt x="0" y="197170"/>
                </a:moveTo>
                <a:lnTo>
                  <a:pt x="1747041" y="197170"/>
                </a:lnTo>
                <a:lnTo>
                  <a:pt x="1944210" y="0"/>
                </a:lnTo>
                <a:moveTo>
                  <a:pt x="1747041" y="197170"/>
                </a:moveTo>
                <a:lnTo>
                  <a:pt x="1747041" y="788678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20" tIns="255590" rIns="255589" bIns="5842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 err="1" smtClean="0"/>
              <a:t>Infiniband</a:t>
            </a:r>
            <a:r>
              <a:rPr lang="de-DE" sz="1200" dirty="0" smtClean="0"/>
              <a:t> Root Switch 3</a:t>
            </a:r>
          </a:p>
        </p:txBody>
      </p:sp>
      <p:sp>
        <p:nvSpPr>
          <p:cNvPr id="117" name="Freihandform 69"/>
          <p:cNvSpPr/>
          <p:nvPr/>
        </p:nvSpPr>
        <p:spPr>
          <a:xfrm>
            <a:off x="6804248" y="1131590"/>
            <a:ext cx="1656184" cy="539999"/>
          </a:xfrm>
          <a:custGeom>
            <a:avLst/>
            <a:gdLst>
              <a:gd name="connsiteX0" fmla="*/ 0 w 1944210"/>
              <a:gd name="connsiteY0" fmla="*/ 197170 h 788678"/>
              <a:gd name="connsiteX1" fmla="*/ 1747041 w 1944210"/>
              <a:gd name="connsiteY1" fmla="*/ 197170 h 788678"/>
              <a:gd name="connsiteX2" fmla="*/ 1747041 w 1944210"/>
              <a:gd name="connsiteY2" fmla="*/ 788678 h 788678"/>
              <a:gd name="connsiteX3" fmla="*/ 0 w 1944210"/>
              <a:gd name="connsiteY3" fmla="*/ 788678 h 788678"/>
              <a:gd name="connsiteX4" fmla="*/ 0 w 1944210"/>
              <a:gd name="connsiteY4" fmla="*/ 197170 h 788678"/>
              <a:gd name="connsiteX0" fmla="*/ 1747041 w 1944210"/>
              <a:gd name="connsiteY0" fmla="*/ 197170 h 788678"/>
              <a:gd name="connsiteX1" fmla="*/ 1944210 w 1944210"/>
              <a:gd name="connsiteY1" fmla="*/ 0 h 788678"/>
              <a:gd name="connsiteX2" fmla="*/ 1944210 w 1944210"/>
              <a:gd name="connsiteY2" fmla="*/ 591509 h 788678"/>
              <a:gd name="connsiteX3" fmla="*/ 1747041 w 1944210"/>
              <a:gd name="connsiteY3" fmla="*/ 788678 h 788678"/>
              <a:gd name="connsiteX4" fmla="*/ 1747041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747041 w 1944210"/>
              <a:gd name="connsiteY3" fmla="*/ 197170 h 788678"/>
              <a:gd name="connsiteX4" fmla="*/ 0 w 1944210"/>
              <a:gd name="connsiteY4" fmla="*/ 197170 h 788678"/>
              <a:gd name="connsiteX0" fmla="*/ 0 w 1944210"/>
              <a:gd name="connsiteY0" fmla="*/ 197170 h 788678"/>
              <a:gd name="connsiteX1" fmla="*/ 197170 w 1944210"/>
              <a:gd name="connsiteY1" fmla="*/ 0 h 788678"/>
              <a:gd name="connsiteX2" fmla="*/ 1944210 w 1944210"/>
              <a:gd name="connsiteY2" fmla="*/ 0 h 788678"/>
              <a:gd name="connsiteX3" fmla="*/ 1944210 w 1944210"/>
              <a:gd name="connsiteY3" fmla="*/ 591509 h 788678"/>
              <a:gd name="connsiteX4" fmla="*/ 1747041 w 1944210"/>
              <a:gd name="connsiteY4" fmla="*/ 788678 h 788678"/>
              <a:gd name="connsiteX5" fmla="*/ 0 w 1944210"/>
              <a:gd name="connsiteY5" fmla="*/ 788678 h 788678"/>
              <a:gd name="connsiteX6" fmla="*/ 0 w 1944210"/>
              <a:gd name="connsiteY6" fmla="*/ 197170 h 788678"/>
              <a:gd name="connsiteX7" fmla="*/ 0 w 1944210"/>
              <a:gd name="connsiteY7" fmla="*/ 197170 h 788678"/>
              <a:gd name="connsiteX8" fmla="*/ 1747041 w 1944210"/>
              <a:gd name="connsiteY8" fmla="*/ 197170 h 788678"/>
              <a:gd name="connsiteX9" fmla="*/ 1944210 w 1944210"/>
              <a:gd name="connsiteY9" fmla="*/ 0 h 788678"/>
              <a:gd name="connsiteX10" fmla="*/ 1747041 w 1944210"/>
              <a:gd name="connsiteY10" fmla="*/ 197170 h 788678"/>
              <a:gd name="connsiteX11" fmla="*/ 1747041 w 1944210"/>
              <a:gd name="connsiteY11" fmla="*/ 788678 h 78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4210" h="788678" stroke="0" extrusionOk="0">
                <a:moveTo>
                  <a:pt x="0" y="197170"/>
                </a:moveTo>
                <a:lnTo>
                  <a:pt x="1747041" y="197170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</a:path>
              <a:path w="1944210" h="788678" fill="darkenLess" stroke="0" extrusionOk="0">
                <a:moveTo>
                  <a:pt x="1747041" y="197170"/>
                </a:move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1747041" y="197170"/>
                </a:lnTo>
                <a:close/>
              </a:path>
              <a:path w="1944210" h="788678" fill="lightenLess" stroke="0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747041" y="197170"/>
                </a:lnTo>
                <a:lnTo>
                  <a:pt x="0" y="197170"/>
                </a:lnTo>
                <a:close/>
              </a:path>
              <a:path w="1944210" h="788678" fill="none" extrusionOk="0">
                <a:moveTo>
                  <a:pt x="0" y="197170"/>
                </a:moveTo>
                <a:lnTo>
                  <a:pt x="197170" y="0"/>
                </a:lnTo>
                <a:lnTo>
                  <a:pt x="1944210" y="0"/>
                </a:lnTo>
                <a:lnTo>
                  <a:pt x="1944210" y="591509"/>
                </a:lnTo>
                <a:lnTo>
                  <a:pt x="1747041" y="788678"/>
                </a:lnTo>
                <a:lnTo>
                  <a:pt x="0" y="788678"/>
                </a:lnTo>
                <a:lnTo>
                  <a:pt x="0" y="197170"/>
                </a:lnTo>
                <a:close/>
                <a:moveTo>
                  <a:pt x="0" y="197170"/>
                </a:moveTo>
                <a:lnTo>
                  <a:pt x="1747041" y="197170"/>
                </a:lnTo>
                <a:lnTo>
                  <a:pt x="1944210" y="0"/>
                </a:lnTo>
                <a:moveTo>
                  <a:pt x="1747041" y="197170"/>
                </a:moveTo>
                <a:lnTo>
                  <a:pt x="1747041" y="788678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420" tIns="255590" rIns="255589" bIns="5842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dirty="0" err="1" smtClean="0"/>
              <a:t>Infiniband</a:t>
            </a:r>
            <a:r>
              <a:rPr lang="de-DE" sz="1200" dirty="0" smtClean="0"/>
              <a:t> Root Switch </a:t>
            </a:r>
            <a:r>
              <a:rPr lang="de-DE" sz="1200" dirty="0"/>
              <a:t>4</a:t>
            </a:r>
            <a:endParaRPr lang="de-DE" sz="1200" dirty="0" smtClean="0"/>
          </a:p>
        </p:txBody>
      </p:sp>
      <p:sp>
        <p:nvSpPr>
          <p:cNvPr id="118" name="Textfeld 63"/>
          <p:cNvSpPr txBox="1"/>
          <p:nvPr/>
        </p:nvSpPr>
        <p:spPr>
          <a:xfrm>
            <a:off x="755576" y="3507854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8</a:t>
            </a:r>
            <a:r>
              <a:rPr lang="de-DE" sz="900" dirty="0" smtClean="0"/>
              <a:t>x</a:t>
            </a:r>
            <a:endParaRPr lang="de-DE" sz="900" dirty="0"/>
          </a:p>
        </p:txBody>
      </p:sp>
      <p:sp>
        <p:nvSpPr>
          <p:cNvPr id="119" name="Textfeld 64"/>
          <p:cNvSpPr txBox="1"/>
          <p:nvPr/>
        </p:nvSpPr>
        <p:spPr>
          <a:xfrm>
            <a:off x="755576" y="163564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/>
              <a:t>2x</a:t>
            </a:r>
            <a:endParaRPr lang="de-DE" sz="900" dirty="0"/>
          </a:p>
        </p:txBody>
      </p:sp>
      <p:sp>
        <p:nvSpPr>
          <p:cNvPr id="120" name="Textfeld 65"/>
          <p:cNvSpPr txBox="1"/>
          <p:nvPr/>
        </p:nvSpPr>
        <p:spPr>
          <a:xfrm>
            <a:off x="2196032" y="1634134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/>
              <a:t>2x</a:t>
            </a:r>
            <a:endParaRPr lang="de-DE" sz="900" dirty="0"/>
          </a:p>
        </p:txBody>
      </p:sp>
      <p:sp>
        <p:nvSpPr>
          <p:cNvPr id="121" name="Textfeld 66"/>
          <p:cNvSpPr txBox="1"/>
          <p:nvPr/>
        </p:nvSpPr>
        <p:spPr>
          <a:xfrm>
            <a:off x="5148064" y="163564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/>
              <a:t>2x</a:t>
            </a:r>
            <a:endParaRPr lang="de-DE" sz="900" dirty="0"/>
          </a:p>
        </p:txBody>
      </p:sp>
      <p:sp>
        <p:nvSpPr>
          <p:cNvPr id="122" name="Textfeld 70"/>
          <p:cNvSpPr txBox="1"/>
          <p:nvPr/>
        </p:nvSpPr>
        <p:spPr>
          <a:xfrm>
            <a:off x="6588224" y="1635646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/>
              <a:t>2x</a:t>
            </a:r>
            <a:endParaRPr lang="de-DE" sz="900" dirty="0"/>
          </a:p>
        </p:txBody>
      </p:sp>
      <p:sp>
        <p:nvSpPr>
          <p:cNvPr id="123" name="Rechteck 39"/>
          <p:cNvSpPr/>
          <p:nvPr/>
        </p:nvSpPr>
        <p:spPr>
          <a:xfrm>
            <a:off x="7020272" y="3723878"/>
            <a:ext cx="863999" cy="86409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err="1" smtClean="0">
                <a:solidFill>
                  <a:schemeClr val="tx1"/>
                </a:solidFill>
              </a:rPr>
              <a:t>Leaf</a:t>
            </a:r>
            <a:r>
              <a:rPr lang="de-DE" sz="1000" dirty="0" smtClean="0">
                <a:solidFill>
                  <a:schemeClr val="tx1"/>
                </a:solidFill>
              </a:rPr>
              <a:t>-Switches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15/16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28 Storage Nodes</a:t>
            </a:r>
          </a:p>
        </p:txBody>
      </p:sp>
      <p:sp>
        <p:nvSpPr>
          <p:cNvPr id="124" name="Rechteck 40"/>
          <p:cNvSpPr/>
          <p:nvPr/>
        </p:nvSpPr>
        <p:spPr>
          <a:xfrm>
            <a:off x="4211960" y="3723878"/>
            <a:ext cx="863999" cy="86409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err="1" smtClean="0">
                <a:solidFill>
                  <a:schemeClr val="tx1"/>
                </a:solidFill>
              </a:rPr>
              <a:t>Leaf</a:t>
            </a:r>
            <a:r>
              <a:rPr lang="de-DE" sz="1000" dirty="0" smtClean="0">
                <a:solidFill>
                  <a:schemeClr val="tx1"/>
                </a:solidFill>
              </a:rPr>
              <a:t>-Switches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7/8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28 Storage Nodes</a:t>
            </a:r>
          </a:p>
        </p:txBody>
      </p:sp>
      <p:sp>
        <p:nvSpPr>
          <p:cNvPr id="125" name="Rechteck 43"/>
          <p:cNvSpPr/>
          <p:nvPr/>
        </p:nvSpPr>
        <p:spPr>
          <a:xfrm>
            <a:off x="1835696" y="3723878"/>
            <a:ext cx="863999" cy="86409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err="1" smtClean="0">
                <a:solidFill>
                  <a:schemeClr val="tx1"/>
                </a:solidFill>
              </a:rPr>
              <a:t>Leaf</a:t>
            </a:r>
            <a:r>
              <a:rPr lang="de-DE" sz="1000" dirty="0" smtClean="0">
                <a:solidFill>
                  <a:schemeClr val="tx1"/>
                </a:solidFill>
              </a:rPr>
              <a:t>-Switches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3/4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28 Storage Nodes</a:t>
            </a:r>
          </a:p>
        </p:txBody>
      </p:sp>
      <p:sp>
        <p:nvSpPr>
          <p:cNvPr id="126" name="Rechteck 44"/>
          <p:cNvSpPr/>
          <p:nvPr/>
        </p:nvSpPr>
        <p:spPr>
          <a:xfrm>
            <a:off x="3059832" y="3723878"/>
            <a:ext cx="863999" cy="86409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 err="1" smtClean="0">
                <a:solidFill>
                  <a:schemeClr val="tx1"/>
                </a:solidFill>
              </a:rPr>
              <a:t>Leaf</a:t>
            </a:r>
            <a:r>
              <a:rPr lang="de-DE" sz="1000" dirty="0" smtClean="0">
                <a:solidFill>
                  <a:schemeClr val="tx1"/>
                </a:solidFill>
              </a:rPr>
              <a:t>-Switches</a:t>
            </a: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5/6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28 Storage Nodes</a:t>
            </a:r>
          </a:p>
        </p:txBody>
      </p:sp>
      <p:cxnSp>
        <p:nvCxnSpPr>
          <p:cNvPr id="127" name="Gerade Verbindung 46"/>
          <p:cNvCxnSpPr/>
          <p:nvPr/>
        </p:nvCxnSpPr>
        <p:spPr>
          <a:xfrm>
            <a:off x="4644008" y="2355726"/>
            <a:ext cx="0" cy="1368152"/>
          </a:xfrm>
          <a:prstGeom prst="line">
            <a:avLst/>
          </a:prstGeom>
          <a:ln w="38100" cmpd="dbl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Eckige Klammer links/rechts 3"/>
          <p:cNvSpPr/>
          <p:nvPr/>
        </p:nvSpPr>
        <p:spPr>
          <a:xfrm>
            <a:off x="5364088" y="3723878"/>
            <a:ext cx="1296144" cy="864096"/>
          </a:xfrm>
          <a:prstGeom prst="bracketPair">
            <a:avLst>
              <a:gd name="adj" fmla="val 49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sp>
        <p:nvSpPr>
          <p:cNvPr id="129" name="Oval 128"/>
          <p:cNvSpPr/>
          <p:nvPr/>
        </p:nvSpPr>
        <p:spPr>
          <a:xfrm>
            <a:off x="5796136" y="4515966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Oval 129"/>
          <p:cNvSpPr/>
          <p:nvPr/>
        </p:nvSpPr>
        <p:spPr>
          <a:xfrm>
            <a:off x="6012160" y="4515966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1" name="Oval 130"/>
          <p:cNvSpPr/>
          <p:nvPr/>
        </p:nvSpPr>
        <p:spPr>
          <a:xfrm>
            <a:off x="6228184" y="4515966"/>
            <a:ext cx="45719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-1" r="16697" b="645"/>
          <a:stretch/>
        </p:blipFill>
        <p:spPr>
          <a:xfrm>
            <a:off x="611560" y="915566"/>
            <a:ext cx="3258655" cy="3258655"/>
          </a:xfrm>
          <a:prstGeom prst="ellipse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0825" y="72561"/>
            <a:ext cx="7561264" cy="77095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How ETERNUS CD10000 Overcomes the Scalability Bottleneck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4047" y="987425"/>
            <a:ext cx="3889127" cy="1224285"/>
          </a:xfrm>
        </p:spPr>
        <p:txBody>
          <a:bodyPr>
            <a:normAutofit/>
          </a:bodyPr>
          <a:lstStyle/>
          <a:p>
            <a:r>
              <a:rPr lang="de-DE" dirty="0" err="1" smtClean="0"/>
              <a:t>Fish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disks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11560" y="2067694"/>
            <a:ext cx="3190875" cy="636985"/>
            <a:chOff x="4198" y="1604"/>
            <a:chExt cx="2010" cy="535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5922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5559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5196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4833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5763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5400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5038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4675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5604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5242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4879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4516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AutoShape 16"/>
            <p:cNvSpPr>
              <a:spLocks noChangeArrowheads="1"/>
            </p:cNvSpPr>
            <p:nvPr/>
          </p:nvSpPr>
          <p:spPr bwMode="auto">
            <a:xfrm>
              <a:off x="5446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AutoShape 17"/>
            <p:cNvSpPr>
              <a:spLocks noChangeArrowheads="1"/>
            </p:cNvSpPr>
            <p:nvPr/>
          </p:nvSpPr>
          <p:spPr bwMode="auto">
            <a:xfrm>
              <a:off x="5083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4720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19"/>
            <p:cNvSpPr>
              <a:spLocks noChangeArrowheads="1"/>
            </p:cNvSpPr>
            <p:nvPr/>
          </p:nvSpPr>
          <p:spPr bwMode="auto">
            <a:xfrm>
              <a:off x="4357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5287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>
              <a:off x="4924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AutoShape 22"/>
            <p:cNvSpPr>
              <a:spLocks noChangeArrowheads="1"/>
            </p:cNvSpPr>
            <p:nvPr/>
          </p:nvSpPr>
          <p:spPr bwMode="auto">
            <a:xfrm>
              <a:off x="4561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AutoShape 23"/>
            <p:cNvSpPr>
              <a:spLocks noChangeArrowheads="1"/>
            </p:cNvSpPr>
            <p:nvPr/>
          </p:nvSpPr>
          <p:spPr bwMode="auto">
            <a:xfrm>
              <a:off x="4198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365498" y="4249400"/>
            <a:ext cx="4070350" cy="609600"/>
            <a:chOff x="3408" y="3083"/>
            <a:chExt cx="2564" cy="512"/>
          </a:xfrm>
        </p:grpSpPr>
        <p:sp>
          <p:nvSpPr>
            <p:cNvPr id="43" name="AutoShape 28"/>
            <p:cNvSpPr>
              <a:spLocks noChangeArrowheads="1"/>
            </p:cNvSpPr>
            <p:nvPr/>
          </p:nvSpPr>
          <p:spPr bwMode="auto">
            <a:xfrm>
              <a:off x="3544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3476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AutoShape 30"/>
            <p:cNvSpPr>
              <a:spLocks noChangeArrowheads="1"/>
            </p:cNvSpPr>
            <p:nvPr/>
          </p:nvSpPr>
          <p:spPr bwMode="auto">
            <a:xfrm>
              <a:off x="3408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AutoShape 31"/>
            <p:cNvSpPr>
              <a:spLocks noChangeArrowheads="1"/>
            </p:cNvSpPr>
            <p:nvPr/>
          </p:nvSpPr>
          <p:spPr bwMode="auto">
            <a:xfrm>
              <a:off x="3793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3725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AutoShape 33"/>
            <p:cNvSpPr>
              <a:spLocks noChangeArrowheads="1"/>
            </p:cNvSpPr>
            <p:nvPr/>
          </p:nvSpPr>
          <p:spPr bwMode="auto">
            <a:xfrm>
              <a:off x="3658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AutoShape 34"/>
            <p:cNvSpPr>
              <a:spLocks noChangeArrowheads="1"/>
            </p:cNvSpPr>
            <p:nvPr/>
          </p:nvSpPr>
          <p:spPr bwMode="auto">
            <a:xfrm>
              <a:off x="4043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AutoShape 35"/>
            <p:cNvSpPr>
              <a:spLocks noChangeArrowheads="1"/>
            </p:cNvSpPr>
            <p:nvPr/>
          </p:nvSpPr>
          <p:spPr bwMode="auto">
            <a:xfrm>
              <a:off x="3975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AutoShape 36"/>
            <p:cNvSpPr>
              <a:spLocks noChangeArrowheads="1"/>
            </p:cNvSpPr>
            <p:nvPr/>
          </p:nvSpPr>
          <p:spPr bwMode="auto">
            <a:xfrm>
              <a:off x="3907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AutoShape 37"/>
            <p:cNvSpPr>
              <a:spLocks noChangeArrowheads="1"/>
            </p:cNvSpPr>
            <p:nvPr/>
          </p:nvSpPr>
          <p:spPr bwMode="auto">
            <a:xfrm>
              <a:off x="4293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AutoShape 38"/>
            <p:cNvSpPr>
              <a:spLocks noChangeArrowheads="1"/>
            </p:cNvSpPr>
            <p:nvPr/>
          </p:nvSpPr>
          <p:spPr bwMode="auto">
            <a:xfrm>
              <a:off x="4225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AutoShape 39"/>
            <p:cNvSpPr>
              <a:spLocks noChangeArrowheads="1"/>
            </p:cNvSpPr>
            <p:nvPr/>
          </p:nvSpPr>
          <p:spPr bwMode="auto">
            <a:xfrm>
              <a:off x="4157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AutoShape 40"/>
            <p:cNvSpPr>
              <a:spLocks noChangeArrowheads="1"/>
            </p:cNvSpPr>
            <p:nvPr/>
          </p:nvSpPr>
          <p:spPr bwMode="auto">
            <a:xfrm>
              <a:off x="4542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AutoShape 41"/>
            <p:cNvSpPr>
              <a:spLocks noChangeArrowheads="1"/>
            </p:cNvSpPr>
            <p:nvPr/>
          </p:nvSpPr>
          <p:spPr bwMode="auto">
            <a:xfrm>
              <a:off x="4474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AutoShape 42"/>
            <p:cNvSpPr>
              <a:spLocks noChangeArrowheads="1"/>
            </p:cNvSpPr>
            <p:nvPr/>
          </p:nvSpPr>
          <p:spPr bwMode="auto">
            <a:xfrm>
              <a:off x="4407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AutoShape 43"/>
            <p:cNvSpPr>
              <a:spLocks noChangeArrowheads="1"/>
            </p:cNvSpPr>
            <p:nvPr/>
          </p:nvSpPr>
          <p:spPr bwMode="auto">
            <a:xfrm>
              <a:off x="4791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AutoShape 44"/>
            <p:cNvSpPr>
              <a:spLocks noChangeArrowheads="1"/>
            </p:cNvSpPr>
            <p:nvPr/>
          </p:nvSpPr>
          <p:spPr bwMode="auto">
            <a:xfrm>
              <a:off x="4723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AutoShape 45"/>
            <p:cNvSpPr>
              <a:spLocks noChangeArrowheads="1"/>
            </p:cNvSpPr>
            <p:nvPr/>
          </p:nvSpPr>
          <p:spPr bwMode="auto">
            <a:xfrm>
              <a:off x="4655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AutoShape 46"/>
            <p:cNvSpPr>
              <a:spLocks noChangeArrowheads="1"/>
            </p:cNvSpPr>
            <p:nvPr/>
          </p:nvSpPr>
          <p:spPr bwMode="auto">
            <a:xfrm>
              <a:off x="5041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AutoShape 47"/>
            <p:cNvSpPr>
              <a:spLocks noChangeArrowheads="1"/>
            </p:cNvSpPr>
            <p:nvPr/>
          </p:nvSpPr>
          <p:spPr bwMode="auto">
            <a:xfrm>
              <a:off x="4973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AutoShape 48"/>
            <p:cNvSpPr>
              <a:spLocks noChangeArrowheads="1"/>
            </p:cNvSpPr>
            <p:nvPr/>
          </p:nvSpPr>
          <p:spPr bwMode="auto">
            <a:xfrm>
              <a:off x="4905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AutoShape 49"/>
            <p:cNvSpPr>
              <a:spLocks noChangeArrowheads="1"/>
            </p:cNvSpPr>
            <p:nvPr/>
          </p:nvSpPr>
          <p:spPr bwMode="auto">
            <a:xfrm>
              <a:off x="5290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5223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AutoShape 51"/>
            <p:cNvSpPr>
              <a:spLocks noChangeArrowheads="1"/>
            </p:cNvSpPr>
            <p:nvPr/>
          </p:nvSpPr>
          <p:spPr bwMode="auto">
            <a:xfrm>
              <a:off x="5155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AutoShape 52"/>
            <p:cNvSpPr>
              <a:spLocks noChangeArrowheads="1"/>
            </p:cNvSpPr>
            <p:nvPr/>
          </p:nvSpPr>
          <p:spPr bwMode="auto">
            <a:xfrm>
              <a:off x="5540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AutoShape 53"/>
            <p:cNvSpPr>
              <a:spLocks noChangeArrowheads="1"/>
            </p:cNvSpPr>
            <p:nvPr/>
          </p:nvSpPr>
          <p:spPr bwMode="auto">
            <a:xfrm>
              <a:off x="5472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AutoShape 54"/>
            <p:cNvSpPr>
              <a:spLocks noChangeArrowheads="1"/>
            </p:cNvSpPr>
            <p:nvPr/>
          </p:nvSpPr>
          <p:spPr bwMode="auto">
            <a:xfrm>
              <a:off x="5404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AutoShape 55"/>
            <p:cNvSpPr>
              <a:spLocks noChangeArrowheads="1"/>
            </p:cNvSpPr>
            <p:nvPr/>
          </p:nvSpPr>
          <p:spPr bwMode="auto">
            <a:xfrm>
              <a:off x="5790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" name="AutoShape 56"/>
            <p:cNvSpPr>
              <a:spLocks noChangeArrowheads="1"/>
            </p:cNvSpPr>
            <p:nvPr/>
          </p:nvSpPr>
          <p:spPr bwMode="auto">
            <a:xfrm>
              <a:off x="5722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" name="AutoShape 57"/>
            <p:cNvSpPr>
              <a:spLocks noChangeArrowheads="1"/>
            </p:cNvSpPr>
            <p:nvPr/>
          </p:nvSpPr>
          <p:spPr bwMode="auto">
            <a:xfrm>
              <a:off x="5654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AutoShape 58"/>
            <p:cNvSpPr>
              <a:spLocks noChangeArrowheads="1"/>
            </p:cNvSpPr>
            <p:nvPr/>
          </p:nvSpPr>
          <p:spPr bwMode="auto">
            <a:xfrm>
              <a:off x="3544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AutoShape 59"/>
            <p:cNvSpPr>
              <a:spLocks noChangeArrowheads="1"/>
            </p:cNvSpPr>
            <p:nvPr/>
          </p:nvSpPr>
          <p:spPr bwMode="auto">
            <a:xfrm>
              <a:off x="3476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" name="AutoShape 60"/>
            <p:cNvSpPr>
              <a:spLocks noChangeArrowheads="1"/>
            </p:cNvSpPr>
            <p:nvPr/>
          </p:nvSpPr>
          <p:spPr bwMode="auto">
            <a:xfrm>
              <a:off x="3408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" name="AutoShape 61"/>
            <p:cNvSpPr>
              <a:spLocks noChangeArrowheads="1"/>
            </p:cNvSpPr>
            <p:nvPr/>
          </p:nvSpPr>
          <p:spPr bwMode="auto">
            <a:xfrm>
              <a:off x="3793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AutoShape 62"/>
            <p:cNvSpPr>
              <a:spLocks noChangeArrowheads="1"/>
            </p:cNvSpPr>
            <p:nvPr/>
          </p:nvSpPr>
          <p:spPr bwMode="auto">
            <a:xfrm>
              <a:off x="3725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AutoShape 63"/>
            <p:cNvSpPr>
              <a:spLocks noChangeArrowheads="1"/>
            </p:cNvSpPr>
            <p:nvPr/>
          </p:nvSpPr>
          <p:spPr bwMode="auto">
            <a:xfrm>
              <a:off x="3658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" name="AutoShape 64"/>
            <p:cNvSpPr>
              <a:spLocks noChangeArrowheads="1"/>
            </p:cNvSpPr>
            <p:nvPr/>
          </p:nvSpPr>
          <p:spPr bwMode="auto">
            <a:xfrm>
              <a:off x="4043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" name="AutoShape 65"/>
            <p:cNvSpPr>
              <a:spLocks noChangeArrowheads="1"/>
            </p:cNvSpPr>
            <p:nvPr/>
          </p:nvSpPr>
          <p:spPr bwMode="auto">
            <a:xfrm>
              <a:off x="3975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AutoShape 66"/>
            <p:cNvSpPr>
              <a:spLocks noChangeArrowheads="1"/>
            </p:cNvSpPr>
            <p:nvPr/>
          </p:nvSpPr>
          <p:spPr bwMode="auto">
            <a:xfrm>
              <a:off x="3907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AutoShape 67"/>
            <p:cNvSpPr>
              <a:spLocks noChangeArrowheads="1"/>
            </p:cNvSpPr>
            <p:nvPr/>
          </p:nvSpPr>
          <p:spPr bwMode="auto">
            <a:xfrm>
              <a:off x="4293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AutoShape 68"/>
            <p:cNvSpPr>
              <a:spLocks noChangeArrowheads="1"/>
            </p:cNvSpPr>
            <p:nvPr/>
          </p:nvSpPr>
          <p:spPr bwMode="auto">
            <a:xfrm>
              <a:off x="4225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AutoShape 69"/>
            <p:cNvSpPr>
              <a:spLocks noChangeArrowheads="1"/>
            </p:cNvSpPr>
            <p:nvPr/>
          </p:nvSpPr>
          <p:spPr bwMode="auto">
            <a:xfrm>
              <a:off x="4157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AutoShape 70"/>
            <p:cNvSpPr>
              <a:spLocks noChangeArrowheads="1"/>
            </p:cNvSpPr>
            <p:nvPr/>
          </p:nvSpPr>
          <p:spPr bwMode="auto">
            <a:xfrm>
              <a:off x="4542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AutoShape 71"/>
            <p:cNvSpPr>
              <a:spLocks noChangeArrowheads="1"/>
            </p:cNvSpPr>
            <p:nvPr/>
          </p:nvSpPr>
          <p:spPr bwMode="auto">
            <a:xfrm>
              <a:off x="4474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AutoShape 72"/>
            <p:cNvSpPr>
              <a:spLocks noChangeArrowheads="1"/>
            </p:cNvSpPr>
            <p:nvPr/>
          </p:nvSpPr>
          <p:spPr bwMode="auto">
            <a:xfrm>
              <a:off x="4407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AutoShape 73"/>
            <p:cNvSpPr>
              <a:spLocks noChangeArrowheads="1"/>
            </p:cNvSpPr>
            <p:nvPr/>
          </p:nvSpPr>
          <p:spPr bwMode="auto">
            <a:xfrm>
              <a:off x="4791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AutoShape 74"/>
            <p:cNvSpPr>
              <a:spLocks noChangeArrowheads="1"/>
            </p:cNvSpPr>
            <p:nvPr/>
          </p:nvSpPr>
          <p:spPr bwMode="auto">
            <a:xfrm>
              <a:off x="4723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AutoShape 75"/>
            <p:cNvSpPr>
              <a:spLocks noChangeArrowheads="1"/>
            </p:cNvSpPr>
            <p:nvPr/>
          </p:nvSpPr>
          <p:spPr bwMode="auto">
            <a:xfrm>
              <a:off x="4655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AutoShape 76"/>
            <p:cNvSpPr>
              <a:spLocks noChangeArrowheads="1"/>
            </p:cNvSpPr>
            <p:nvPr/>
          </p:nvSpPr>
          <p:spPr bwMode="auto">
            <a:xfrm>
              <a:off x="5041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AutoShape 77"/>
            <p:cNvSpPr>
              <a:spLocks noChangeArrowheads="1"/>
            </p:cNvSpPr>
            <p:nvPr/>
          </p:nvSpPr>
          <p:spPr bwMode="auto">
            <a:xfrm>
              <a:off x="4973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" name="AutoShape 78"/>
            <p:cNvSpPr>
              <a:spLocks noChangeArrowheads="1"/>
            </p:cNvSpPr>
            <p:nvPr/>
          </p:nvSpPr>
          <p:spPr bwMode="auto">
            <a:xfrm>
              <a:off x="4905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AutoShape 79"/>
            <p:cNvSpPr>
              <a:spLocks noChangeArrowheads="1"/>
            </p:cNvSpPr>
            <p:nvPr/>
          </p:nvSpPr>
          <p:spPr bwMode="auto">
            <a:xfrm>
              <a:off x="5290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AutoShape 80"/>
            <p:cNvSpPr>
              <a:spLocks noChangeArrowheads="1"/>
            </p:cNvSpPr>
            <p:nvPr/>
          </p:nvSpPr>
          <p:spPr bwMode="auto">
            <a:xfrm>
              <a:off x="5223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AutoShape 81"/>
            <p:cNvSpPr>
              <a:spLocks noChangeArrowheads="1"/>
            </p:cNvSpPr>
            <p:nvPr/>
          </p:nvSpPr>
          <p:spPr bwMode="auto">
            <a:xfrm>
              <a:off x="5155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AutoShape 82"/>
            <p:cNvSpPr>
              <a:spLocks noChangeArrowheads="1"/>
            </p:cNvSpPr>
            <p:nvPr/>
          </p:nvSpPr>
          <p:spPr bwMode="auto">
            <a:xfrm>
              <a:off x="5540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AutoShape 83"/>
            <p:cNvSpPr>
              <a:spLocks noChangeArrowheads="1"/>
            </p:cNvSpPr>
            <p:nvPr/>
          </p:nvSpPr>
          <p:spPr bwMode="auto">
            <a:xfrm>
              <a:off x="5472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AutoShape 84"/>
            <p:cNvSpPr>
              <a:spLocks noChangeArrowheads="1"/>
            </p:cNvSpPr>
            <p:nvPr/>
          </p:nvSpPr>
          <p:spPr bwMode="auto">
            <a:xfrm>
              <a:off x="5404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AutoShape 85"/>
            <p:cNvSpPr>
              <a:spLocks noChangeArrowheads="1"/>
            </p:cNvSpPr>
            <p:nvPr/>
          </p:nvSpPr>
          <p:spPr bwMode="auto">
            <a:xfrm>
              <a:off x="5790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AutoShape 86"/>
            <p:cNvSpPr>
              <a:spLocks noChangeArrowheads="1"/>
            </p:cNvSpPr>
            <p:nvPr/>
          </p:nvSpPr>
          <p:spPr bwMode="auto">
            <a:xfrm>
              <a:off x="5722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AutoShape 87"/>
            <p:cNvSpPr>
              <a:spLocks noChangeArrowheads="1"/>
            </p:cNvSpPr>
            <p:nvPr/>
          </p:nvSpPr>
          <p:spPr bwMode="auto">
            <a:xfrm>
              <a:off x="5654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3" name="Content Placeholder 1"/>
          <p:cNvSpPr txBox="1">
            <a:spLocks/>
          </p:cNvSpPr>
          <p:nvPr/>
        </p:nvSpPr>
        <p:spPr bwMode="gray">
          <a:xfrm>
            <a:off x="5004048" y="2769249"/>
            <a:ext cx="3889127" cy="95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 smtClean="0"/>
          </a:p>
        </p:txBody>
      </p:sp>
      <p:cxnSp>
        <p:nvCxnSpPr>
          <p:cNvPr id="11" name="Straight Arrow Connector 10"/>
          <p:cNvCxnSpPr>
            <a:stCxn id="43" idx="0"/>
            <a:endCxn id="40" idx="3"/>
          </p:cNvCxnSpPr>
          <p:nvPr/>
        </p:nvCxnSpPr>
        <p:spPr>
          <a:xfrm flipV="1">
            <a:off x="725861" y="2704679"/>
            <a:ext cx="689769" cy="1544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2" idx="0"/>
            <a:endCxn id="39" idx="3"/>
          </p:cNvCxnSpPr>
          <p:nvPr/>
        </p:nvCxnSpPr>
        <p:spPr>
          <a:xfrm flipV="1">
            <a:off x="1914899" y="2704679"/>
            <a:ext cx="76993" cy="1544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49" idx="0"/>
            <a:endCxn id="29" idx="0"/>
          </p:cNvCxnSpPr>
          <p:nvPr/>
        </p:nvCxnSpPr>
        <p:spPr>
          <a:xfrm flipV="1">
            <a:off x="1518024" y="2227988"/>
            <a:ext cx="78581" cy="2021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9" idx="0"/>
            <a:endCxn id="34" idx="0"/>
          </p:cNvCxnSpPr>
          <p:nvPr/>
        </p:nvCxnSpPr>
        <p:spPr>
          <a:xfrm flipH="1" flipV="1">
            <a:off x="2820567" y="2443491"/>
            <a:ext cx="858044" cy="191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0" idx="0"/>
            <a:endCxn id="28" idx="0"/>
          </p:cNvCxnSpPr>
          <p:nvPr/>
        </p:nvCxnSpPr>
        <p:spPr>
          <a:xfrm flipH="1" flipV="1">
            <a:off x="2172867" y="2227988"/>
            <a:ext cx="316707" cy="2128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6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ETERNUS CD10000 Software </a:t>
            </a:r>
            <a:r>
              <a:rPr lang="de-DE" dirty="0" err="1" smtClean="0"/>
              <a:t>Architecture</a:t>
            </a:r>
            <a:endParaRPr lang="en-US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102050" y="4194398"/>
            <a:ext cx="4070350" cy="609600"/>
            <a:chOff x="3408" y="3083"/>
            <a:chExt cx="2564" cy="512"/>
          </a:xfrm>
        </p:grpSpPr>
        <p:sp>
          <p:nvSpPr>
            <p:cNvPr id="4" name="AutoShape 28"/>
            <p:cNvSpPr>
              <a:spLocks noChangeArrowheads="1"/>
            </p:cNvSpPr>
            <p:nvPr/>
          </p:nvSpPr>
          <p:spPr bwMode="auto">
            <a:xfrm>
              <a:off x="3544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3476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3408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3793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3725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AutoShape 33"/>
            <p:cNvSpPr>
              <a:spLocks noChangeArrowheads="1"/>
            </p:cNvSpPr>
            <p:nvPr/>
          </p:nvSpPr>
          <p:spPr bwMode="auto">
            <a:xfrm>
              <a:off x="3658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4043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>
              <a:off x="3975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AutoShape 36"/>
            <p:cNvSpPr>
              <a:spLocks noChangeArrowheads="1"/>
            </p:cNvSpPr>
            <p:nvPr/>
          </p:nvSpPr>
          <p:spPr bwMode="auto">
            <a:xfrm>
              <a:off x="3907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AutoShape 37"/>
            <p:cNvSpPr>
              <a:spLocks noChangeArrowheads="1"/>
            </p:cNvSpPr>
            <p:nvPr/>
          </p:nvSpPr>
          <p:spPr bwMode="auto">
            <a:xfrm>
              <a:off x="4293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auto">
            <a:xfrm>
              <a:off x="4225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auto">
            <a:xfrm>
              <a:off x="4157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AutoShape 40"/>
            <p:cNvSpPr>
              <a:spLocks noChangeArrowheads="1"/>
            </p:cNvSpPr>
            <p:nvPr/>
          </p:nvSpPr>
          <p:spPr bwMode="auto">
            <a:xfrm>
              <a:off x="4542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AutoShape 41"/>
            <p:cNvSpPr>
              <a:spLocks noChangeArrowheads="1"/>
            </p:cNvSpPr>
            <p:nvPr/>
          </p:nvSpPr>
          <p:spPr bwMode="auto">
            <a:xfrm>
              <a:off x="4474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AutoShape 42"/>
            <p:cNvSpPr>
              <a:spLocks noChangeArrowheads="1"/>
            </p:cNvSpPr>
            <p:nvPr/>
          </p:nvSpPr>
          <p:spPr bwMode="auto">
            <a:xfrm>
              <a:off x="4407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AutoShape 43"/>
            <p:cNvSpPr>
              <a:spLocks noChangeArrowheads="1"/>
            </p:cNvSpPr>
            <p:nvPr/>
          </p:nvSpPr>
          <p:spPr bwMode="auto">
            <a:xfrm>
              <a:off x="4791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AutoShape 44"/>
            <p:cNvSpPr>
              <a:spLocks noChangeArrowheads="1"/>
            </p:cNvSpPr>
            <p:nvPr/>
          </p:nvSpPr>
          <p:spPr bwMode="auto">
            <a:xfrm>
              <a:off x="4723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45"/>
            <p:cNvSpPr>
              <a:spLocks noChangeArrowheads="1"/>
            </p:cNvSpPr>
            <p:nvPr/>
          </p:nvSpPr>
          <p:spPr bwMode="auto">
            <a:xfrm>
              <a:off x="4655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AutoShape 46"/>
            <p:cNvSpPr>
              <a:spLocks noChangeArrowheads="1"/>
            </p:cNvSpPr>
            <p:nvPr/>
          </p:nvSpPr>
          <p:spPr bwMode="auto">
            <a:xfrm>
              <a:off x="5041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47"/>
            <p:cNvSpPr>
              <a:spLocks noChangeArrowheads="1"/>
            </p:cNvSpPr>
            <p:nvPr/>
          </p:nvSpPr>
          <p:spPr bwMode="auto">
            <a:xfrm>
              <a:off x="4973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AutoShape 48"/>
            <p:cNvSpPr>
              <a:spLocks noChangeArrowheads="1"/>
            </p:cNvSpPr>
            <p:nvPr/>
          </p:nvSpPr>
          <p:spPr bwMode="auto">
            <a:xfrm>
              <a:off x="4905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AutoShape 49"/>
            <p:cNvSpPr>
              <a:spLocks noChangeArrowheads="1"/>
            </p:cNvSpPr>
            <p:nvPr/>
          </p:nvSpPr>
          <p:spPr bwMode="auto">
            <a:xfrm>
              <a:off x="5290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50"/>
            <p:cNvSpPr>
              <a:spLocks noChangeArrowheads="1"/>
            </p:cNvSpPr>
            <p:nvPr/>
          </p:nvSpPr>
          <p:spPr bwMode="auto">
            <a:xfrm>
              <a:off x="5223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AutoShape 51"/>
            <p:cNvSpPr>
              <a:spLocks noChangeArrowheads="1"/>
            </p:cNvSpPr>
            <p:nvPr/>
          </p:nvSpPr>
          <p:spPr bwMode="auto">
            <a:xfrm>
              <a:off x="5155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AutoShape 52"/>
            <p:cNvSpPr>
              <a:spLocks noChangeArrowheads="1"/>
            </p:cNvSpPr>
            <p:nvPr/>
          </p:nvSpPr>
          <p:spPr bwMode="auto">
            <a:xfrm>
              <a:off x="5540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AutoShape 53"/>
            <p:cNvSpPr>
              <a:spLocks noChangeArrowheads="1"/>
            </p:cNvSpPr>
            <p:nvPr/>
          </p:nvSpPr>
          <p:spPr bwMode="auto">
            <a:xfrm>
              <a:off x="5472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AutoShape 54"/>
            <p:cNvSpPr>
              <a:spLocks noChangeArrowheads="1"/>
            </p:cNvSpPr>
            <p:nvPr/>
          </p:nvSpPr>
          <p:spPr bwMode="auto">
            <a:xfrm>
              <a:off x="5404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AutoShape 55"/>
            <p:cNvSpPr>
              <a:spLocks noChangeArrowheads="1"/>
            </p:cNvSpPr>
            <p:nvPr/>
          </p:nvSpPr>
          <p:spPr bwMode="auto">
            <a:xfrm>
              <a:off x="5790" y="308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AutoShape 56"/>
            <p:cNvSpPr>
              <a:spLocks noChangeArrowheads="1"/>
            </p:cNvSpPr>
            <p:nvPr/>
          </p:nvSpPr>
          <p:spPr bwMode="auto">
            <a:xfrm>
              <a:off x="5722" y="312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AutoShape 57"/>
            <p:cNvSpPr>
              <a:spLocks noChangeArrowheads="1"/>
            </p:cNvSpPr>
            <p:nvPr/>
          </p:nvSpPr>
          <p:spPr bwMode="auto">
            <a:xfrm>
              <a:off x="5654" y="317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AutoShape 58"/>
            <p:cNvSpPr>
              <a:spLocks noChangeArrowheads="1"/>
            </p:cNvSpPr>
            <p:nvPr/>
          </p:nvSpPr>
          <p:spPr bwMode="auto">
            <a:xfrm>
              <a:off x="3544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AutoShape 59"/>
            <p:cNvSpPr>
              <a:spLocks noChangeArrowheads="1"/>
            </p:cNvSpPr>
            <p:nvPr/>
          </p:nvSpPr>
          <p:spPr bwMode="auto">
            <a:xfrm>
              <a:off x="3476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AutoShape 60"/>
            <p:cNvSpPr>
              <a:spLocks noChangeArrowheads="1"/>
            </p:cNvSpPr>
            <p:nvPr/>
          </p:nvSpPr>
          <p:spPr bwMode="auto">
            <a:xfrm>
              <a:off x="3408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61"/>
            <p:cNvSpPr>
              <a:spLocks noChangeArrowheads="1"/>
            </p:cNvSpPr>
            <p:nvPr/>
          </p:nvSpPr>
          <p:spPr bwMode="auto">
            <a:xfrm>
              <a:off x="3793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AutoShape 62"/>
            <p:cNvSpPr>
              <a:spLocks noChangeArrowheads="1"/>
            </p:cNvSpPr>
            <p:nvPr/>
          </p:nvSpPr>
          <p:spPr bwMode="auto">
            <a:xfrm>
              <a:off x="3725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AutoShape 63"/>
            <p:cNvSpPr>
              <a:spLocks noChangeArrowheads="1"/>
            </p:cNvSpPr>
            <p:nvPr/>
          </p:nvSpPr>
          <p:spPr bwMode="auto">
            <a:xfrm>
              <a:off x="3658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AutoShape 64"/>
            <p:cNvSpPr>
              <a:spLocks noChangeArrowheads="1"/>
            </p:cNvSpPr>
            <p:nvPr/>
          </p:nvSpPr>
          <p:spPr bwMode="auto">
            <a:xfrm>
              <a:off x="4043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AutoShape 65"/>
            <p:cNvSpPr>
              <a:spLocks noChangeArrowheads="1"/>
            </p:cNvSpPr>
            <p:nvPr/>
          </p:nvSpPr>
          <p:spPr bwMode="auto">
            <a:xfrm>
              <a:off x="3975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AutoShape 66"/>
            <p:cNvSpPr>
              <a:spLocks noChangeArrowheads="1"/>
            </p:cNvSpPr>
            <p:nvPr/>
          </p:nvSpPr>
          <p:spPr bwMode="auto">
            <a:xfrm>
              <a:off x="3907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AutoShape 67"/>
            <p:cNvSpPr>
              <a:spLocks noChangeArrowheads="1"/>
            </p:cNvSpPr>
            <p:nvPr/>
          </p:nvSpPr>
          <p:spPr bwMode="auto">
            <a:xfrm>
              <a:off x="4293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AutoShape 68"/>
            <p:cNvSpPr>
              <a:spLocks noChangeArrowheads="1"/>
            </p:cNvSpPr>
            <p:nvPr/>
          </p:nvSpPr>
          <p:spPr bwMode="auto">
            <a:xfrm>
              <a:off x="4225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AutoShape 69"/>
            <p:cNvSpPr>
              <a:spLocks noChangeArrowheads="1"/>
            </p:cNvSpPr>
            <p:nvPr/>
          </p:nvSpPr>
          <p:spPr bwMode="auto">
            <a:xfrm>
              <a:off x="4157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AutoShape 70"/>
            <p:cNvSpPr>
              <a:spLocks noChangeArrowheads="1"/>
            </p:cNvSpPr>
            <p:nvPr/>
          </p:nvSpPr>
          <p:spPr bwMode="auto">
            <a:xfrm>
              <a:off x="4542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AutoShape 71"/>
            <p:cNvSpPr>
              <a:spLocks noChangeArrowheads="1"/>
            </p:cNvSpPr>
            <p:nvPr/>
          </p:nvSpPr>
          <p:spPr bwMode="auto">
            <a:xfrm>
              <a:off x="4474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AutoShape 72"/>
            <p:cNvSpPr>
              <a:spLocks noChangeArrowheads="1"/>
            </p:cNvSpPr>
            <p:nvPr/>
          </p:nvSpPr>
          <p:spPr bwMode="auto">
            <a:xfrm>
              <a:off x="4407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AutoShape 73"/>
            <p:cNvSpPr>
              <a:spLocks noChangeArrowheads="1"/>
            </p:cNvSpPr>
            <p:nvPr/>
          </p:nvSpPr>
          <p:spPr bwMode="auto">
            <a:xfrm>
              <a:off x="4791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AutoShape 74"/>
            <p:cNvSpPr>
              <a:spLocks noChangeArrowheads="1"/>
            </p:cNvSpPr>
            <p:nvPr/>
          </p:nvSpPr>
          <p:spPr bwMode="auto">
            <a:xfrm>
              <a:off x="4723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AutoShape 75"/>
            <p:cNvSpPr>
              <a:spLocks noChangeArrowheads="1"/>
            </p:cNvSpPr>
            <p:nvPr/>
          </p:nvSpPr>
          <p:spPr bwMode="auto">
            <a:xfrm>
              <a:off x="4655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AutoShape 76"/>
            <p:cNvSpPr>
              <a:spLocks noChangeArrowheads="1"/>
            </p:cNvSpPr>
            <p:nvPr/>
          </p:nvSpPr>
          <p:spPr bwMode="auto">
            <a:xfrm>
              <a:off x="5041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AutoShape 77"/>
            <p:cNvSpPr>
              <a:spLocks noChangeArrowheads="1"/>
            </p:cNvSpPr>
            <p:nvPr/>
          </p:nvSpPr>
          <p:spPr bwMode="auto">
            <a:xfrm>
              <a:off x="4973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AutoShape 78"/>
            <p:cNvSpPr>
              <a:spLocks noChangeArrowheads="1"/>
            </p:cNvSpPr>
            <p:nvPr/>
          </p:nvSpPr>
          <p:spPr bwMode="auto">
            <a:xfrm>
              <a:off x="4905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AutoShape 79"/>
            <p:cNvSpPr>
              <a:spLocks noChangeArrowheads="1"/>
            </p:cNvSpPr>
            <p:nvPr/>
          </p:nvSpPr>
          <p:spPr bwMode="auto">
            <a:xfrm>
              <a:off x="5290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AutoShape 80"/>
            <p:cNvSpPr>
              <a:spLocks noChangeArrowheads="1"/>
            </p:cNvSpPr>
            <p:nvPr/>
          </p:nvSpPr>
          <p:spPr bwMode="auto">
            <a:xfrm>
              <a:off x="5223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AutoShape 81"/>
            <p:cNvSpPr>
              <a:spLocks noChangeArrowheads="1"/>
            </p:cNvSpPr>
            <p:nvPr/>
          </p:nvSpPr>
          <p:spPr bwMode="auto">
            <a:xfrm>
              <a:off x="5155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AutoShape 82"/>
            <p:cNvSpPr>
              <a:spLocks noChangeArrowheads="1"/>
            </p:cNvSpPr>
            <p:nvPr/>
          </p:nvSpPr>
          <p:spPr bwMode="auto">
            <a:xfrm>
              <a:off x="5540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AutoShape 83"/>
            <p:cNvSpPr>
              <a:spLocks noChangeArrowheads="1"/>
            </p:cNvSpPr>
            <p:nvPr/>
          </p:nvSpPr>
          <p:spPr bwMode="auto">
            <a:xfrm>
              <a:off x="5472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AutoShape 84"/>
            <p:cNvSpPr>
              <a:spLocks noChangeArrowheads="1"/>
            </p:cNvSpPr>
            <p:nvPr/>
          </p:nvSpPr>
          <p:spPr bwMode="auto">
            <a:xfrm>
              <a:off x="5404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AutoShape 85"/>
            <p:cNvSpPr>
              <a:spLocks noChangeArrowheads="1"/>
            </p:cNvSpPr>
            <p:nvPr/>
          </p:nvSpPr>
          <p:spPr bwMode="auto">
            <a:xfrm>
              <a:off x="5790" y="3332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AutoShape 86"/>
            <p:cNvSpPr>
              <a:spLocks noChangeArrowheads="1"/>
            </p:cNvSpPr>
            <p:nvPr/>
          </p:nvSpPr>
          <p:spPr bwMode="auto">
            <a:xfrm>
              <a:off x="5722" y="3378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AutoShape 87"/>
            <p:cNvSpPr>
              <a:spLocks noChangeArrowheads="1"/>
            </p:cNvSpPr>
            <p:nvPr/>
          </p:nvSpPr>
          <p:spPr bwMode="auto">
            <a:xfrm>
              <a:off x="5654" y="3423"/>
              <a:ext cx="182" cy="172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4" name="AutoShape 24"/>
          <p:cNvSpPr>
            <a:spLocks noChangeArrowheads="1"/>
          </p:cNvSpPr>
          <p:nvPr/>
        </p:nvSpPr>
        <p:spPr bwMode="auto">
          <a:xfrm>
            <a:off x="611560" y="2661295"/>
            <a:ext cx="639762" cy="205979"/>
          </a:xfrm>
          <a:prstGeom prst="cube">
            <a:avLst>
              <a:gd name="adj" fmla="val 64481"/>
            </a:avLst>
          </a:prstGeom>
          <a:solidFill>
            <a:srgbClr val="00AE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AutoShape 25"/>
          <p:cNvSpPr>
            <a:spLocks noChangeArrowheads="1"/>
          </p:cNvSpPr>
          <p:nvPr/>
        </p:nvSpPr>
        <p:spPr bwMode="auto">
          <a:xfrm>
            <a:off x="611560" y="2499370"/>
            <a:ext cx="639762" cy="205979"/>
          </a:xfrm>
          <a:prstGeom prst="cube">
            <a:avLst>
              <a:gd name="adj" fmla="val 64481"/>
            </a:avLst>
          </a:prstGeom>
          <a:solidFill>
            <a:srgbClr val="00AE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AutoShape 26"/>
          <p:cNvSpPr>
            <a:spLocks noChangeArrowheads="1"/>
          </p:cNvSpPr>
          <p:nvPr/>
        </p:nvSpPr>
        <p:spPr bwMode="auto">
          <a:xfrm>
            <a:off x="611560" y="2341017"/>
            <a:ext cx="639762" cy="205978"/>
          </a:xfrm>
          <a:prstGeom prst="cube">
            <a:avLst>
              <a:gd name="adj" fmla="val 64481"/>
            </a:avLst>
          </a:prstGeom>
          <a:solidFill>
            <a:srgbClr val="00AE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TextBox 66"/>
          <p:cNvSpPr txBox="1"/>
          <p:nvPr/>
        </p:nvSpPr>
        <p:spPr>
          <a:xfrm>
            <a:off x="256465" y="980604"/>
            <a:ext cx="160653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Cluster Monitors</a:t>
            </a:r>
          </a:p>
          <a:p>
            <a:r>
              <a:rPr lang="de-DE" sz="1200" dirty="0" smtClean="0"/>
              <a:t>&lt;10</a:t>
            </a:r>
          </a:p>
          <a:p>
            <a:r>
              <a:rPr lang="de-DE" sz="1200" dirty="0" err="1" smtClean="0"/>
              <a:t>cluster</a:t>
            </a:r>
            <a:r>
              <a:rPr lang="de-DE" sz="1200" dirty="0" smtClean="0"/>
              <a:t> </a:t>
            </a:r>
            <a:r>
              <a:rPr lang="de-DE" sz="1200" dirty="0" err="1" smtClean="0"/>
              <a:t>membership</a:t>
            </a:r>
            <a:endParaRPr lang="de-DE" sz="1200" dirty="0" smtClean="0"/>
          </a:p>
          <a:p>
            <a:r>
              <a:rPr lang="de-DE" sz="1200" dirty="0" err="1" smtClean="0"/>
              <a:t>authentication</a:t>
            </a:r>
            <a:endParaRPr lang="de-DE" sz="1200" dirty="0" smtClean="0"/>
          </a:p>
          <a:p>
            <a:r>
              <a:rPr lang="de-DE" sz="1200" dirty="0" err="1" smtClean="0"/>
              <a:t>cluster</a:t>
            </a:r>
            <a:r>
              <a:rPr lang="de-DE" sz="1200" dirty="0" smtClean="0"/>
              <a:t> </a:t>
            </a:r>
            <a:r>
              <a:rPr lang="de-DE" sz="1200" dirty="0" err="1" smtClean="0"/>
              <a:t>state</a:t>
            </a:r>
            <a:endParaRPr lang="de-DE" sz="1200" dirty="0" smtClean="0"/>
          </a:p>
          <a:p>
            <a:r>
              <a:rPr lang="de-DE" sz="1200" dirty="0" err="1" smtClean="0"/>
              <a:t>cluster</a:t>
            </a:r>
            <a:r>
              <a:rPr lang="de-DE" sz="1200" dirty="0" smtClean="0"/>
              <a:t> </a:t>
            </a:r>
            <a:r>
              <a:rPr lang="de-DE" sz="1200" dirty="0" err="1" smtClean="0"/>
              <a:t>map</a:t>
            </a:r>
            <a:endParaRPr lang="de-DE" sz="1200" dirty="0" smtClean="0"/>
          </a:p>
        </p:txBody>
      </p:sp>
      <p:cxnSp>
        <p:nvCxnSpPr>
          <p:cNvPr id="69" name="Straight Arrow Connector 68"/>
          <p:cNvCxnSpPr>
            <a:stCxn id="6" idx="1"/>
            <a:endCxn id="64" idx="4"/>
          </p:cNvCxnSpPr>
          <p:nvPr/>
        </p:nvCxnSpPr>
        <p:spPr>
          <a:xfrm flipH="1" flipV="1">
            <a:off x="1118505" y="2830693"/>
            <a:ext cx="3025857" cy="15008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475656" y="3251915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Topology</a:t>
            </a:r>
            <a:endParaRPr lang="de-DE" sz="1200" dirty="0" smtClean="0"/>
          </a:p>
          <a:p>
            <a:r>
              <a:rPr lang="de-DE" sz="1200" dirty="0" smtClean="0"/>
              <a:t>Authentication</a:t>
            </a:r>
            <a:endParaRPr lang="de-DE" sz="1200" dirty="0"/>
          </a:p>
        </p:txBody>
      </p:sp>
      <p:sp>
        <p:nvSpPr>
          <p:cNvPr id="71" name="AutoShape 94"/>
          <p:cNvSpPr>
            <a:spLocks noChangeArrowheads="1"/>
          </p:cNvSpPr>
          <p:nvPr/>
        </p:nvSpPr>
        <p:spPr bwMode="auto">
          <a:xfrm>
            <a:off x="2627784" y="2283718"/>
            <a:ext cx="417513" cy="352425"/>
          </a:xfrm>
          <a:prstGeom prst="cube">
            <a:avLst>
              <a:gd name="adj" fmla="val 34949"/>
            </a:avLst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AutoShape 94"/>
          <p:cNvSpPr>
            <a:spLocks noChangeArrowheads="1"/>
          </p:cNvSpPr>
          <p:nvPr/>
        </p:nvSpPr>
        <p:spPr bwMode="auto">
          <a:xfrm>
            <a:off x="2780184" y="2436118"/>
            <a:ext cx="417513" cy="352425"/>
          </a:xfrm>
          <a:prstGeom prst="cube">
            <a:avLst>
              <a:gd name="adj" fmla="val 34949"/>
            </a:avLst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AutoShape 94"/>
          <p:cNvSpPr>
            <a:spLocks noChangeArrowheads="1"/>
          </p:cNvSpPr>
          <p:nvPr/>
        </p:nvSpPr>
        <p:spPr bwMode="auto">
          <a:xfrm>
            <a:off x="2932584" y="2588518"/>
            <a:ext cx="417513" cy="352425"/>
          </a:xfrm>
          <a:prstGeom prst="cube">
            <a:avLst>
              <a:gd name="adj" fmla="val 34949"/>
            </a:avLst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AutoShape 94"/>
          <p:cNvSpPr>
            <a:spLocks noChangeArrowheads="1"/>
          </p:cNvSpPr>
          <p:nvPr/>
        </p:nvSpPr>
        <p:spPr bwMode="auto">
          <a:xfrm>
            <a:off x="3084984" y="2740918"/>
            <a:ext cx="417513" cy="352425"/>
          </a:xfrm>
          <a:prstGeom prst="cube">
            <a:avLst>
              <a:gd name="adj" fmla="val 34949"/>
            </a:avLst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TextBox 75"/>
          <p:cNvSpPr txBox="1"/>
          <p:nvPr/>
        </p:nvSpPr>
        <p:spPr>
          <a:xfrm>
            <a:off x="2195736" y="991160"/>
            <a:ext cx="278153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Meta</a:t>
            </a:r>
            <a:r>
              <a:rPr lang="de-DE" sz="1400" b="1" dirty="0" smtClean="0"/>
              <a:t> Data Server (MDS)</a:t>
            </a:r>
          </a:p>
          <a:p>
            <a:r>
              <a:rPr lang="de-DE" sz="1200" dirty="0" smtClean="0"/>
              <a:t>10s</a:t>
            </a:r>
          </a:p>
          <a:p>
            <a:r>
              <a:rPr lang="de-DE" sz="1200" dirty="0" err="1" smtClean="0"/>
              <a:t>for</a:t>
            </a:r>
            <a:r>
              <a:rPr lang="de-DE" sz="1200" dirty="0" smtClean="0"/>
              <a:t> POSIX </a:t>
            </a:r>
            <a:r>
              <a:rPr lang="de-DE" sz="1200" dirty="0" err="1" smtClean="0"/>
              <a:t>only</a:t>
            </a:r>
            <a:endParaRPr lang="de-DE" sz="1200" dirty="0" smtClean="0"/>
          </a:p>
          <a:p>
            <a:r>
              <a:rPr lang="de-DE" sz="1200" dirty="0" smtClean="0"/>
              <a:t>Namespace </a:t>
            </a:r>
            <a:r>
              <a:rPr lang="de-DE" sz="1200" dirty="0" err="1" smtClean="0"/>
              <a:t>mgmt</a:t>
            </a:r>
            <a:r>
              <a:rPr lang="de-DE" sz="1200" dirty="0" smtClean="0"/>
              <a:t>.</a:t>
            </a:r>
          </a:p>
          <a:p>
            <a:r>
              <a:rPr lang="de-DE" sz="1200" dirty="0" err="1" smtClean="0"/>
              <a:t>Metadata</a:t>
            </a:r>
            <a:r>
              <a:rPr lang="de-DE" sz="1200" dirty="0" smtClean="0"/>
              <a:t> </a:t>
            </a:r>
            <a:r>
              <a:rPr lang="de-DE" sz="1200" dirty="0" err="1" smtClean="0"/>
              <a:t>ops</a:t>
            </a:r>
            <a:r>
              <a:rPr lang="de-DE" sz="1200" dirty="0" smtClean="0"/>
              <a:t> (open, </a:t>
            </a:r>
            <a:r>
              <a:rPr lang="de-DE" sz="1200" dirty="0" err="1" smtClean="0"/>
              <a:t>stat</a:t>
            </a:r>
            <a:r>
              <a:rPr lang="de-DE" sz="1200" dirty="0" smtClean="0"/>
              <a:t>, </a:t>
            </a:r>
            <a:r>
              <a:rPr lang="de-DE" sz="1200" dirty="0" err="1" smtClean="0"/>
              <a:t>rename</a:t>
            </a:r>
            <a:r>
              <a:rPr lang="de-DE" sz="1200" dirty="0" smtClean="0"/>
              <a:t>, …)</a:t>
            </a:r>
          </a:p>
        </p:txBody>
      </p:sp>
      <p:cxnSp>
        <p:nvCxnSpPr>
          <p:cNvPr id="77" name="Straight Arrow Connector 76"/>
          <p:cNvCxnSpPr>
            <a:stCxn id="10" idx="7"/>
            <a:endCxn id="75" idx="5"/>
          </p:cNvCxnSpPr>
          <p:nvPr/>
        </p:nvCxnSpPr>
        <p:spPr>
          <a:xfrm flipH="1" flipV="1">
            <a:off x="3502497" y="2855546"/>
            <a:ext cx="1854229" cy="136884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347864" y="3262213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POSIX</a:t>
            </a:r>
          </a:p>
          <a:p>
            <a:r>
              <a:rPr lang="de-DE" sz="1200" dirty="0" err="1" smtClean="0"/>
              <a:t>meta</a:t>
            </a:r>
            <a:r>
              <a:rPr lang="de-DE" sz="1200" dirty="0" smtClean="0"/>
              <a:t> </a:t>
            </a:r>
            <a:r>
              <a:rPr lang="de-DE" sz="1200" dirty="0" err="1" smtClean="0"/>
              <a:t>data</a:t>
            </a:r>
            <a:r>
              <a:rPr lang="de-DE" sz="1200" dirty="0" smtClean="0"/>
              <a:t> </a:t>
            </a:r>
            <a:r>
              <a:rPr lang="de-DE" sz="1200" dirty="0" err="1" smtClean="0"/>
              <a:t>only</a:t>
            </a:r>
            <a:endParaRPr lang="de-DE" sz="1200" dirty="0"/>
          </a:p>
        </p:txBody>
      </p:sp>
      <p:grpSp>
        <p:nvGrpSpPr>
          <p:cNvPr id="83" name="Group 3"/>
          <p:cNvGrpSpPr>
            <a:grpSpLocks/>
          </p:cNvGrpSpPr>
          <p:nvPr/>
        </p:nvGrpSpPr>
        <p:grpSpPr bwMode="auto">
          <a:xfrm>
            <a:off x="5220072" y="2222797"/>
            <a:ext cx="3190875" cy="636985"/>
            <a:chOff x="4198" y="1604"/>
            <a:chExt cx="2010" cy="535"/>
          </a:xfrm>
        </p:grpSpPr>
        <p:sp>
          <p:nvSpPr>
            <p:cNvPr id="84" name="AutoShape 4"/>
            <p:cNvSpPr>
              <a:spLocks noChangeArrowheads="1"/>
            </p:cNvSpPr>
            <p:nvPr/>
          </p:nvSpPr>
          <p:spPr bwMode="auto">
            <a:xfrm>
              <a:off x="5922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AutoShape 5"/>
            <p:cNvSpPr>
              <a:spLocks noChangeArrowheads="1"/>
            </p:cNvSpPr>
            <p:nvPr/>
          </p:nvSpPr>
          <p:spPr bwMode="auto">
            <a:xfrm>
              <a:off x="5559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auto">
            <a:xfrm>
              <a:off x="5196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AutoShape 7"/>
            <p:cNvSpPr>
              <a:spLocks noChangeArrowheads="1"/>
            </p:cNvSpPr>
            <p:nvPr/>
          </p:nvSpPr>
          <p:spPr bwMode="auto">
            <a:xfrm>
              <a:off x="4833" y="1604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AutoShape 8"/>
            <p:cNvSpPr>
              <a:spLocks noChangeArrowheads="1"/>
            </p:cNvSpPr>
            <p:nvPr/>
          </p:nvSpPr>
          <p:spPr bwMode="auto">
            <a:xfrm>
              <a:off x="5763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AutoShape 9"/>
            <p:cNvSpPr>
              <a:spLocks noChangeArrowheads="1"/>
            </p:cNvSpPr>
            <p:nvPr/>
          </p:nvSpPr>
          <p:spPr bwMode="auto">
            <a:xfrm>
              <a:off x="5400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AutoShape 10"/>
            <p:cNvSpPr>
              <a:spLocks noChangeArrowheads="1"/>
            </p:cNvSpPr>
            <p:nvPr/>
          </p:nvSpPr>
          <p:spPr bwMode="auto">
            <a:xfrm>
              <a:off x="5038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AutoShape 11"/>
            <p:cNvSpPr>
              <a:spLocks noChangeArrowheads="1"/>
            </p:cNvSpPr>
            <p:nvPr/>
          </p:nvSpPr>
          <p:spPr bwMode="auto">
            <a:xfrm>
              <a:off x="4675" y="1695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AutoShape 12"/>
            <p:cNvSpPr>
              <a:spLocks noChangeArrowheads="1"/>
            </p:cNvSpPr>
            <p:nvPr/>
          </p:nvSpPr>
          <p:spPr bwMode="auto">
            <a:xfrm>
              <a:off x="5604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" name="AutoShape 13"/>
            <p:cNvSpPr>
              <a:spLocks noChangeArrowheads="1"/>
            </p:cNvSpPr>
            <p:nvPr/>
          </p:nvSpPr>
          <p:spPr bwMode="auto">
            <a:xfrm>
              <a:off x="5242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AutoShape 14"/>
            <p:cNvSpPr>
              <a:spLocks noChangeArrowheads="1"/>
            </p:cNvSpPr>
            <p:nvPr/>
          </p:nvSpPr>
          <p:spPr bwMode="auto">
            <a:xfrm>
              <a:off x="4879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AutoShape 15"/>
            <p:cNvSpPr>
              <a:spLocks noChangeArrowheads="1"/>
            </p:cNvSpPr>
            <p:nvPr/>
          </p:nvSpPr>
          <p:spPr bwMode="auto">
            <a:xfrm>
              <a:off x="4516" y="178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5446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AutoShape 17"/>
            <p:cNvSpPr>
              <a:spLocks noChangeArrowheads="1"/>
            </p:cNvSpPr>
            <p:nvPr/>
          </p:nvSpPr>
          <p:spPr bwMode="auto">
            <a:xfrm>
              <a:off x="5083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AutoShape 18"/>
            <p:cNvSpPr>
              <a:spLocks noChangeArrowheads="1"/>
            </p:cNvSpPr>
            <p:nvPr/>
          </p:nvSpPr>
          <p:spPr bwMode="auto">
            <a:xfrm>
              <a:off x="4720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9" name="AutoShape 19"/>
            <p:cNvSpPr>
              <a:spLocks noChangeArrowheads="1"/>
            </p:cNvSpPr>
            <p:nvPr/>
          </p:nvSpPr>
          <p:spPr bwMode="auto">
            <a:xfrm>
              <a:off x="4357" y="1876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" name="AutoShape 20"/>
            <p:cNvSpPr>
              <a:spLocks noChangeArrowheads="1"/>
            </p:cNvSpPr>
            <p:nvPr/>
          </p:nvSpPr>
          <p:spPr bwMode="auto">
            <a:xfrm>
              <a:off x="5287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AutoShape 21"/>
            <p:cNvSpPr>
              <a:spLocks noChangeArrowheads="1"/>
            </p:cNvSpPr>
            <p:nvPr/>
          </p:nvSpPr>
          <p:spPr bwMode="auto">
            <a:xfrm>
              <a:off x="4924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" name="AutoShape 22"/>
            <p:cNvSpPr>
              <a:spLocks noChangeArrowheads="1"/>
            </p:cNvSpPr>
            <p:nvPr/>
          </p:nvSpPr>
          <p:spPr bwMode="auto">
            <a:xfrm>
              <a:off x="4561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AutoShape 23"/>
            <p:cNvSpPr>
              <a:spLocks noChangeArrowheads="1"/>
            </p:cNvSpPr>
            <p:nvPr/>
          </p:nvSpPr>
          <p:spPr bwMode="auto">
            <a:xfrm>
              <a:off x="4198" y="1967"/>
              <a:ext cx="287" cy="172"/>
            </a:xfrm>
            <a:prstGeom prst="can">
              <a:avLst>
                <a:gd name="adj" fmla="val 25366"/>
              </a:avLst>
            </a:prstGeom>
            <a:solidFill>
              <a:srgbClr val="23B8DC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690162" y="991160"/>
            <a:ext cx="3209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Object</a:t>
            </a:r>
            <a:r>
              <a:rPr lang="de-DE" sz="1400" b="1" dirty="0" smtClean="0"/>
              <a:t> Storage </a:t>
            </a:r>
            <a:r>
              <a:rPr lang="de-DE" sz="1400" b="1" dirty="0" err="1" smtClean="0"/>
              <a:t>Daemons</a:t>
            </a:r>
            <a:r>
              <a:rPr lang="de-DE" sz="1400" b="1" dirty="0" smtClean="0"/>
              <a:t> (OSD)</a:t>
            </a:r>
          </a:p>
          <a:p>
            <a:r>
              <a:rPr lang="de-DE" sz="1200" dirty="0" smtClean="0"/>
              <a:t>10,000s</a:t>
            </a:r>
          </a:p>
          <a:p>
            <a:r>
              <a:rPr lang="de-DE" sz="1200" dirty="0" err="1" smtClean="0"/>
              <a:t>stores</a:t>
            </a:r>
            <a:r>
              <a:rPr lang="de-DE" sz="1200" dirty="0" smtClean="0"/>
              <a:t> all </a:t>
            </a:r>
            <a:r>
              <a:rPr lang="de-DE" sz="1200" dirty="0" err="1" smtClean="0"/>
              <a:t>data</a:t>
            </a:r>
            <a:r>
              <a:rPr lang="de-DE" sz="1200" dirty="0" smtClean="0"/>
              <a:t> / </a:t>
            </a:r>
            <a:r>
              <a:rPr lang="de-DE" sz="1200" dirty="0" err="1" smtClean="0"/>
              <a:t>metadata</a:t>
            </a:r>
            <a:endParaRPr lang="de-DE" sz="1200" dirty="0" smtClean="0"/>
          </a:p>
          <a:p>
            <a:r>
              <a:rPr lang="de-DE" sz="1200" dirty="0" err="1" smtClean="0"/>
              <a:t>organises</a:t>
            </a:r>
            <a:r>
              <a:rPr lang="de-DE" sz="1200" dirty="0" smtClean="0"/>
              <a:t> all </a:t>
            </a:r>
            <a:r>
              <a:rPr lang="de-DE" sz="1200" dirty="0" err="1" smtClean="0"/>
              <a:t>data</a:t>
            </a:r>
            <a:r>
              <a:rPr lang="de-DE" sz="1200" dirty="0" smtClean="0"/>
              <a:t> in </a:t>
            </a:r>
            <a:r>
              <a:rPr lang="de-DE" sz="1200" dirty="0" err="1" smtClean="0"/>
              <a:t>flexibly</a:t>
            </a:r>
            <a:r>
              <a:rPr lang="de-DE" sz="1200" dirty="0" smtClean="0"/>
              <a:t> </a:t>
            </a:r>
            <a:r>
              <a:rPr lang="de-DE" sz="1200" dirty="0" err="1" smtClean="0"/>
              <a:t>sized</a:t>
            </a:r>
            <a:r>
              <a:rPr lang="de-DE" sz="1200" dirty="0" smtClean="0"/>
              <a:t> </a:t>
            </a:r>
            <a:r>
              <a:rPr lang="de-DE" sz="1200" dirty="0" err="1" smtClean="0"/>
              <a:t>containers</a:t>
            </a:r>
            <a:endParaRPr lang="de-DE" sz="1200" dirty="0" smtClean="0"/>
          </a:p>
        </p:txBody>
      </p:sp>
      <p:sp>
        <p:nvSpPr>
          <p:cNvPr id="105" name="Up-Down Arrow 104"/>
          <p:cNvSpPr/>
          <p:nvPr/>
        </p:nvSpPr>
        <p:spPr>
          <a:xfrm>
            <a:off x="6472609" y="2859783"/>
            <a:ext cx="685801" cy="1013628"/>
          </a:xfrm>
          <a:prstGeom prst="upDown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84787" y="4325771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Clients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36571" y="3219822"/>
            <a:ext cx="1223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bulk</a:t>
            </a:r>
            <a:r>
              <a:rPr lang="de-DE" sz="1200" dirty="0" smtClean="0"/>
              <a:t> </a:t>
            </a:r>
            <a:r>
              <a:rPr lang="de-DE" sz="1200" dirty="0" err="1" smtClean="0"/>
              <a:t>data</a:t>
            </a:r>
            <a:r>
              <a:rPr lang="de-DE" sz="1200" dirty="0" smtClean="0"/>
              <a:t> </a:t>
            </a:r>
            <a:r>
              <a:rPr lang="de-DE" sz="1200" dirty="0" err="1" smtClean="0"/>
              <a:t>traffic</a:t>
            </a:r>
            <a:endParaRPr lang="de-DE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198994" y="3873410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block </a:t>
            </a:r>
            <a:r>
              <a:rPr lang="de-DE" sz="1200" dirty="0" err="1" smtClean="0"/>
              <a:t>file</a:t>
            </a:r>
            <a:r>
              <a:rPr lang="de-DE" sz="1200" dirty="0" smtClean="0"/>
              <a:t> </a:t>
            </a:r>
            <a:r>
              <a:rPr lang="de-DE" sz="1200" dirty="0" err="1" smtClean="0"/>
              <a:t>object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093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/>
      <p:bldP spid="70" grpId="0"/>
      <p:bldP spid="71" grpId="0" animBg="1"/>
      <p:bldP spid="73" grpId="0" animBg="1"/>
      <p:bldP spid="74" grpId="0" animBg="1"/>
      <p:bldP spid="75" grpId="0" animBg="1"/>
      <p:bldP spid="76" grpId="0"/>
      <p:bldP spid="80" grpId="0"/>
      <p:bldP spid="104" grpId="0"/>
      <p:bldP spid="105" grpId="0" animBg="1"/>
      <p:bldP spid="107" grpId="0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 err="1" smtClean="0"/>
              <a:t>OpenStack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8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ETERNUS CD10000 vs. Plain </a:t>
            </a:r>
            <a:r>
              <a:rPr lang="en-GB" dirty="0" err="1" smtClean="0"/>
              <a:t>Ceph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en-GB" sz="2400" dirty="0"/>
              <a:t>ETERNUS CD10000 vs. Plain </a:t>
            </a:r>
            <a:r>
              <a:rPr lang="en-GB" sz="2400" dirty="0" err="1" smtClean="0"/>
              <a:t>Ceph</a:t>
            </a:r>
            <a:r>
              <a:rPr lang="hu-HU" sz="2400" dirty="0" smtClean="0"/>
              <a:t>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GB" dirty="0"/>
              <a:t>Lifecycle Management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25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Lifecycle Management </a:t>
            </a:r>
            <a:r>
              <a:rPr lang="de-DE" dirty="0" err="1" smtClean="0"/>
              <a:t>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F</a:t>
            </a:r>
            <a:r>
              <a:rPr lang="de-DE" dirty="0" smtClean="0"/>
              <a:t>irst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definitions</a:t>
            </a:r>
            <a:r>
              <a:rPr lang="de-DE" dirty="0" smtClean="0"/>
              <a:t> still </a:t>
            </a:r>
            <a:r>
              <a:rPr lang="de-DE" dirty="0" err="1" smtClean="0"/>
              <a:t>manageable</a:t>
            </a:r>
            <a:r>
              <a:rPr lang="de-DE" dirty="0" smtClean="0"/>
              <a:t>, but</a:t>
            </a:r>
          </a:p>
          <a:p>
            <a:pPr lvl="1"/>
            <a:r>
              <a:rPr lang="de-DE" dirty="0" smtClean="0"/>
              <a:t>limited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endParaRPr lang="de-DE" dirty="0" smtClean="0"/>
          </a:p>
          <a:p>
            <a:pPr lvl="1"/>
            <a:r>
              <a:rPr lang="de-DE" dirty="0" smtClean="0"/>
              <a:t>non </a:t>
            </a:r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lvl="2"/>
            <a:r>
              <a:rPr lang="de-DE" dirty="0" smtClean="0"/>
              <a:t>HDD, HBAs, CPU/mainboard, …</a:t>
            </a:r>
          </a:p>
          <a:p>
            <a:pPr lvl="1"/>
            <a:r>
              <a:rPr lang="de-DE" dirty="0" smtClean="0"/>
              <a:t>fast </a:t>
            </a:r>
            <a:r>
              <a:rPr lang="de-DE" dirty="0" err="1" smtClean="0"/>
              <a:t>innovation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endParaRPr lang="de-DE" dirty="0"/>
          </a:p>
          <a:p>
            <a:pPr lvl="2"/>
            <a:r>
              <a:rPr lang="de-DE" dirty="0" smtClean="0"/>
              <a:t>CPU, HDDs, …</a:t>
            </a:r>
          </a:p>
          <a:p>
            <a:pPr lvl="1"/>
            <a:r>
              <a:rPr lang="de-DE" dirty="0" smtClean="0">
                <a:solidFill>
                  <a:srgbClr val="00B0F0"/>
                </a:solidFill>
              </a:rPr>
              <a:t>negative </a:t>
            </a:r>
            <a:r>
              <a:rPr lang="de-DE" dirty="0" err="1" smtClean="0">
                <a:solidFill>
                  <a:srgbClr val="00B0F0"/>
                </a:solidFill>
              </a:rPr>
              <a:t>quality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impact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by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exploding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node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variants</a:t>
            </a:r>
            <a:endParaRPr lang="de-DE" dirty="0" smtClean="0">
              <a:solidFill>
                <a:srgbClr val="00B0F0"/>
              </a:solidFill>
            </a:endParaRPr>
          </a:p>
          <a:p>
            <a:pPr lvl="1"/>
            <a:r>
              <a:rPr lang="de-DE" dirty="0" err="1" smtClean="0">
                <a:solidFill>
                  <a:srgbClr val="00B0F0"/>
                </a:solidFill>
              </a:rPr>
              <a:t>issues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multiply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with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new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software</a:t>
            </a:r>
            <a:r>
              <a:rPr lang="de-DE" dirty="0" smtClean="0">
                <a:solidFill>
                  <a:srgbClr val="00B0F0"/>
                </a:solidFill>
              </a:rPr>
              <a:t> </a:t>
            </a:r>
            <a:r>
              <a:rPr lang="de-DE" dirty="0" err="1" smtClean="0">
                <a:solidFill>
                  <a:srgbClr val="00B0F0"/>
                </a:solidFill>
              </a:rPr>
              <a:t>versions</a:t>
            </a:r>
            <a:endParaRPr lang="de-DE" dirty="0" smtClean="0">
              <a:solidFill>
                <a:srgbClr val="00B0F0"/>
              </a:solidFill>
            </a:endParaRPr>
          </a:p>
          <a:p>
            <a:pPr lvl="2"/>
            <a:r>
              <a:rPr lang="de-DE" dirty="0" smtClean="0"/>
              <a:t>FW, OS,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err="1" smtClean="0"/>
              <a:t>enterprise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deployments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Q/A</a:t>
            </a:r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upgrade a larger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risking</a:t>
            </a:r>
            <a:r>
              <a:rPr lang="de-DE" dirty="0" smtClean="0"/>
              <a:t> a </a:t>
            </a:r>
            <a:r>
              <a:rPr lang="de-DE" dirty="0" err="1" smtClean="0"/>
              <a:t>disaster</a:t>
            </a:r>
            <a:r>
              <a:rPr lang="de-DE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ETERNUS CD10000 Lifecycle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a 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 („S1“)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 („V1“)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includes</a:t>
            </a:r>
            <a:endParaRPr lang="de-DE" dirty="0"/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smtClean="0"/>
              <a:t>internal </a:t>
            </a:r>
            <a:r>
              <a:rPr lang="de-DE" dirty="0" err="1" smtClean="0"/>
              <a:t>network</a:t>
            </a:r>
            <a:r>
              <a:rPr lang="de-DE" dirty="0" smtClean="0"/>
              <a:t>, external </a:t>
            </a:r>
            <a:r>
              <a:rPr lang="de-DE" dirty="0" err="1" smtClean="0"/>
              <a:t>interfaces</a:t>
            </a:r>
            <a:endParaRPr lang="de-DE" dirty="0" smtClean="0"/>
          </a:p>
          <a:p>
            <a:pPr lvl="1"/>
            <a:r>
              <a:rPr lang="de-DE" dirty="0" err="1" smtClean="0"/>
              <a:t>planning</a:t>
            </a:r>
            <a:r>
              <a:rPr lang="de-DE" dirty="0" smtClean="0"/>
              <a:t> &amp;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rules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(</a:t>
            </a:r>
            <a:r>
              <a:rPr lang="de-DE" dirty="0" err="1" smtClean="0"/>
              <a:t>rack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r>
              <a:rPr lang="de-DE" dirty="0" smtClean="0"/>
              <a:t>, </a:t>
            </a:r>
            <a:r>
              <a:rPr lang="de-DE" dirty="0" err="1" smtClean="0"/>
              <a:t>cable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r>
              <a:rPr lang="de-DE" dirty="0" smtClean="0"/>
              <a:t>, …)</a:t>
            </a:r>
          </a:p>
          <a:p>
            <a:r>
              <a:rPr lang="de-DE" dirty="0" smtClean="0"/>
              <a:t>A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release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a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releases</a:t>
            </a:r>
            <a:endParaRPr lang="de-DE" dirty="0" smtClean="0"/>
          </a:p>
          <a:p>
            <a:r>
              <a:rPr lang="de-DE" dirty="0" smtClean="0"/>
              <a:t>Service </a:t>
            </a:r>
            <a:r>
              <a:rPr lang="de-DE" dirty="0" err="1" smtClean="0"/>
              <a:t>packs</a:t>
            </a:r>
            <a:r>
              <a:rPr lang="de-DE" dirty="0" smtClean="0"/>
              <a:t> </a:t>
            </a:r>
            <a:r>
              <a:rPr lang="de-DE" dirty="0" err="1" smtClean="0"/>
              <a:t>complement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lifecycle </a:t>
            </a:r>
            <a:r>
              <a:rPr lang="de-DE" dirty="0" err="1" smtClean="0"/>
              <a:t>management</a:t>
            </a:r>
            <a:endParaRPr lang="de-DE" dirty="0" smtClean="0"/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fixes</a:t>
            </a:r>
          </a:p>
          <a:p>
            <a:pPr lvl="1"/>
            <a:r>
              <a:rPr lang="de-DE" dirty="0" smtClean="0"/>
              <a:t>but </a:t>
            </a:r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lvl="1"/>
            <a:r>
              <a:rPr lang="de-DE" dirty="0" err="1" smtClean="0"/>
              <a:t>can</a:t>
            </a:r>
            <a:r>
              <a:rPr lang="de-DE" dirty="0" smtClean="0"/>
              <a:t> also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(e.g.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 type)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ETERNUS CD10000 Lifecycle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Old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phased</a:t>
            </a:r>
            <a:r>
              <a:rPr lang="de-DE" dirty="0" smtClean="0"/>
              <a:t> out / </a:t>
            </a:r>
            <a:r>
              <a:rPr lang="de-DE" dirty="0" err="1" smtClean="0"/>
              <a:t>replaced</a:t>
            </a:r>
            <a:r>
              <a:rPr lang="de-DE" dirty="0" smtClean="0"/>
              <a:t> after a </a:t>
            </a:r>
            <a:r>
              <a:rPr lang="de-DE" dirty="0" err="1" smtClean="0"/>
              <a:t>reasonable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(max. 5 </a:t>
            </a:r>
            <a:r>
              <a:rPr lang="de-DE" dirty="0" err="1" smtClean="0"/>
              <a:t>years</a:t>
            </a:r>
            <a:r>
              <a:rPr lang="de-DE" dirty="0" smtClean="0"/>
              <a:t>)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 smtClean="0"/>
          </a:p>
          <a:p>
            <a:pPr lvl="1"/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continued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endParaRPr lang="de-DE" dirty="0" smtClean="0"/>
          </a:p>
          <a:p>
            <a:pPr lvl="1"/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r>
              <a:rPr lang="de-DE" dirty="0" smtClean="0"/>
              <a:t> Fujitsu </a:t>
            </a:r>
            <a:r>
              <a:rPr lang="de-DE" dirty="0" err="1" smtClean="0"/>
              <a:t>offers</a:t>
            </a:r>
            <a:endParaRPr lang="de-DE" dirty="0" smtClean="0"/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assured</a:t>
            </a:r>
            <a:r>
              <a:rPr lang="de-DE" dirty="0" smtClean="0"/>
              <a:t> 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 smtClean="0"/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oriented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selective</a:t>
            </a:r>
            <a:r>
              <a:rPr lang="de-DE" dirty="0" smtClean="0"/>
              <a:t> upgrade </a:t>
            </a:r>
            <a:r>
              <a:rPr lang="de-DE" dirty="0" err="1" smtClean="0"/>
              <a:t>scheme</a:t>
            </a:r>
            <a:endParaRPr lang="de-DE" dirty="0" smtClean="0"/>
          </a:p>
          <a:p>
            <a:pPr lvl="2"/>
            <a:r>
              <a:rPr lang="de-DE" dirty="0" err="1" smtClean="0"/>
              <a:t>introduction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, </a:t>
            </a:r>
            <a:r>
              <a:rPr lang="de-DE" dirty="0" err="1" smtClean="0"/>
              <a:t>phase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endParaRPr lang="de-DE" dirty="0" smtClean="0"/>
          </a:p>
          <a:p>
            <a:pPr lvl="2"/>
            <a:r>
              <a:rPr lang="de-DE" dirty="0" err="1" smtClean="0"/>
              <a:t>rolling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upgrades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224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2400" dirty="0"/>
              <a:t>ETERNUS CD10000 vs. Plain </a:t>
            </a:r>
            <a:r>
              <a:rPr lang="en-GB" sz="2400" dirty="0" err="1"/>
              <a:t>Ceph</a:t>
            </a:r>
            <a:r>
              <a:rPr lang="en-GB" sz="2400" dirty="0"/>
              <a:t>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en-GB" dirty="0" smtClean="0"/>
              <a:t>Deployment </a:t>
            </a:r>
            <a:r>
              <a:rPr lang="en-GB" dirty="0" smtClean="0"/>
              <a:t>&amp; Administration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84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Administration Tasks &amp; </a:t>
            </a:r>
            <a:r>
              <a:rPr lang="de-DE" dirty="0" err="1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Add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endParaRPr lang="de-DE" dirty="0" smtClean="0"/>
          </a:p>
          <a:p>
            <a:r>
              <a:rPr lang="de-DE" dirty="0" smtClean="0"/>
              <a:t>Handle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failures</a:t>
            </a:r>
            <a:endParaRPr lang="de-DE" dirty="0" smtClean="0"/>
          </a:p>
          <a:p>
            <a:r>
              <a:rPr lang="de-DE" dirty="0" smtClean="0"/>
              <a:t>Handle OSD </a:t>
            </a:r>
            <a:r>
              <a:rPr lang="de-DE" dirty="0" err="1" smtClean="0"/>
              <a:t>failures</a:t>
            </a:r>
            <a:endParaRPr lang="de-DE" dirty="0" smtClean="0"/>
          </a:p>
          <a:p>
            <a:r>
              <a:rPr lang="de-DE" dirty="0" smtClean="0"/>
              <a:t>Central </a:t>
            </a:r>
            <a:r>
              <a:rPr lang="de-DE" dirty="0" err="1" smtClean="0"/>
              <a:t>monitoring</a:t>
            </a:r>
            <a:endParaRPr lang="de-DE" dirty="0" smtClean="0"/>
          </a:p>
          <a:p>
            <a:r>
              <a:rPr lang="de-DE" dirty="0" smtClean="0"/>
              <a:t>Problem </a:t>
            </a:r>
            <a:r>
              <a:rPr lang="de-DE" dirty="0" err="1" smtClean="0"/>
              <a:t>analysis</a:t>
            </a:r>
            <a:endParaRPr lang="de-DE" dirty="0" smtClean="0"/>
          </a:p>
          <a:p>
            <a:r>
              <a:rPr lang="de-DE" dirty="0" err="1" smtClean="0"/>
              <a:t>Challenges</a:t>
            </a:r>
            <a:endParaRPr lang="de-DE" dirty="0" smtClean="0"/>
          </a:p>
          <a:p>
            <a:pPr lvl="1"/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involve</a:t>
            </a:r>
            <a:r>
              <a:rPr lang="de-DE" dirty="0" smtClean="0"/>
              <a:t>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involve</a:t>
            </a:r>
            <a:r>
              <a:rPr lang="de-DE" dirty="0" smtClean="0"/>
              <a:t> HW, OS,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SSDs, </a:t>
            </a:r>
            <a:r>
              <a:rPr lang="de-DE" dirty="0" err="1" smtClean="0"/>
              <a:t>Ceph</a:t>
            </a:r>
            <a:r>
              <a:rPr lang="de-DE" dirty="0" smtClean="0"/>
              <a:t> </a:t>
            </a:r>
            <a:r>
              <a:rPr lang="de-DE" dirty="0" err="1" smtClean="0"/>
              <a:t>journals</a:t>
            </a:r>
            <a:endParaRPr lang="de-DE" dirty="0" smtClean="0"/>
          </a:p>
          <a:p>
            <a:pPr lvl="1"/>
            <a:r>
              <a:rPr lang="de-DE" dirty="0" err="1" smtClean="0"/>
              <a:t>experienced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operate</a:t>
            </a:r>
            <a:r>
              <a:rPr lang="de-DE" dirty="0" smtClean="0"/>
              <a:t> a </a:t>
            </a:r>
            <a:r>
              <a:rPr lang="de-DE" dirty="0" err="1" smtClean="0"/>
              <a:t>Ceph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Replacing</a:t>
            </a:r>
            <a:r>
              <a:rPr lang="de-DE" dirty="0" smtClean="0"/>
              <a:t> an HDD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Plain</a:t>
            </a:r>
            <a:r>
              <a:rPr lang="de-DE" dirty="0" smtClean="0"/>
              <a:t>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failed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offline in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err="1" smtClean="0"/>
              <a:t>taking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failed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offline on OS / Controller Level</a:t>
            </a:r>
          </a:p>
          <a:p>
            <a:pPr lvl="1"/>
            <a:r>
              <a:rPr lang="de-DE" dirty="0" err="1" smtClean="0"/>
              <a:t>identify</a:t>
            </a:r>
            <a:r>
              <a:rPr lang="de-DE" dirty="0" smtClean="0"/>
              <a:t> (</a:t>
            </a:r>
            <a:r>
              <a:rPr lang="de-DE" dirty="0" err="1" smtClean="0"/>
              <a:t>right</a:t>
            </a:r>
            <a:r>
              <a:rPr lang="de-DE" dirty="0" smtClean="0"/>
              <a:t>)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in </a:t>
            </a:r>
            <a:r>
              <a:rPr lang="de-DE" dirty="0" err="1" smtClean="0"/>
              <a:t>server</a:t>
            </a:r>
            <a:endParaRPr lang="de-DE" dirty="0" smtClean="0"/>
          </a:p>
          <a:p>
            <a:pPr lvl="1"/>
            <a:r>
              <a:rPr lang="de-DE" dirty="0" err="1" smtClean="0"/>
              <a:t>exchanging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endParaRPr lang="de-DE" dirty="0" smtClean="0"/>
          </a:p>
          <a:p>
            <a:pPr lvl="1"/>
            <a:r>
              <a:rPr lang="de-DE" dirty="0" err="1" smtClean="0"/>
              <a:t>partitioning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r>
              <a:rPr lang="de-DE" dirty="0" smtClean="0"/>
              <a:t> on OS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1"/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mount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strike="sngStrik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bring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in </a:t>
            </a:r>
            <a:r>
              <a:rPr lang="de-DE" dirty="0" err="1" smtClean="0"/>
              <a:t>Ceph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On ETERNUS CD10000</a:t>
            </a:r>
            <a:endParaRPr lang="en-US" dirty="0" smtClean="0"/>
          </a:p>
          <a:p>
            <a:pPr lvl="1"/>
            <a:r>
              <a:rPr lang="en-US" dirty="0" err="1" smtClean="0"/>
              <a:t>vsm_cli</a:t>
            </a:r>
            <a:r>
              <a:rPr lang="en-US" dirty="0" smtClean="0"/>
              <a:t> </a:t>
            </a:r>
            <a:r>
              <a:rPr lang="en-US" dirty="0"/>
              <a:t>&lt;cluster&gt; </a:t>
            </a:r>
            <a:r>
              <a:rPr lang="en-US" dirty="0" smtClean="0"/>
              <a:t>replace-disk-out </a:t>
            </a:r>
            <a:r>
              <a:rPr lang="en-US" dirty="0"/>
              <a:t>&lt;node&gt; &lt;</a:t>
            </a:r>
            <a:r>
              <a:rPr lang="en-US" dirty="0" err="1"/>
              <a:t>dev</a:t>
            </a:r>
            <a:r>
              <a:rPr lang="en-US" dirty="0" smtClean="0"/>
              <a:t>&gt;</a:t>
            </a:r>
          </a:p>
          <a:p>
            <a:pPr lvl="1"/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hard</a:t>
            </a:r>
            <a:r>
              <a:rPr lang="de-DE" dirty="0" smtClean="0"/>
              <a:t> </a:t>
            </a:r>
            <a:r>
              <a:rPr lang="de-DE" dirty="0" err="1" smtClean="0"/>
              <a:t>drive</a:t>
            </a:r>
            <a:endParaRPr lang="de-DE" dirty="0" smtClean="0"/>
          </a:p>
          <a:p>
            <a:pPr lvl="1"/>
            <a:r>
              <a:rPr lang="en-US" dirty="0" err="1"/>
              <a:t>vsm_cli</a:t>
            </a:r>
            <a:r>
              <a:rPr lang="en-US" dirty="0"/>
              <a:t> &lt;cluster&gt; </a:t>
            </a:r>
            <a:r>
              <a:rPr lang="en-US" dirty="0" smtClean="0"/>
              <a:t>replace-disk-in </a:t>
            </a:r>
            <a:r>
              <a:rPr lang="en-US" dirty="0"/>
              <a:t>&lt;node&gt; &lt;</a:t>
            </a:r>
            <a:r>
              <a:rPr lang="en-US" dirty="0" err="1" smtClean="0"/>
              <a:t>dev</a:t>
            </a:r>
            <a:r>
              <a:rPr lang="en-US" dirty="0"/>
              <a:t>&gt;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9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Adding</a:t>
            </a:r>
            <a:r>
              <a:rPr lang="de-DE" dirty="0" smtClean="0"/>
              <a:t> a </a:t>
            </a:r>
            <a:r>
              <a:rPr lang="de-DE" dirty="0" err="1" smtClean="0"/>
              <a:t>Node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Plain</a:t>
            </a:r>
            <a:r>
              <a:rPr lang="de-DE" dirty="0" smtClean="0"/>
              <a:t>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 smtClean="0"/>
          </a:p>
          <a:p>
            <a:pPr lvl="1"/>
            <a:r>
              <a:rPr lang="de-DE" dirty="0" err="1" smtClean="0"/>
              <a:t>Install</a:t>
            </a:r>
            <a:r>
              <a:rPr lang="de-DE" dirty="0" smtClean="0"/>
              <a:t> OS</a:t>
            </a:r>
          </a:p>
          <a:p>
            <a:pPr lvl="1"/>
            <a:r>
              <a:rPr lang="de-DE" dirty="0" err="1" smtClean="0"/>
              <a:t>Configure</a:t>
            </a:r>
            <a:r>
              <a:rPr lang="de-DE" dirty="0" smtClean="0"/>
              <a:t> OS</a:t>
            </a:r>
          </a:p>
          <a:p>
            <a:pPr lvl="1"/>
            <a:r>
              <a:rPr lang="de-DE" dirty="0"/>
              <a:t>Partition </a:t>
            </a:r>
            <a:r>
              <a:rPr lang="de-DE" dirty="0" err="1" smtClean="0"/>
              <a:t>disks</a:t>
            </a:r>
            <a:r>
              <a:rPr lang="de-DE" dirty="0" smtClean="0"/>
              <a:t> (OSDs, Journals)</a:t>
            </a:r>
            <a:endParaRPr lang="de-DE" dirty="0"/>
          </a:p>
          <a:p>
            <a:pPr lvl="1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filesystems</a:t>
            </a:r>
            <a:endParaRPr lang="de-DE" dirty="0"/>
          </a:p>
          <a:p>
            <a:pPr lvl="1"/>
            <a:r>
              <a:rPr lang="de-DE" dirty="0" err="1" smtClean="0"/>
              <a:t>Configure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endParaRPr lang="de-DE" dirty="0" smtClean="0"/>
          </a:p>
          <a:p>
            <a:pPr lvl="1"/>
            <a:r>
              <a:rPr lang="de-DE" dirty="0" err="1" smtClean="0"/>
              <a:t>Configure</a:t>
            </a:r>
            <a:r>
              <a:rPr lang="de-DE" dirty="0" smtClean="0"/>
              <a:t> </a:t>
            </a:r>
            <a:r>
              <a:rPr lang="de-DE" dirty="0" err="1" smtClean="0"/>
              <a:t>ssh</a:t>
            </a:r>
            <a:endParaRPr lang="de-DE" dirty="0" smtClean="0"/>
          </a:p>
          <a:p>
            <a:pPr lvl="1"/>
            <a:r>
              <a:rPr lang="de-DE" dirty="0" err="1" smtClean="0"/>
              <a:t>Configure</a:t>
            </a:r>
            <a:r>
              <a:rPr lang="de-DE" dirty="0" smtClean="0"/>
              <a:t> </a:t>
            </a:r>
            <a:r>
              <a:rPr lang="de-DE" dirty="0" err="1" smtClean="0"/>
              <a:t>Ceph</a:t>
            </a:r>
            <a:endParaRPr lang="de-DE" dirty="0" smtClean="0"/>
          </a:p>
          <a:p>
            <a:pPr lvl="1"/>
            <a:r>
              <a:rPr lang="de-DE" dirty="0" smtClean="0"/>
              <a:t>Add </a:t>
            </a:r>
            <a:r>
              <a:rPr lang="de-DE" dirty="0" err="1"/>
              <a:t>n</a:t>
            </a:r>
            <a:r>
              <a:rPr lang="de-DE" dirty="0" err="1" smtClean="0"/>
              <a:t>ode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On ETERNUS CD10000</a:t>
            </a:r>
            <a:endParaRPr lang="en-US" dirty="0" smtClean="0"/>
          </a:p>
          <a:p>
            <a:pPr lvl="1"/>
            <a:r>
              <a:rPr lang="de-DE" dirty="0" err="1"/>
              <a:t>I</a:t>
            </a:r>
            <a:r>
              <a:rPr lang="de-DE" dirty="0" err="1" smtClean="0"/>
              <a:t>nstall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 smtClean="0"/>
          </a:p>
          <a:p>
            <a:pPr lvl="2"/>
            <a:r>
              <a:rPr lang="de-DE" dirty="0" err="1" smtClean="0"/>
              <a:t>hardware</a:t>
            </a:r>
            <a:r>
              <a:rPr lang="de-DE" dirty="0" smtClean="0"/>
              <a:t> will </a:t>
            </a:r>
            <a:r>
              <a:rPr lang="de-DE" dirty="0" err="1" smtClean="0"/>
              <a:t>automatically</a:t>
            </a:r>
            <a:r>
              <a:rPr lang="de-DE" dirty="0" smtClean="0"/>
              <a:t> PXE </a:t>
            </a:r>
            <a:r>
              <a:rPr lang="de-DE" dirty="0" err="1" smtClean="0"/>
              <a:t>boot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endParaRPr lang="de-DE" dirty="0"/>
          </a:p>
          <a:p>
            <a:pPr lvl="1"/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GUI</a:t>
            </a:r>
          </a:p>
          <a:p>
            <a:pPr lvl="1"/>
            <a:r>
              <a:rPr lang="de-DE" dirty="0" smtClean="0"/>
              <a:t>Add </a:t>
            </a:r>
            <a:r>
              <a:rPr lang="de-DE" dirty="0" err="1" smtClean="0"/>
              <a:t>node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mouse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on 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179390" y="72557"/>
            <a:ext cx="7849666" cy="770953"/>
          </a:xfrm>
        </p:spPr>
        <p:txBody>
          <a:bodyPr/>
          <a:lstStyle/>
          <a:p>
            <a:r>
              <a:rPr lang="en-US" dirty="0" smtClean="0"/>
              <a:t>Fujitsu </a:t>
            </a:r>
            <a:r>
              <a:rPr lang="en-US" dirty="0" err="1" smtClean="0"/>
              <a:t>Centralised</a:t>
            </a:r>
            <a:r>
              <a:rPr lang="en-US" dirty="0" smtClean="0"/>
              <a:t> Management</a:t>
            </a:r>
            <a:endParaRPr lang="en-GB" dirty="0"/>
          </a:p>
        </p:txBody>
      </p:sp>
      <p:sp>
        <p:nvSpPr>
          <p:cNvPr id="6" name="Inhaltsplatzhalter 4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395420" y="1059540"/>
            <a:ext cx="8281150" cy="3312460"/>
          </a:xfrm>
          <a:prstGeom prst="roundRect">
            <a:avLst>
              <a:gd name="adj" fmla="val 3391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Ins="54000" bIns="90000" rtlCol="0" anchor="t" anchorCtr="0"/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fi-FI" sz="20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     Central software deployment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     Central network, logfile, and cluster management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     SNMP integration of all nodes and network components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     GUI for easier deployment, configuration, administration and maintenance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fi-FI" sz="1800" dirty="0" smtClean="0">
                <a:solidFill>
                  <a:schemeClr val="tx1"/>
                </a:solidFill>
              </a:rPr>
              <a:t>     Remote support / maintenance via AIS Connect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fi-FI" sz="1800" dirty="0">
                <a:solidFill>
                  <a:schemeClr val="tx1"/>
                </a:solidFill>
              </a:rPr>
              <a:t> </a:t>
            </a:r>
            <a:r>
              <a:rPr lang="fi-FI" sz="1800" dirty="0" smtClean="0">
                <a:solidFill>
                  <a:schemeClr val="tx1"/>
                </a:solidFill>
              </a:rPr>
              <a:t>    Still 100% compatible with underlying open source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269875" lvl="1" indent="0">
              <a:spcBef>
                <a:spcPts val="0"/>
              </a:spcBef>
              <a:buNone/>
            </a:pPr>
            <a:endParaRPr lang="fi-FI" sz="1200" dirty="0">
              <a:solidFill>
                <a:schemeClr val="tx1"/>
              </a:solidFill>
            </a:endParaRPr>
          </a:p>
        </p:txBody>
      </p:sp>
      <p:grpSp>
        <p:nvGrpSpPr>
          <p:cNvPr id="7" name="Gruppieren 10"/>
          <p:cNvGrpSpPr/>
          <p:nvPr/>
        </p:nvGrpSpPr>
        <p:grpSpPr bwMode="gray">
          <a:xfrm>
            <a:off x="539440" y="1563610"/>
            <a:ext cx="252000" cy="252000"/>
            <a:chOff x="503548" y="5502039"/>
            <a:chExt cx="360040" cy="360040"/>
          </a:xfrm>
        </p:grpSpPr>
        <p:sp>
          <p:nvSpPr>
            <p:cNvPr id="8" name="Ellipse 7"/>
            <p:cNvSpPr/>
            <p:nvPr/>
          </p:nvSpPr>
          <p:spPr bwMode="gray">
            <a:xfrm>
              <a:off x="575444" y="5573625"/>
              <a:ext cx="218304" cy="2183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sym typeface="Wingdings 3"/>
                </a:rPr>
                <a:t></a:t>
              </a:r>
              <a:endParaRPr lang="en-US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Bogen 8"/>
            <p:cNvSpPr/>
            <p:nvPr/>
          </p:nvSpPr>
          <p:spPr bwMode="gray">
            <a:xfrm flipH="1">
              <a:off x="539552" y="5538043"/>
              <a:ext cx="288032" cy="288032"/>
            </a:xfrm>
            <a:prstGeom prst="arc">
              <a:avLst>
                <a:gd name="adj1" fmla="val 12218654"/>
                <a:gd name="adj2" fmla="val 10410118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0" name="Bogen 9"/>
            <p:cNvSpPr/>
            <p:nvPr/>
          </p:nvSpPr>
          <p:spPr bwMode="gray">
            <a:xfrm rot="14984501">
              <a:off x="503548" y="5502039"/>
              <a:ext cx="360040" cy="360040"/>
            </a:xfrm>
            <a:prstGeom prst="arc">
              <a:avLst>
                <a:gd name="adj1" fmla="val 6966319"/>
                <a:gd name="adj2" fmla="val 6153321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56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11" name="Gruppieren 10"/>
          <p:cNvGrpSpPr/>
          <p:nvPr/>
        </p:nvGrpSpPr>
        <p:grpSpPr bwMode="gray">
          <a:xfrm>
            <a:off x="539440" y="1887690"/>
            <a:ext cx="252000" cy="252000"/>
            <a:chOff x="503548" y="5502039"/>
            <a:chExt cx="360040" cy="360040"/>
          </a:xfrm>
        </p:grpSpPr>
        <p:sp>
          <p:nvSpPr>
            <p:cNvPr id="12" name="Ellipse 11"/>
            <p:cNvSpPr/>
            <p:nvPr/>
          </p:nvSpPr>
          <p:spPr bwMode="gray">
            <a:xfrm>
              <a:off x="575444" y="5573625"/>
              <a:ext cx="218304" cy="2183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sym typeface="Wingdings 3"/>
                </a:rPr>
                <a:t></a:t>
              </a:r>
              <a:endParaRPr lang="en-US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Bogen 12"/>
            <p:cNvSpPr/>
            <p:nvPr/>
          </p:nvSpPr>
          <p:spPr bwMode="gray">
            <a:xfrm flipH="1">
              <a:off x="539552" y="5538043"/>
              <a:ext cx="288032" cy="288032"/>
            </a:xfrm>
            <a:prstGeom prst="arc">
              <a:avLst>
                <a:gd name="adj1" fmla="val 12218654"/>
                <a:gd name="adj2" fmla="val 10410118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4" name="Bogen 13"/>
            <p:cNvSpPr/>
            <p:nvPr/>
          </p:nvSpPr>
          <p:spPr bwMode="gray">
            <a:xfrm rot="14984501">
              <a:off x="503548" y="5502039"/>
              <a:ext cx="360040" cy="360040"/>
            </a:xfrm>
            <a:prstGeom prst="arc">
              <a:avLst>
                <a:gd name="adj1" fmla="val 6966319"/>
                <a:gd name="adj2" fmla="val 6153321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56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15" name="Gruppieren 10"/>
          <p:cNvGrpSpPr/>
          <p:nvPr/>
        </p:nvGrpSpPr>
        <p:grpSpPr bwMode="gray">
          <a:xfrm>
            <a:off x="539440" y="2211700"/>
            <a:ext cx="252000" cy="252000"/>
            <a:chOff x="503548" y="5502039"/>
            <a:chExt cx="360040" cy="360040"/>
          </a:xfrm>
        </p:grpSpPr>
        <p:sp>
          <p:nvSpPr>
            <p:cNvPr id="16" name="Ellipse 15"/>
            <p:cNvSpPr/>
            <p:nvPr/>
          </p:nvSpPr>
          <p:spPr bwMode="gray">
            <a:xfrm>
              <a:off x="575444" y="5573625"/>
              <a:ext cx="218304" cy="2183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sym typeface="Wingdings 3"/>
                </a:rPr>
                <a:t></a:t>
              </a:r>
              <a:endParaRPr lang="en-US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Bogen 16"/>
            <p:cNvSpPr/>
            <p:nvPr/>
          </p:nvSpPr>
          <p:spPr bwMode="gray">
            <a:xfrm flipH="1">
              <a:off x="539552" y="5538043"/>
              <a:ext cx="288032" cy="288032"/>
            </a:xfrm>
            <a:prstGeom prst="arc">
              <a:avLst>
                <a:gd name="adj1" fmla="val 12218654"/>
                <a:gd name="adj2" fmla="val 10410118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8" name="Bogen 17"/>
            <p:cNvSpPr/>
            <p:nvPr/>
          </p:nvSpPr>
          <p:spPr bwMode="gray">
            <a:xfrm rot="14984501">
              <a:off x="503548" y="5502039"/>
              <a:ext cx="360040" cy="360040"/>
            </a:xfrm>
            <a:prstGeom prst="arc">
              <a:avLst>
                <a:gd name="adj1" fmla="val 6966319"/>
                <a:gd name="adj2" fmla="val 6153321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56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23" name="Gruppieren 10"/>
          <p:cNvGrpSpPr/>
          <p:nvPr/>
        </p:nvGrpSpPr>
        <p:grpSpPr bwMode="gray">
          <a:xfrm>
            <a:off x="539440" y="2859790"/>
            <a:ext cx="252000" cy="252000"/>
            <a:chOff x="503548" y="5502039"/>
            <a:chExt cx="360040" cy="360040"/>
          </a:xfrm>
        </p:grpSpPr>
        <p:sp>
          <p:nvSpPr>
            <p:cNvPr id="24" name="Ellipse 23"/>
            <p:cNvSpPr/>
            <p:nvPr/>
          </p:nvSpPr>
          <p:spPr bwMode="gray">
            <a:xfrm>
              <a:off x="575444" y="5573625"/>
              <a:ext cx="218304" cy="2183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sym typeface="Wingdings 3"/>
                </a:rPr>
                <a:t></a:t>
              </a:r>
              <a:endParaRPr lang="en-US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Bogen 24"/>
            <p:cNvSpPr/>
            <p:nvPr/>
          </p:nvSpPr>
          <p:spPr bwMode="gray">
            <a:xfrm flipH="1">
              <a:off x="539552" y="5538043"/>
              <a:ext cx="288032" cy="288032"/>
            </a:xfrm>
            <a:prstGeom prst="arc">
              <a:avLst>
                <a:gd name="adj1" fmla="val 12218654"/>
                <a:gd name="adj2" fmla="val 10410118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6" name="Bogen 25"/>
            <p:cNvSpPr/>
            <p:nvPr/>
          </p:nvSpPr>
          <p:spPr bwMode="gray">
            <a:xfrm rot="14984501">
              <a:off x="503548" y="5502039"/>
              <a:ext cx="360040" cy="360040"/>
            </a:xfrm>
            <a:prstGeom prst="arc">
              <a:avLst>
                <a:gd name="adj1" fmla="val 6966319"/>
                <a:gd name="adj2" fmla="val 6153321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56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27" name="Gruppieren 10"/>
          <p:cNvGrpSpPr/>
          <p:nvPr/>
        </p:nvGrpSpPr>
        <p:grpSpPr bwMode="gray">
          <a:xfrm>
            <a:off x="539440" y="2535780"/>
            <a:ext cx="252000" cy="252000"/>
            <a:chOff x="503548" y="5502039"/>
            <a:chExt cx="360040" cy="360040"/>
          </a:xfrm>
        </p:grpSpPr>
        <p:sp>
          <p:nvSpPr>
            <p:cNvPr id="28" name="Ellipse 27"/>
            <p:cNvSpPr/>
            <p:nvPr/>
          </p:nvSpPr>
          <p:spPr bwMode="gray">
            <a:xfrm>
              <a:off x="575444" y="5573625"/>
              <a:ext cx="218304" cy="2183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sym typeface="Wingdings 3"/>
                </a:rPr>
                <a:t></a:t>
              </a:r>
              <a:endParaRPr lang="en-US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Bogen 28"/>
            <p:cNvSpPr/>
            <p:nvPr/>
          </p:nvSpPr>
          <p:spPr bwMode="gray">
            <a:xfrm flipH="1">
              <a:off x="539552" y="5538043"/>
              <a:ext cx="288032" cy="288032"/>
            </a:xfrm>
            <a:prstGeom prst="arc">
              <a:avLst>
                <a:gd name="adj1" fmla="val 12218654"/>
                <a:gd name="adj2" fmla="val 10410118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0" name="Bogen 29"/>
            <p:cNvSpPr/>
            <p:nvPr/>
          </p:nvSpPr>
          <p:spPr bwMode="gray">
            <a:xfrm rot="14984501">
              <a:off x="503548" y="5502039"/>
              <a:ext cx="360040" cy="360040"/>
            </a:xfrm>
            <a:prstGeom prst="arc">
              <a:avLst>
                <a:gd name="adj1" fmla="val 6966319"/>
                <a:gd name="adj2" fmla="val 6153321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56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  <p:pic>
        <p:nvPicPr>
          <p:cNvPr id="32" name="Grafik 5" descr="Advances Analytic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98087"/>
            <a:ext cx="1656184" cy="111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eph 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873" y="3147814"/>
            <a:ext cx="1163431" cy="3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ieren 10"/>
          <p:cNvGrpSpPr/>
          <p:nvPr/>
        </p:nvGrpSpPr>
        <p:grpSpPr bwMode="gray">
          <a:xfrm>
            <a:off x="539552" y="3183846"/>
            <a:ext cx="252000" cy="252000"/>
            <a:chOff x="503548" y="5502039"/>
            <a:chExt cx="360040" cy="360040"/>
          </a:xfrm>
        </p:grpSpPr>
        <p:sp>
          <p:nvSpPr>
            <p:cNvPr id="35" name="Ellipse 23"/>
            <p:cNvSpPr/>
            <p:nvPr/>
          </p:nvSpPr>
          <p:spPr bwMode="gray">
            <a:xfrm>
              <a:off x="575444" y="5573625"/>
              <a:ext cx="218304" cy="21830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>
              <a:outerShdw blurRad="63500" sx="102000" sy="102000" algn="ct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buClr>
                  <a:schemeClr val="accent2"/>
                </a:buClr>
              </a:pPr>
              <a:r>
                <a:rPr lang="en-US" sz="900" b="1" dirty="0" smtClean="0">
                  <a:solidFill>
                    <a:schemeClr val="bg1"/>
                  </a:solidFill>
                  <a:sym typeface="Wingdings 3"/>
                </a:rPr>
                <a:t></a:t>
              </a:r>
              <a:endParaRPr lang="en-US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Bogen 24"/>
            <p:cNvSpPr/>
            <p:nvPr/>
          </p:nvSpPr>
          <p:spPr bwMode="gray">
            <a:xfrm flipH="1">
              <a:off x="539552" y="5538043"/>
              <a:ext cx="288032" cy="288032"/>
            </a:xfrm>
            <a:prstGeom prst="arc">
              <a:avLst>
                <a:gd name="adj1" fmla="val 12218654"/>
                <a:gd name="adj2" fmla="val 10410118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7" name="Bogen 25"/>
            <p:cNvSpPr/>
            <p:nvPr/>
          </p:nvSpPr>
          <p:spPr bwMode="gray">
            <a:xfrm rot="14984501">
              <a:off x="503548" y="5502039"/>
              <a:ext cx="360040" cy="360040"/>
            </a:xfrm>
            <a:prstGeom prst="arc">
              <a:avLst>
                <a:gd name="adj1" fmla="val 6966319"/>
                <a:gd name="adj2" fmla="val 6153321"/>
              </a:avLst>
            </a:prstGeom>
            <a:ln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1560000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46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Why</a:t>
            </a:r>
            <a:r>
              <a:rPr lang="hu-HU" dirty="0" smtClean="0"/>
              <a:t> </a:t>
            </a:r>
            <a:r>
              <a:rPr lang="hu-HU" dirty="0" err="1" smtClean="0"/>
              <a:t>openstack</a:t>
            </a:r>
            <a:r>
              <a:rPr lang="hu-HU" dirty="0" smtClean="0"/>
              <a:t> ? </a:t>
            </a:r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Problem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932040" y="1059583"/>
            <a:ext cx="3961135" cy="2621310"/>
          </a:xfrm>
        </p:spPr>
        <p:txBody>
          <a:bodyPr/>
          <a:lstStyle/>
          <a:p>
            <a:r>
              <a:rPr lang="hu-HU" dirty="0" err="1" smtClean="0"/>
              <a:t>Developers</a:t>
            </a:r>
            <a:r>
              <a:rPr lang="hu-HU" dirty="0" smtClean="0"/>
              <a:t> </a:t>
            </a:r>
            <a:r>
              <a:rPr lang="hu-HU" dirty="0" err="1" smtClean="0"/>
              <a:t>pointed</a:t>
            </a:r>
            <a:r>
              <a:rPr lang="hu-HU" dirty="0" smtClean="0"/>
              <a:t> </a:t>
            </a:r>
            <a:r>
              <a:rPr lang="hu-HU" dirty="0" err="1" smtClean="0"/>
              <a:t>applications</a:t>
            </a:r>
            <a:r>
              <a:rPr lang="hu-HU" dirty="0" smtClean="0"/>
              <a:t> </a:t>
            </a:r>
            <a:r>
              <a:rPr lang="hu-HU" dirty="0" err="1" smtClean="0"/>
              <a:t>directly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servers 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new</a:t>
            </a:r>
            <a:r>
              <a:rPr lang="hu-HU" dirty="0" smtClean="0">
                <a:solidFill>
                  <a:srgbClr val="FF0000"/>
                </a:solidFill>
              </a:rPr>
              <a:t> APP = </a:t>
            </a:r>
            <a:r>
              <a:rPr lang="hu-HU" dirty="0" err="1" smtClean="0">
                <a:solidFill>
                  <a:srgbClr val="FF0000"/>
                </a:solidFill>
              </a:rPr>
              <a:t>new</a:t>
            </a:r>
            <a:r>
              <a:rPr lang="hu-HU" dirty="0" smtClean="0">
                <a:solidFill>
                  <a:srgbClr val="FF0000"/>
                </a:solidFill>
              </a:rPr>
              <a:t> SERVER</a:t>
            </a: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Result</a:t>
            </a:r>
            <a:r>
              <a:rPr lang="hu-HU" dirty="0" smtClean="0">
                <a:solidFill>
                  <a:srgbClr val="FF0000"/>
                </a:solidFill>
              </a:rPr>
              <a:t>: </a:t>
            </a:r>
            <a:r>
              <a:rPr lang="hu-HU" dirty="0" err="1" smtClean="0">
                <a:solidFill>
                  <a:srgbClr val="FF0000"/>
                </a:solidFill>
              </a:rPr>
              <a:t>huge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underutilized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serverfarms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 smtClean="0">
                <a:solidFill>
                  <a:srgbClr val="FF0000"/>
                </a:solidFill>
              </a:rPr>
              <a:t>Racking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Networking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procurment</a:t>
            </a:r>
            <a:endParaRPr lang="hu-HU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4464496" cy="17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3" y="2859782"/>
            <a:ext cx="4538633" cy="164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 helye 2"/>
          <p:cNvSpPr txBox="1">
            <a:spLocks/>
          </p:cNvSpPr>
          <p:nvPr/>
        </p:nvSpPr>
        <p:spPr bwMode="gray">
          <a:xfrm>
            <a:off x="5004048" y="3687097"/>
            <a:ext cx="3961135" cy="1123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/>
              <a:t>Solution</a:t>
            </a:r>
            <a:r>
              <a:rPr lang="hu-HU" dirty="0"/>
              <a:t>: add a </a:t>
            </a:r>
            <a:r>
              <a:rPr lang="hu-HU" dirty="0" err="1"/>
              <a:t>Hypervisor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83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ETERNUS CD10000 </a:t>
            </a:r>
            <a:r>
              <a:rPr lang="hu-HU" dirty="0" err="1" smtClean="0"/>
              <a:t>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6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a </a:t>
            </a:r>
            <a:r>
              <a:rPr lang="de-DE" dirty="0" err="1" smtClean="0"/>
              <a:t>Nutshell</a:t>
            </a:r>
            <a:r>
              <a:rPr lang="de-DE" dirty="0" smtClean="0"/>
              <a:t>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915566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ETERNUS CD10000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995686"/>
            <a:ext cx="485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based</a:t>
            </a:r>
            <a:r>
              <a:rPr lang="de-DE" sz="2000" b="1" dirty="0" smtClean="0"/>
              <a:t> on </a:t>
            </a:r>
            <a:r>
              <a:rPr lang="de-DE" sz="2000" b="1" dirty="0" err="1" smtClean="0"/>
              <a:t>industry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standard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servers</a:t>
            </a:r>
            <a:r>
              <a:rPr lang="de-DE" sz="2000" b="1" dirty="0" smtClean="0"/>
              <a:t> …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8882" y="1534021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Cloud Storage Solution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2480866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…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a </a:t>
            </a:r>
            <a:r>
              <a:rPr lang="de-DE" sz="2000" b="1" dirty="0" err="1" smtClean="0"/>
              <a:t>bunch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disks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018607"/>
            <a:ext cx="5133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supporting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224 </a:t>
            </a:r>
            <a:r>
              <a:rPr lang="de-DE" sz="2000" b="1" dirty="0" err="1" smtClean="0"/>
              <a:t>nodes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&gt; 56 PB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0375" y="248086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(</a:t>
            </a:r>
            <a:r>
              <a:rPr lang="de-DE" sz="2000" b="1" dirty="0" err="1" smtClean="0"/>
              <a:t>no</a:t>
            </a:r>
            <a:r>
              <a:rPr lang="de-DE" sz="2000" b="1" dirty="0" smtClean="0"/>
              <a:t> RAID </a:t>
            </a:r>
            <a:r>
              <a:rPr lang="de-DE" sz="2000" b="1" dirty="0" smtClean="0">
                <a:sym typeface="Wingdings" panose="05000000000000000000" pitchFamily="2" charset="2"/>
              </a:rPr>
              <a:t>)</a:t>
            </a:r>
            <a:endParaRPr lang="en-US" sz="2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468882" y="3702580"/>
            <a:ext cx="6625532" cy="400110"/>
            <a:chOff x="542155" y="3702580"/>
            <a:chExt cx="6625532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542155" y="3702580"/>
              <a:ext cx="6625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hold </a:t>
              </a:r>
              <a:r>
                <a:rPr lang="de-DE" sz="2000" b="1" dirty="0" err="1" smtClean="0"/>
                <a:t>tgether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by</a:t>
              </a:r>
              <a:r>
                <a:rPr lang="de-DE" sz="2000" b="1" dirty="0" smtClean="0"/>
                <a:t>                </a:t>
              </a:r>
              <a:r>
                <a:rPr lang="de-DE" sz="2000" b="1" dirty="0" err="1" smtClean="0"/>
                <a:t>hyperscale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storage</a:t>
              </a:r>
              <a:r>
                <a:rPr lang="de-DE" sz="2000" b="1" dirty="0"/>
                <a:t> </a:t>
              </a:r>
              <a:r>
                <a:rPr lang="de-DE" sz="2000" b="1" dirty="0" err="1" smtClean="0"/>
                <a:t>software</a:t>
              </a:r>
              <a:endParaRPr lang="en-US" sz="2000" b="1" dirty="0"/>
            </a:p>
          </p:txBody>
        </p:sp>
        <p:pic>
          <p:nvPicPr>
            <p:cNvPr id="12" name="Picture 2" descr="Ceph logo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717234"/>
              <a:ext cx="1083885" cy="37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68882" y="4264527"/>
            <a:ext cx="6840760" cy="453261"/>
            <a:chOff x="539552" y="4264527"/>
            <a:chExt cx="6840760" cy="453261"/>
          </a:xfrm>
        </p:grpSpPr>
        <p:sp>
          <p:nvSpPr>
            <p:cNvPr id="13" name="TextBox 12"/>
            <p:cNvSpPr txBox="1"/>
            <p:nvPr/>
          </p:nvSpPr>
          <p:spPr>
            <a:xfrm>
              <a:off x="539552" y="4317678"/>
              <a:ext cx="60593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/>
                <a:t>E2E H/W-S/W </a:t>
              </a:r>
              <a:r>
                <a:rPr lang="de-DE" sz="2000" b="1" dirty="0" err="1" smtClean="0"/>
                <a:t>integration</a:t>
              </a:r>
              <a:r>
                <a:rPr lang="de-DE" sz="2000" b="1" dirty="0" smtClean="0"/>
                <a:t>, </a:t>
              </a:r>
              <a:r>
                <a:rPr lang="de-DE" sz="2000" b="1" dirty="0" err="1" smtClean="0"/>
                <a:t>add-ons</a:t>
              </a:r>
              <a:r>
                <a:rPr lang="de-DE" sz="2000" b="1" dirty="0" smtClean="0"/>
                <a:t>, &amp; </a:t>
              </a:r>
              <a:r>
                <a:rPr lang="de-DE" sz="2000" b="1" dirty="0" err="1" smtClean="0"/>
                <a:t>service</a:t>
              </a:r>
              <a:r>
                <a:rPr lang="de-DE" sz="2000" b="1" dirty="0" smtClean="0"/>
                <a:t> </a:t>
              </a:r>
              <a:r>
                <a:rPr lang="de-DE" sz="2000" b="1" dirty="0" err="1" smtClean="0"/>
                <a:t>by</a:t>
              </a:r>
              <a:r>
                <a:rPr lang="de-DE" sz="2000" b="1" dirty="0" smtClean="0"/>
                <a:t> </a:t>
              </a:r>
              <a:endParaRPr lang="en-US" sz="2000" b="1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88136" y="4264527"/>
              <a:ext cx="892176" cy="434975"/>
              <a:chOff x="8010525" y="249238"/>
              <a:chExt cx="892176" cy="434975"/>
            </a:xfrm>
          </p:grpSpPr>
          <p:sp>
            <p:nvSpPr>
              <p:cNvPr id="15" name="Freeform 68"/>
              <p:cNvSpPr>
                <a:spLocks/>
              </p:cNvSpPr>
              <p:nvPr userDrawn="1"/>
            </p:nvSpPr>
            <p:spPr bwMode="gray">
              <a:xfrm>
                <a:off x="8305800" y="249238"/>
                <a:ext cx="179388" cy="139700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6" name="Freeform 69"/>
              <p:cNvSpPr>
                <a:spLocks/>
              </p:cNvSpPr>
              <p:nvPr userDrawn="1"/>
            </p:nvSpPr>
            <p:spPr bwMode="gray">
              <a:xfrm>
                <a:off x="8010525" y="401638"/>
                <a:ext cx="123825" cy="201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7" name="Freeform 70"/>
              <p:cNvSpPr>
                <a:spLocks/>
              </p:cNvSpPr>
              <p:nvPr userDrawn="1"/>
            </p:nvSpPr>
            <p:spPr bwMode="gray">
              <a:xfrm>
                <a:off x="8304213" y="401638"/>
                <a:ext cx="80963" cy="282575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8" name="Freeform 71"/>
              <p:cNvSpPr>
                <a:spLocks/>
              </p:cNvSpPr>
              <p:nvPr userDrawn="1"/>
            </p:nvSpPr>
            <p:spPr bwMode="gray">
              <a:xfrm>
                <a:off x="8394700" y="401638"/>
                <a:ext cx="63500" cy="201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9" name="Freeform 72"/>
              <p:cNvSpPr>
                <a:spLocks/>
              </p:cNvSpPr>
              <p:nvPr userDrawn="1"/>
            </p:nvSpPr>
            <p:spPr bwMode="gray">
              <a:xfrm>
                <a:off x="8458200" y="401638"/>
                <a:ext cx="150813" cy="201613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Freeform 73"/>
              <p:cNvSpPr>
                <a:spLocks/>
              </p:cNvSpPr>
              <p:nvPr userDrawn="1"/>
            </p:nvSpPr>
            <p:spPr bwMode="gray">
              <a:xfrm>
                <a:off x="8732838" y="401638"/>
                <a:ext cx="169863" cy="204788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1" name="Freeform 74"/>
              <p:cNvSpPr>
                <a:spLocks/>
              </p:cNvSpPr>
              <p:nvPr userDrawn="1"/>
            </p:nvSpPr>
            <p:spPr bwMode="gray">
              <a:xfrm>
                <a:off x="8140700" y="401638"/>
                <a:ext cx="169863" cy="206375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2" name="Freeform 75"/>
              <p:cNvSpPr>
                <a:spLocks/>
              </p:cNvSpPr>
              <p:nvPr userDrawn="1"/>
            </p:nvSpPr>
            <p:spPr bwMode="gray">
              <a:xfrm>
                <a:off x="8602663" y="396875"/>
                <a:ext cx="130175" cy="211138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39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ETERNUS CD10000 = </a:t>
            </a:r>
            <a:r>
              <a:rPr lang="de-DE" dirty="0" err="1" smtClean="0"/>
              <a:t>Ceph</a:t>
            </a:r>
            <a:r>
              <a:rPr lang="de-DE" dirty="0" smtClean="0"/>
              <a:t>++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12160" y="2083028"/>
            <a:ext cx="2014350" cy="1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41"/>
          <p:cNvSpPr/>
          <p:nvPr/>
        </p:nvSpPr>
        <p:spPr bwMode="gray">
          <a:xfrm>
            <a:off x="680245" y="2288376"/>
            <a:ext cx="216000" cy="216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buClr>
                <a:schemeClr val="accent2"/>
              </a:buClr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+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211710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Hardware / Software Integration </a:t>
            </a:r>
            <a:r>
              <a:rPr lang="de-DE" b="1" dirty="0" err="1" smtClean="0"/>
              <a:t>by</a:t>
            </a:r>
            <a:r>
              <a:rPr lang="de-DE" b="1" dirty="0" smtClean="0"/>
              <a:t> Fujitsu</a:t>
            </a:r>
          </a:p>
          <a:p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224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&gt; 56 PB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93179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E2E Solution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Fujitsu</a:t>
            </a:r>
          </a:p>
          <a:p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Red</a:t>
            </a:r>
            <a:r>
              <a:rPr lang="de-DE" dirty="0" smtClean="0"/>
              <a:t> Hat </a:t>
            </a:r>
            <a:r>
              <a:rPr lang="de-DE" dirty="0" err="1" smtClean="0"/>
              <a:t>Ceph</a:t>
            </a:r>
            <a:r>
              <a:rPr lang="de-DE" dirty="0" smtClean="0"/>
              <a:t> Enterprise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371950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Easy </a:t>
            </a:r>
            <a:r>
              <a:rPr lang="de-DE" dirty="0" err="1" smtClean="0"/>
              <a:t>Deployment</a:t>
            </a:r>
            <a:r>
              <a:rPr lang="de-DE" dirty="0" smtClean="0"/>
              <a:t> / Management </a:t>
            </a:r>
            <a:r>
              <a:rPr lang="de-DE" b="1" dirty="0" err="1" smtClean="0"/>
              <a:t>by</a:t>
            </a:r>
            <a:r>
              <a:rPr lang="de-DE" b="1" dirty="0" smtClean="0"/>
              <a:t> Fujitsu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105958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Cloud Storage</a:t>
            </a:r>
            <a:endParaRPr lang="en-US" dirty="0"/>
          </a:p>
        </p:txBody>
      </p:sp>
      <p:sp>
        <p:nvSpPr>
          <p:cNvPr id="13" name="Ellipse 41"/>
          <p:cNvSpPr/>
          <p:nvPr/>
        </p:nvSpPr>
        <p:spPr bwMode="gray">
          <a:xfrm>
            <a:off x="687526" y="3008456"/>
            <a:ext cx="216000" cy="216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buClr>
                <a:schemeClr val="accent2"/>
              </a:buClr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+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Ellipse 41"/>
          <p:cNvSpPr/>
          <p:nvPr/>
        </p:nvSpPr>
        <p:spPr bwMode="gray">
          <a:xfrm>
            <a:off x="687526" y="4448616"/>
            <a:ext cx="216000" cy="216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buClr>
                <a:schemeClr val="accent2"/>
              </a:buClr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+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9" name="Picture 2" descr="Ceph 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2514"/>
            <a:ext cx="1083885" cy="3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41"/>
          <p:cNvSpPr/>
          <p:nvPr/>
        </p:nvSpPr>
        <p:spPr bwMode="gray">
          <a:xfrm>
            <a:off x="683568" y="3867894"/>
            <a:ext cx="216000" cy="216000"/>
          </a:xfrm>
          <a:prstGeom prst="ellipse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buClr>
                <a:schemeClr val="accent2"/>
              </a:buClr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+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455" y="3795886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Lifecycle Management </a:t>
            </a:r>
            <a:r>
              <a:rPr lang="de-DE" dirty="0" err="1" smtClean="0"/>
              <a:t>for</a:t>
            </a:r>
            <a:r>
              <a:rPr lang="de-DE" dirty="0" smtClean="0"/>
              <a:t> Hardware &amp; Software </a:t>
            </a:r>
            <a:r>
              <a:rPr lang="de-DE" b="1" dirty="0" err="1" smtClean="0"/>
              <a:t>by</a:t>
            </a:r>
            <a:r>
              <a:rPr lang="de-DE" b="1" dirty="0" smtClean="0"/>
              <a:t> Fujitsu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76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3" grpId="0" animBg="1"/>
      <p:bldP spid="14" grpId="0" animBg="1"/>
      <p:bldP spid="17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Interested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Everybody with rapidly changing application environments</a:t>
            </a:r>
          </a:p>
          <a:p>
            <a:r>
              <a:rPr lang="en-US" dirty="0" smtClean="0"/>
              <a:t>Everybody in need for rapid application deployment</a:t>
            </a:r>
          </a:p>
          <a:p>
            <a:r>
              <a:rPr lang="en-US" dirty="0" err="1" smtClean="0"/>
              <a:t>Datacentres</a:t>
            </a:r>
            <a:r>
              <a:rPr lang="en-US" dirty="0" smtClean="0"/>
              <a:t> losing applications to the cloud</a:t>
            </a:r>
          </a:p>
          <a:p>
            <a:r>
              <a:rPr lang="en-US" dirty="0" err="1" smtClean="0"/>
              <a:t>Datacentres</a:t>
            </a:r>
            <a:r>
              <a:rPr lang="en-US" dirty="0" smtClean="0"/>
              <a:t> starting with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de-DE" dirty="0" err="1" smtClean="0"/>
              <a:t>Everybody</a:t>
            </a:r>
            <a:r>
              <a:rPr lang="de-DE" dirty="0" smtClean="0"/>
              <a:t> </a:t>
            </a:r>
            <a:r>
              <a:rPr lang="de-DE" dirty="0" err="1" smtClean="0"/>
              <a:t>considering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alternative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out NAS</a:t>
            </a:r>
            <a:endParaRPr lang="en-US" dirty="0" smtClean="0"/>
          </a:p>
        </p:txBody>
      </p:sp>
      <p:pic>
        <p:nvPicPr>
          <p:cNvPr id="5" name="Picture 10" descr="\\K16-NAS\Kunden\intern\_Shutterstock\A_Wszystkie\2014.06.09 (1)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/>
          <a:stretch/>
        </p:blipFill>
        <p:spPr bwMode="gray">
          <a:xfrm>
            <a:off x="7020272" y="1779662"/>
            <a:ext cx="1584220" cy="1296000"/>
          </a:xfrm>
          <a:prstGeom prst="roundRect">
            <a:avLst>
              <a:gd name="adj" fmla="val 979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OpenStack.org User Survey Nov.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0825" y="987026"/>
            <a:ext cx="2448968" cy="3816349"/>
          </a:xfrm>
        </p:spPr>
        <p:txBody>
          <a:bodyPr/>
          <a:lstStyle/>
          <a:p>
            <a:r>
              <a:rPr lang="de-DE" dirty="0" smtClean="0"/>
              <a:t>669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2771800" y="987067"/>
            <a:ext cx="2808312" cy="3816713"/>
          </a:xfrm>
        </p:spPr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endParaRPr lang="de-DE" dirty="0" smtClean="0"/>
          </a:p>
          <a:p>
            <a:pPr lvl="1"/>
            <a:r>
              <a:rPr lang="de-DE" dirty="0" smtClean="0"/>
              <a:t>46% in 2014</a:t>
            </a:r>
          </a:p>
          <a:p>
            <a:pPr lvl="1"/>
            <a:r>
              <a:rPr lang="de-DE" dirty="0" smtClean="0"/>
              <a:t>32% in 2013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580112" y="987425"/>
            <a:ext cx="3313063" cy="3816349"/>
          </a:xfrm>
        </p:spPr>
        <p:txBody>
          <a:bodyPr/>
          <a:lstStyle/>
          <a:p>
            <a:r>
              <a:rPr lang="de-DE" dirty="0" smtClean="0"/>
              <a:t>Top Drivers (&gt;40%)</a:t>
            </a:r>
          </a:p>
          <a:p>
            <a:pPr lvl="1"/>
            <a:r>
              <a:rPr lang="de-DE" dirty="0" err="1" smtClean="0"/>
              <a:t>Ability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innovate</a:t>
            </a:r>
            <a:r>
              <a:rPr lang="de-DE" dirty="0" smtClean="0"/>
              <a:t> (47%)</a:t>
            </a:r>
          </a:p>
          <a:p>
            <a:pPr lvl="1"/>
            <a:r>
              <a:rPr lang="de-DE" dirty="0" smtClean="0"/>
              <a:t>Open </a:t>
            </a:r>
            <a:r>
              <a:rPr lang="de-DE" dirty="0" err="1" smtClean="0"/>
              <a:t>technology</a:t>
            </a:r>
            <a:r>
              <a:rPr lang="de-DE" dirty="0" smtClean="0"/>
              <a:t> (47%)</a:t>
            </a:r>
          </a:p>
          <a:p>
            <a:pPr lvl="1"/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savings</a:t>
            </a:r>
            <a:r>
              <a:rPr lang="de-DE" dirty="0" smtClean="0"/>
              <a:t> (46%)</a:t>
            </a:r>
          </a:p>
          <a:p>
            <a:pPr lvl="1"/>
            <a:r>
              <a:rPr lang="de-DE" dirty="0" err="1" smtClean="0"/>
              <a:t>Avoiding</a:t>
            </a:r>
            <a:r>
              <a:rPr lang="de-DE" dirty="0" smtClean="0"/>
              <a:t> </a:t>
            </a:r>
            <a:r>
              <a:rPr lang="de-DE" dirty="0" err="1" smtClean="0"/>
              <a:t>vendor</a:t>
            </a:r>
            <a:r>
              <a:rPr lang="de-DE" dirty="0" smtClean="0"/>
              <a:t> lock-in (45%)</a:t>
            </a:r>
          </a:p>
          <a:p>
            <a:pPr lvl="1"/>
            <a:r>
              <a:rPr lang="de-DE" dirty="0" smtClean="0"/>
              <a:t>Operational </a:t>
            </a:r>
            <a:r>
              <a:rPr lang="de-DE" dirty="0" err="1" smtClean="0"/>
              <a:t>efficiency</a:t>
            </a:r>
            <a:r>
              <a:rPr lang="de-DE" dirty="0" smtClean="0"/>
              <a:t> (41%)</a:t>
            </a:r>
          </a:p>
        </p:txBody>
      </p:sp>
    </p:spTree>
    <p:extLst>
      <p:ext uri="{BB962C8B-B14F-4D97-AF65-F5344CB8AC3E}">
        <p14:creationId xmlns:p14="http://schemas.microsoft.com/office/powerpoint/2010/main" val="11303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OpenStack.org User Survey Nov. </a:t>
            </a:r>
            <a:r>
              <a:rPr lang="de-DE" dirty="0" smtClean="0"/>
              <a:t>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Storage Driver (</a:t>
            </a:r>
            <a:r>
              <a:rPr lang="de-DE" dirty="0" err="1" smtClean="0"/>
              <a:t>Production</a:t>
            </a:r>
            <a:r>
              <a:rPr lang="de-DE" dirty="0" smtClean="0"/>
              <a:t>)</a:t>
            </a:r>
          </a:p>
          <a:p>
            <a:pPr lvl="1"/>
            <a:r>
              <a:rPr lang="de-DE" b="1" dirty="0" err="1"/>
              <a:t>Ceph</a:t>
            </a:r>
            <a:r>
              <a:rPr lang="de-DE" b="1" dirty="0"/>
              <a:t> </a:t>
            </a:r>
            <a:r>
              <a:rPr lang="de-DE" b="1" dirty="0" smtClean="0"/>
              <a:t>(37%)</a:t>
            </a:r>
            <a:endParaRPr lang="de-DE" b="1" dirty="0"/>
          </a:p>
          <a:p>
            <a:pPr lvl="1"/>
            <a:r>
              <a:rPr lang="de-DE" dirty="0" smtClean="0"/>
              <a:t>LVM (23%)</a:t>
            </a:r>
          </a:p>
          <a:p>
            <a:pPr lvl="1"/>
            <a:r>
              <a:rPr lang="de-DE" dirty="0" err="1"/>
              <a:t>Glusterfs</a:t>
            </a:r>
            <a:r>
              <a:rPr lang="de-DE" dirty="0"/>
              <a:t> </a:t>
            </a:r>
            <a:r>
              <a:rPr lang="de-DE" dirty="0" smtClean="0"/>
              <a:t>(10%)</a:t>
            </a:r>
            <a:endParaRPr lang="de-DE" dirty="0"/>
          </a:p>
          <a:p>
            <a:pPr lvl="1"/>
            <a:r>
              <a:rPr lang="de-DE" dirty="0"/>
              <a:t>NetApp </a:t>
            </a:r>
            <a:r>
              <a:rPr lang="de-DE" dirty="0" smtClean="0"/>
              <a:t>(10%)</a:t>
            </a:r>
            <a:endParaRPr lang="de-DE" dirty="0"/>
          </a:p>
          <a:p>
            <a:pPr lvl="1"/>
            <a:r>
              <a:rPr lang="de-DE" dirty="0" smtClean="0"/>
              <a:t>NFS (</a:t>
            </a:r>
            <a:r>
              <a:rPr lang="de-DE" dirty="0"/>
              <a:t>7</a:t>
            </a:r>
            <a:r>
              <a:rPr lang="de-DE" dirty="0" smtClean="0"/>
              <a:t>%)</a:t>
            </a:r>
          </a:p>
          <a:p>
            <a:pPr lvl="1"/>
            <a:r>
              <a:rPr lang="de-DE" dirty="0" smtClean="0"/>
              <a:t>EMC (4%)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 smtClean="0"/>
              <a:t>Hypervisors</a:t>
            </a:r>
            <a:r>
              <a:rPr lang="de-DE" dirty="0" smtClean="0"/>
              <a:t> (</a:t>
            </a:r>
            <a:r>
              <a:rPr lang="de-DE" dirty="0" err="1" smtClean="0"/>
              <a:t>Production</a:t>
            </a:r>
            <a:r>
              <a:rPr lang="de-DE" dirty="0" smtClean="0"/>
              <a:t>)</a:t>
            </a:r>
          </a:p>
          <a:p>
            <a:pPr lvl="1"/>
            <a:r>
              <a:rPr lang="de-DE" b="1" dirty="0" smtClean="0"/>
              <a:t>KVM (87%)</a:t>
            </a:r>
          </a:p>
          <a:p>
            <a:pPr lvl="1"/>
            <a:r>
              <a:rPr lang="de-DE" dirty="0"/>
              <a:t>VMware (6%)</a:t>
            </a:r>
            <a:endParaRPr lang="en-US" dirty="0"/>
          </a:p>
          <a:p>
            <a:pPr lvl="1"/>
            <a:r>
              <a:rPr lang="de-DE" dirty="0" err="1" smtClean="0"/>
              <a:t>Xen</a:t>
            </a:r>
            <a:r>
              <a:rPr lang="de-DE" dirty="0" smtClean="0"/>
              <a:t> (</a:t>
            </a:r>
            <a:r>
              <a:rPr lang="de-DE" dirty="0"/>
              <a:t>3</a:t>
            </a:r>
            <a:r>
              <a:rPr lang="de-DE" dirty="0" smtClean="0"/>
              <a:t>%)</a:t>
            </a:r>
          </a:p>
          <a:p>
            <a:pPr lvl="1"/>
            <a:r>
              <a:rPr lang="de-DE" dirty="0" smtClean="0"/>
              <a:t>Hyper-V (1%)</a:t>
            </a:r>
          </a:p>
        </p:txBody>
      </p:sp>
    </p:spTree>
    <p:extLst>
      <p:ext uri="{BB962C8B-B14F-4D97-AF65-F5344CB8AC3E}">
        <p14:creationId xmlns:p14="http://schemas.microsoft.com/office/powerpoint/2010/main" val="407456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Who</a:t>
            </a:r>
            <a:r>
              <a:rPr lang="hu-HU" dirty="0" smtClean="0"/>
              <a:t> is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OpenStack</a:t>
            </a:r>
            <a:r>
              <a:rPr lang="hu-HU" dirty="0" smtClean="0"/>
              <a:t> 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1600" dirty="0"/>
              <a:t>Cisco </a:t>
            </a:r>
            <a:r>
              <a:rPr lang="hu-HU" sz="1600" dirty="0" err="1"/>
              <a:t>WebEx</a:t>
            </a:r>
            <a:r>
              <a:rPr lang="hu-HU" sz="1600" dirty="0"/>
              <a:t>		US	</a:t>
            </a:r>
            <a:r>
              <a:rPr lang="hu-HU" sz="1600" dirty="0" err="1"/>
              <a:t>On-Premise</a:t>
            </a:r>
            <a:r>
              <a:rPr lang="hu-HU" sz="1600" dirty="0"/>
              <a:t> </a:t>
            </a:r>
            <a:r>
              <a:rPr lang="hu-HU" sz="1600" dirty="0" err="1"/>
              <a:t>Private</a:t>
            </a:r>
            <a:r>
              <a:rPr lang="hu-HU" sz="1600" dirty="0"/>
              <a:t> </a:t>
            </a:r>
            <a:r>
              <a:rPr lang="hu-HU" sz="1600" dirty="0" err="1"/>
              <a:t>Cloud</a:t>
            </a:r>
            <a:endParaRPr lang="hu-HU" sz="1600" dirty="0"/>
          </a:p>
          <a:p>
            <a:r>
              <a:rPr lang="hu-HU" sz="1600" dirty="0" err="1"/>
              <a:t>PayPal</a:t>
            </a:r>
            <a:r>
              <a:rPr lang="hu-HU" sz="1600" dirty="0"/>
              <a:t>			US	</a:t>
            </a:r>
            <a:r>
              <a:rPr lang="hu-HU" sz="1600" dirty="0" err="1"/>
              <a:t>On-Premise</a:t>
            </a:r>
            <a:r>
              <a:rPr lang="hu-HU" sz="1600" dirty="0"/>
              <a:t> </a:t>
            </a:r>
            <a:r>
              <a:rPr lang="hu-HU" sz="1600" dirty="0" err="1"/>
              <a:t>Private</a:t>
            </a:r>
            <a:r>
              <a:rPr lang="hu-HU" sz="1600" dirty="0"/>
              <a:t> </a:t>
            </a:r>
            <a:r>
              <a:rPr lang="hu-HU" sz="1600" dirty="0" err="1"/>
              <a:t>Cloud</a:t>
            </a:r>
            <a:endParaRPr lang="hu-HU" sz="1600" dirty="0"/>
          </a:p>
          <a:p>
            <a:r>
              <a:rPr lang="hu-HU" sz="1600" dirty="0"/>
              <a:t>Yahoo			US	</a:t>
            </a:r>
            <a:r>
              <a:rPr lang="hu-HU" sz="1600" dirty="0" err="1"/>
              <a:t>On-Premise</a:t>
            </a:r>
            <a:r>
              <a:rPr lang="hu-HU" sz="1600" dirty="0"/>
              <a:t> </a:t>
            </a:r>
            <a:r>
              <a:rPr lang="hu-HU" sz="1600" dirty="0" err="1"/>
              <a:t>Private</a:t>
            </a:r>
            <a:r>
              <a:rPr lang="hu-HU" sz="1600" dirty="0"/>
              <a:t> </a:t>
            </a:r>
            <a:r>
              <a:rPr lang="hu-HU" sz="1600" dirty="0" err="1"/>
              <a:t>Cloud</a:t>
            </a:r>
            <a:endParaRPr lang="hu-HU" sz="1600" dirty="0"/>
          </a:p>
          <a:p>
            <a:r>
              <a:rPr lang="hu-HU" sz="1600" dirty="0"/>
              <a:t>NSA			US	?</a:t>
            </a:r>
          </a:p>
          <a:p>
            <a:pPr marL="0" indent="0">
              <a:buNone/>
            </a:pPr>
            <a:endParaRPr lang="hu-HU" sz="1600" dirty="0"/>
          </a:p>
          <a:p>
            <a:r>
              <a:rPr lang="hu-HU" sz="1600" dirty="0"/>
              <a:t>CERN			CH	</a:t>
            </a:r>
            <a:r>
              <a:rPr lang="hu-HU" sz="1600" dirty="0" err="1"/>
              <a:t>Hybrid</a:t>
            </a:r>
            <a:r>
              <a:rPr lang="hu-HU" sz="1600" dirty="0"/>
              <a:t> </a:t>
            </a:r>
            <a:r>
              <a:rPr lang="hu-HU" sz="1600" dirty="0" err="1"/>
              <a:t>Cloud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Wigner Data Center	HU	</a:t>
            </a:r>
            <a:r>
              <a:rPr lang="hu-HU" sz="1600" dirty="0" err="1"/>
              <a:t>Hybrid</a:t>
            </a:r>
            <a:r>
              <a:rPr lang="hu-HU" sz="1600" dirty="0"/>
              <a:t> </a:t>
            </a:r>
            <a:r>
              <a:rPr lang="hu-HU" sz="1600" dirty="0" err="1"/>
              <a:t>Cloud</a:t>
            </a:r>
            <a:endParaRPr lang="hu-HU" sz="1600" dirty="0"/>
          </a:p>
          <a:p>
            <a:r>
              <a:rPr lang="hu-HU" sz="1600" dirty="0" err="1"/>
              <a:t>Nextserver</a:t>
            </a:r>
            <a:r>
              <a:rPr lang="hu-HU" sz="1600" dirty="0"/>
              <a:t> </a:t>
            </a:r>
            <a:r>
              <a:rPr lang="hu-HU" sz="1600" dirty="0" err="1"/>
              <a:t>Ltd</a:t>
            </a:r>
            <a:r>
              <a:rPr lang="hu-HU" sz="1600" dirty="0"/>
              <a:t>		HU	</a:t>
            </a:r>
            <a:r>
              <a:rPr lang="hu-HU" sz="1600" dirty="0" err="1"/>
              <a:t>On-Premise</a:t>
            </a:r>
            <a:r>
              <a:rPr lang="hu-HU" sz="1600" dirty="0"/>
              <a:t> </a:t>
            </a:r>
            <a:r>
              <a:rPr lang="hu-HU" sz="1600" dirty="0" err="1"/>
              <a:t>Private</a:t>
            </a:r>
            <a:r>
              <a:rPr lang="hu-HU" sz="1600" dirty="0"/>
              <a:t> </a:t>
            </a:r>
            <a:r>
              <a:rPr lang="hu-HU" sz="1600" dirty="0" err="1"/>
              <a:t>Cloud</a:t>
            </a:r>
            <a:endParaRPr lang="hu-HU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4371950"/>
            <a:ext cx="424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http://www.openstack.org/user-stories/</a:t>
            </a:r>
          </a:p>
        </p:txBody>
      </p:sp>
    </p:spTree>
    <p:extLst>
      <p:ext uri="{BB962C8B-B14F-4D97-AF65-F5344CB8AC3E}">
        <p14:creationId xmlns:p14="http://schemas.microsoft.com/office/powerpoint/2010/main" val="87430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Virtualization</a:t>
            </a:r>
            <a:r>
              <a:rPr lang="hu-HU" dirty="0" smtClean="0"/>
              <a:t> </a:t>
            </a:r>
            <a:r>
              <a:rPr lang="hu-HU" dirty="0" err="1" smtClean="0"/>
              <a:t>helped</a:t>
            </a:r>
            <a:r>
              <a:rPr lang="hu-HU" dirty="0" smtClean="0"/>
              <a:t> – and </a:t>
            </a:r>
            <a:r>
              <a:rPr lang="hu-HU" dirty="0" err="1" smtClean="0"/>
              <a:t>caused</a:t>
            </a:r>
            <a:r>
              <a:rPr lang="hu-HU" dirty="0" smtClean="0"/>
              <a:t> </a:t>
            </a:r>
            <a:r>
              <a:rPr lang="hu-HU" dirty="0" err="1" smtClean="0"/>
              <a:t>another</a:t>
            </a:r>
            <a:r>
              <a:rPr lang="hu-HU" dirty="0" smtClean="0"/>
              <a:t> pb.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3074491" cy="127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51"/>
            <a:ext cx="3074491" cy="166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quarter" idx="10"/>
          </p:nvPr>
        </p:nvSpPr>
        <p:spPr>
          <a:xfrm>
            <a:off x="3851920" y="1131590"/>
            <a:ext cx="3961135" cy="1008112"/>
          </a:xfrm>
        </p:spPr>
        <p:txBody>
          <a:bodyPr/>
          <a:lstStyle/>
          <a:p>
            <a:r>
              <a:rPr lang="hu-HU" dirty="0" err="1" smtClean="0"/>
              <a:t>Developers</a:t>
            </a:r>
            <a:r>
              <a:rPr lang="hu-HU" dirty="0" smtClean="0"/>
              <a:t> </a:t>
            </a:r>
            <a:r>
              <a:rPr lang="hu-HU" dirty="0" err="1" smtClean="0"/>
              <a:t>pointed</a:t>
            </a:r>
            <a:r>
              <a:rPr lang="hu-HU" dirty="0" smtClean="0"/>
              <a:t> </a:t>
            </a:r>
            <a:r>
              <a:rPr lang="hu-HU" dirty="0" err="1" smtClean="0"/>
              <a:t>applications</a:t>
            </a:r>
            <a:r>
              <a:rPr lang="hu-HU" dirty="0" smtClean="0"/>
              <a:t> </a:t>
            </a:r>
            <a:r>
              <a:rPr lang="hu-HU" dirty="0" err="1" smtClean="0"/>
              <a:t>directly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VMs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7" name="Szöveg helye 2"/>
          <p:cNvSpPr txBox="1">
            <a:spLocks/>
          </p:cNvSpPr>
          <p:nvPr/>
        </p:nvSpPr>
        <p:spPr bwMode="gray">
          <a:xfrm>
            <a:off x="3851920" y="2403024"/>
            <a:ext cx="3961135" cy="37441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"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46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182563" algn="l" defTabSz="896938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500" indent="-182563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 smtClean="0"/>
              <a:t>Complexity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managing</a:t>
            </a:r>
            <a:r>
              <a:rPr lang="hu-HU" dirty="0" smtClean="0"/>
              <a:t> </a:t>
            </a:r>
            <a:r>
              <a:rPr lang="hu-HU" dirty="0" err="1" smtClean="0"/>
              <a:t>virtualization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r>
              <a:rPr lang="hu-HU" b="1" dirty="0" smtClean="0">
                <a:solidFill>
                  <a:srgbClr val="FF0000"/>
                </a:solidFill>
              </a:rPr>
              <a:t>VM’s </a:t>
            </a:r>
            <a:r>
              <a:rPr lang="hu-HU" b="1" dirty="0" err="1" smtClean="0">
                <a:solidFill>
                  <a:srgbClr val="FF0000"/>
                </a:solidFill>
              </a:rPr>
              <a:t>still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managed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like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traditional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physical</a:t>
            </a:r>
            <a:r>
              <a:rPr lang="hu-HU" b="1" dirty="0" smtClean="0">
                <a:solidFill>
                  <a:srgbClr val="FF0000"/>
                </a:solidFill>
              </a:rPr>
              <a:t> servers</a:t>
            </a:r>
          </a:p>
          <a:p>
            <a:r>
              <a:rPr lang="hu-HU" dirty="0" smtClean="0"/>
              <a:t>No </a:t>
            </a:r>
            <a:r>
              <a:rPr lang="hu-HU" dirty="0" err="1" smtClean="0"/>
              <a:t>possiblility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automation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1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Traditional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„</a:t>
            </a:r>
            <a:r>
              <a:rPr lang="hu-HU" dirty="0" err="1" smtClean="0"/>
              <a:t>smart</a:t>
            </a:r>
            <a:r>
              <a:rPr lang="hu-HU" dirty="0" smtClean="0"/>
              <a:t>” </a:t>
            </a:r>
            <a:r>
              <a:rPr lang="hu-HU" dirty="0" err="1" smtClean="0"/>
              <a:t>applications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528392" cy="3816350"/>
          </a:xfrm>
        </p:spPr>
        <p:txBody>
          <a:bodyPr/>
          <a:lstStyle/>
          <a:p>
            <a:pPr marL="0" indent="0">
              <a:buNone/>
            </a:pPr>
            <a:r>
              <a:rPr lang="hu-HU" b="1" dirty="0" err="1" smtClean="0"/>
              <a:t>Today</a:t>
            </a:r>
            <a:r>
              <a:rPr lang="hu-HU" b="1" dirty="0" smtClean="0"/>
              <a:t>’s </a:t>
            </a:r>
            <a:r>
              <a:rPr lang="hu-HU" b="1" dirty="0" err="1" smtClean="0"/>
              <a:t>IaaS</a:t>
            </a:r>
            <a:r>
              <a:rPr lang="hu-HU" b="1" dirty="0" smtClean="0"/>
              <a:t>/</a:t>
            </a:r>
            <a:r>
              <a:rPr lang="hu-HU" b="1" dirty="0" err="1" smtClean="0"/>
              <a:t>Cloud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vApps</a:t>
            </a:r>
            <a:r>
              <a:rPr lang="hu-HU" dirty="0" smtClean="0"/>
              <a:t> – New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legacy</a:t>
            </a:r>
            <a:r>
              <a:rPr lang="hu-HU" dirty="0" smtClean="0"/>
              <a:t> OS</a:t>
            </a:r>
          </a:p>
          <a:p>
            <a:pPr marL="0" indent="0">
              <a:buNone/>
            </a:pPr>
            <a:r>
              <a:rPr lang="hu-HU" dirty="0" err="1" smtClean="0"/>
              <a:t>vCloud</a:t>
            </a:r>
            <a:r>
              <a:rPr lang="hu-HU" dirty="0" smtClean="0"/>
              <a:t> – </a:t>
            </a:r>
            <a:r>
              <a:rPr lang="hu-HU" dirty="0" err="1" smtClean="0"/>
              <a:t>Manage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vCenter</a:t>
            </a:r>
            <a:r>
              <a:rPr lang="hu-HU" dirty="0" smtClean="0"/>
              <a:t> – </a:t>
            </a:r>
            <a:r>
              <a:rPr lang="hu-HU" dirty="0" err="1" smtClean="0"/>
              <a:t>Manage</a:t>
            </a:r>
            <a:r>
              <a:rPr lang="hu-HU" dirty="0" smtClean="0"/>
              <a:t> VM</a:t>
            </a:r>
          </a:p>
          <a:p>
            <a:pPr marL="0" indent="0">
              <a:buNone/>
            </a:pPr>
            <a:r>
              <a:rPr lang="hu-HU" dirty="0" smtClean="0"/>
              <a:t>Network –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Availability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Storage –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Availability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211960" y="915566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OpenStack</a:t>
            </a:r>
            <a:endParaRPr lang="hu-HU" b="1" dirty="0" smtClean="0"/>
          </a:p>
          <a:p>
            <a:endParaRPr lang="hu-HU" dirty="0"/>
          </a:p>
          <a:p>
            <a:r>
              <a:rPr lang="hu-HU" dirty="0" err="1" smtClean="0"/>
              <a:t>Apps</a:t>
            </a:r>
            <a:r>
              <a:rPr lang="hu-HU" dirty="0" smtClean="0"/>
              <a:t> – 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of </a:t>
            </a:r>
            <a:r>
              <a:rPr lang="hu-HU" dirty="0" err="1" smtClean="0"/>
              <a:t>intelligent</a:t>
            </a:r>
            <a:r>
              <a:rPr lang="hu-HU" dirty="0" smtClean="0"/>
              <a:t> </a:t>
            </a:r>
            <a:r>
              <a:rPr lang="hu-HU" dirty="0" err="1" smtClean="0"/>
              <a:t>Apps</a:t>
            </a:r>
            <a:r>
              <a:rPr lang="hu-HU" dirty="0" smtClean="0"/>
              <a:t> / 	</a:t>
            </a:r>
            <a:r>
              <a:rPr lang="hu-HU" dirty="0" err="1" smtClean="0"/>
              <a:t>Cloud</a:t>
            </a:r>
            <a:r>
              <a:rPr lang="hu-HU" dirty="0" smtClean="0"/>
              <a:t> – Web </a:t>
            </a:r>
            <a:r>
              <a:rPr lang="hu-HU" dirty="0" err="1" smtClean="0"/>
              <a:t>ready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„Nova”      -  </a:t>
            </a:r>
            <a:r>
              <a:rPr lang="hu-HU" dirty="0" err="1" smtClean="0"/>
              <a:t>Compute</a:t>
            </a:r>
            <a:r>
              <a:rPr lang="hu-HU" dirty="0" smtClean="0"/>
              <a:t> API </a:t>
            </a:r>
            <a:r>
              <a:rPr lang="hu-HU" dirty="0" err="1" smtClean="0"/>
              <a:t>services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  start/stop/</a:t>
            </a:r>
            <a:r>
              <a:rPr lang="hu-HU" dirty="0" err="1" smtClean="0"/>
              <a:t>provision</a:t>
            </a:r>
            <a:r>
              <a:rPr lang="hu-HU" dirty="0" smtClean="0"/>
              <a:t> a </a:t>
            </a:r>
            <a:r>
              <a:rPr lang="hu-HU" dirty="0" err="1" smtClean="0"/>
              <a:t>node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„Neutron” -  Network API </a:t>
            </a:r>
            <a:r>
              <a:rPr lang="hu-HU" dirty="0" err="1" smtClean="0"/>
              <a:t>services</a:t>
            </a: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r>
              <a:rPr lang="hu-HU" dirty="0" smtClean="0"/>
              <a:t>„Swift” – Storage API,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04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OpenStack</a:t>
            </a:r>
            <a:r>
              <a:rPr lang="hu-HU" dirty="0" smtClean="0"/>
              <a:t> = </a:t>
            </a:r>
            <a:r>
              <a:rPr lang="hu-HU" dirty="0" err="1" smtClean="0"/>
              <a:t>Control</a:t>
            </a:r>
            <a:r>
              <a:rPr lang="hu-HU" dirty="0"/>
              <a:t> </a:t>
            </a:r>
            <a:r>
              <a:rPr lang="hu-HU" dirty="0" err="1" smtClean="0"/>
              <a:t>layer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84168" y="2181575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Consume</a:t>
            </a:r>
            <a:r>
              <a:rPr lang="hu-HU" dirty="0" smtClean="0"/>
              <a:t> </a:t>
            </a:r>
            <a:r>
              <a:rPr lang="hu-HU" dirty="0" err="1" smtClean="0"/>
              <a:t>resources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,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dashboard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The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these</a:t>
            </a:r>
            <a:r>
              <a:rPr lang="hu-HU" dirty="0" smtClean="0"/>
              <a:t> </a:t>
            </a:r>
            <a:r>
              <a:rPr lang="hu-HU" dirty="0" err="1" smtClean="0"/>
              <a:t>resources</a:t>
            </a:r>
            <a:r>
              <a:rPr lang="hu-HU" dirty="0" smtClean="0"/>
              <a:t> is </a:t>
            </a:r>
            <a:r>
              <a:rPr lang="hu-HU" dirty="0" err="1" smtClean="0"/>
              <a:t>unified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5" y="1276374"/>
            <a:ext cx="56769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6088310" y="2181575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Cloud </a:t>
            </a:r>
            <a:r>
              <a:rPr lang="de-DE" dirty="0"/>
              <a:t>O</a:t>
            </a:r>
            <a:r>
              <a:rPr lang="de-DE" dirty="0" smtClean="0"/>
              <a:t>perating System</a:t>
            </a:r>
            <a:endParaRPr lang="en-US" dirty="0"/>
          </a:p>
        </p:txBody>
      </p:sp>
      <p:pic>
        <p:nvPicPr>
          <p:cNvPr id="11" name="Grafik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94"/>
          <a:stretch/>
        </p:blipFill>
        <p:spPr>
          <a:xfrm>
            <a:off x="6904290" y="1059582"/>
            <a:ext cx="808028" cy="112199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55576" y="429994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Complexity</a:t>
            </a:r>
            <a:r>
              <a:rPr lang="hu-HU" dirty="0" smtClean="0"/>
              <a:t> of management </a:t>
            </a:r>
            <a:r>
              <a:rPr lang="hu-HU" dirty="0" err="1" smtClean="0"/>
              <a:t>goes</a:t>
            </a:r>
            <a:r>
              <a:rPr lang="hu-HU" dirty="0" smtClean="0"/>
              <a:t> </a:t>
            </a:r>
            <a:r>
              <a:rPr lang="hu-HU" dirty="0" err="1" smtClean="0"/>
              <a:t>away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71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Simplify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 err="1" smtClean="0"/>
              <a:t>computing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1728742"/>
            <a:ext cx="417671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Vmware</a:t>
            </a:r>
            <a:r>
              <a:rPr lang="de-DE" dirty="0" smtClean="0">
                <a:solidFill>
                  <a:schemeClr val="bg1"/>
                </a:solidFill>
              </a:rPr>
              <a:t> (incl. </a:t>
            </a:r>
            <a:r>
              <a:rPr lang="de-DE" dirty="0" err="1" smtClean="0">
                <a:solidFill>
                  <a:schemeClr val="bg1"/>
                </a:solidFill>
              </a:rPr>
              <a:t>vCenter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vCloud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Hyper-V (incl. System Center VM </a:t>
            </a:r>
            <a:r>
              <a:rPr lang="de-DE" dirty="0" err="1" smtClean="0">
                <a:solidFill>
                  <a:schemeClr val="bg1"/>
                </a:solidFill>
              </a:rPr>
              <a:t>Mgr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7317" y="1728742"/>
            <a:ext cx="2485003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OpenStack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Grafik 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94"/>
          <a:stretch/>
        </p:blipFill>
        <p:spPr>
          <a:xfrm>
            <a:off x="7918053" y="1490911"/>
            <a:ext cx="808028" cy="1121993"/>
          </a:xfrm>
          <a:prstGeom prst="rect">
            <a:avLst/>
          </a:prstGeom>
        </p:spPr>
      </p:pic>
      <p:pic>
        <p:nvPicPr>
          <p:cNvPr id="17" name="Picture 2" descr="Ceph logo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039802"/>
            <a:ext cx="1163431" cy="3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67317" y="2915644"/>
            <a:ext cx="2485003" cy="1961156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 anchorCtr="0">
            <a:no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ETERNUS CD10000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1131550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/>
              <a:t>Open Source </a:t>
            </a:r>
            <a:r>
              <a:rPr lang="de-DE" sz="1100" b="1" dirty="0" err="1" smtClean="0"/>
              <a:t>Driven</a:t>
            </a:r>
            <a:endParaRPr lang="en-US" sz="1100" b="1" dirty="0"/>
          </a:p>
        </p:txBody>
      </p:sp>
      <p:sp>
        <p:nvSpPr>
          <p:cNvPr id="11" name="Down Arrow Callout 10"/>
          <p:cNvSpPr/>
          <p:nvPr/>
        </p:nvSpPr>
        <p:spPr>
          <a:xfrm>
            <a:off x="4967317" y="1059582"/>
            <a:ext cx="2485003" cy="576064"/>
          </a:xfrm>
          <a:prstGeom prst="downArrowCallou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Simplify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9" name="Gruppieren 90"/>
          <p:cNvGrpSpPr/>
          <p:nvPr>
            <p:custDataLst>
              <p:tags r:id="rId1"/>
            </p:custDataLst>
          </p:nvPr>
        </p:nvGrpSpPr>
        <p:grpSpPr bwMode="gray">
          <a:xfrm>
            <a:off x="238868" y="3704775"/>
            <a:ext cx="432353" cy="1210152"/>
            <a:chOff x="6876320" y="1203560"/>
            <a:chExt cx="374650" cy="757238"/>
          </a:xfrm>
        </p:grpSpPr>
        <p:sp>
          <p:nvSpPr>
            <p:cNvPr id="20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uppieren 90"/>
          <p:cNvGrpSpPr/>
          <p:nvPr>
            <p:custDataLst>
              <p:tags r:id="rId2"/>
            </p:custDataLst>
          </p:nvPr>
        </p:nvGrpSpPr>
        <p:grpSpPr bwMode="gray">
          <a:xfrm>
            <a:off x="689405" y="3704775"/>
            <a:ext cx="432353" cy="1210152"/>
            <a:chOff x="6876320" y="1203560"/>
            <a:chExt cx="374650" cy="757238"/>
          </a:xfrm>
        </p:grpSpPr>
        <p:sp>
          <p:nvSpPr>
            <p:cNvPr id="34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Gruppieren 90"/>
          <p:cNvGrpSpPr/>
          <p:nvPr>
            <p:custDataLst>
              <p:tags r:id="rId3"/>
            </p:custDataLst>
          </p:nvPr>
        </p:nvGrpSpPr>
        <p:grpSpPr bwMode="gray">
          <a:xfrm>
            <a:off x="1138376" y="3704775"/>
            <a:ext cx="432353" cy="1210152"/>
            <a:chOff x="6876320" y="1203560"/>
            <a:chExt cx="374650" cy="757238"/>
          </a:xfrm>
        </p:grpSpPr>
        <p:sp>
          <p:nvSpPr>
            <p:cNvPr id="48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1" name="Gruppieren 90"/>
          <p:cNvGrpSpPr/>
          <p:nvPr>
            <p:custDataLst>
              <p:tags r:id="rId4"/>
            </p:custDataLst>
          </p:nvPr>
        </p:nvGrpSpPr>
        <p:grpSpPr bwMode="gray">
          <a:xfrm>
            <a:off x="1690153" y="3704533"/>
            <a:ext cx="432353" cy="1210152"/>
            <a:chOff x="6876320" y="1203560"/>
            <a:chExt cx="374650" cy="757238"/>
          </a:xfrm>
        </p:grpSpPr>
        <p:sp>
          <p:nvSpPr>
            <p:cNvPr id="62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5" name="Gruppieren 90"/>
          <p:cNvGrpSpPr/>
          <p:nvPr>
            <p:custDataLst>
              <p:tags r:id="rId5"/>
            </p:custDataLst>
          </p:nvPr>
        </p:nvGrpSpPr>
        <p:grpSpPr bwMode="gray">
          <a:xfrm>
            <a:off x="2140690" y="3704533"/>
            <a:ext cx="432353" cy="1210152"/>
            <a:chOff x="6876320" y="1203560"/>
            <a:chExt cx="374650" cy="757238"/>
          </a:xfrm>
        </p:grpSpPr>
        <p:sp>
          <p:nvSpPr>
            <p:cNvPr id="76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9" name="Gruppieren 90"/>
          <p:cNvGrpSpPr/>
          <p:nvPr>
            <p:custDataLst>
              <p:tags r:id="rId6"/>
            </p:custDataLst>
          </p:nvPr>
        </p:nvGrpSpPr>
        <p:grpSpPr bwMode="gray">
          <a:xfrm>
            <a:off x="2589661" y="3704533"/>
            <a:ext cx="432353" cy="1210152"/>
            <a:chOff x="6876320" y="1203560"/>
            <a:chExt cx="374650" cy="757238"/>
          </a:xfrm>
        </p:grpSpPr>
        <p:sp>
          <p:nvSpPr>
            <p:cNvPr id="90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3" name="Gruppieren 90"/>
          <p:cNvGrpSpPr/>
          <p:nvPr>
            <p:custDataLst>
              <p:tags r:id="rId7"/>
            </p:custDataLst>
          </p:nvPr>
        </p:nvGrpSpPr>
        <p:grpSpPr bwMode="gray">
          <a:xfrm>
            <a:off x="3134098" y="3704833"/>
            <a:ext cx="432353" cy="1210152"/>
            <a:chOff x="6876320" y="1203560"/>
            <a:chExt cx="374650" cy="757238"/>
          </a:xfrm>
        </p:grpSpPr>
        <p:sp>
          <p:nvSpPr>
            <p:cNvPr id="104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7" name="Gruppieren 90"/>
          <p:cNvGrpSpPr/>
          <p:nvPr>
            <p:custDataLst>
              <p:tags r:id="rId8"/>
            </p:custDataLst>
          </p:nvPr>
        </p:nvGrpSpPr>
        <p:grpSpPr bwMode="gray">
          <a:xfrm>
            <a:off x="3584635" y="3704833"/>
            <a:ext cx="432353" cy="1210152"/>
            <a:chOff x="6876320" y="1203560"/>
            <a:chExt cx="374650" cy="757238"/>
          </a:xfrm>
        </p:grpSpPr>
        <p:sp>
          <p:nvSpPr>
            <p:cNvPr id="118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1" name="Gruppieren 90"/>
          <p:cNvGrpSpPr/>
          <p:nvPr>
            <p:custDataLst>
              <p:tags r:id="rId9"/>
            </p:custDataLst>
          </p:nvPr>
        </p:nvGrpSpPr>
        <p:grpSpPr bwMode="gray">
          <a:xfrm>
            <a:off x="4033606" y="3704833"/>
            <a:ext cx="432353" cy="1210152"/>
            <a:chOff x="6876320" y="1203560"/>
            <a:chExt cx="374650" cy="757238"/>
          </a:xfrm>
        </p:grpSpPr>
        <p:sp>
          <p:nvSpPr>
            <p:cNvPr id="132" name="Freeform 4"/>
            <p:cNvSpPr>
              <a:spLocks/>
            </p:cNvSpPr>
            <p:nvPr/>
          </p:nvSpPr>
          <p:spPr bwMode="gray">
            <a:xfrm>
              <a:off x="6876320" y="1203560"/>
              <a:ext cx="374650" cy="7572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33" y="0"/>
                </a:cxn>
                <a:cxn ang="0">
                  <a:pos x="234" y="0"/>
                </a:cxn>
                <a:cxn ang="0">
                  <a:pos x="235" y="1"/>
                </a:cxn>
                <a:cxn ang="0">
                  <a:pos x="236" y="2"/>
                </a:cxn>
                <a:cxn ang="0">
                  <a:pos x="236" y="3"/>
                </a:cxn>
                <a:cxn ang="0">
                  <a:pos x="236" y="474"/>
                </a:cxn>
                <a:cxn ang="0">
                  <a:pos x="236" y="475"/>
                </a:cxn>
                <a:cxn ang="0">
                  <a:pos x="235" y="476"/>
                </a:cxn>
                <a:cxn ang="0">
                  <a:pos x="234" y="476"/>
                </a:cxn>
                <a:cxn ang="0">
                  <a:pos x="233" y="477"/>
                </a:cxn>
                <a:cxn ang="0">
                  <a:pos x="3" y="477"/>
                </a:cxn>
                <a:cxn ang="0">
                  <a:pos x="2" y="476"/>
                </a:cxn>
                <a:cxn ang="0">
                  <a:pos x="1" y="476"/>
                </a:cxn>
                <a:cxn ang="0">
                  <a:pos x="0" y="475"/>
                </a:cxn>
                <a:cxn ang="0">
                  <a:pos x="0" y="474"/>
                </a:cxn>
                <a:cxn ang="0">
                  <a:pos x="0" y="3"/>
                </a:cxn>
              </a:cxnLst>
              <a:rect l="0" t="0" r="r" b="b"/>
              <a:pathLst>
                <a:path w="236" h="477">
                  <a:moveTo>
                    <a:pt x="0" y="3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5" y="1"/>
                  </a:lnTo>
                  <a:lnTo>
                    <a:pt x="236" y="2"/>
                  </a:lnTo>
                  <a:lnTo>
                    <a:pt x="236" y="3"/>
                  </a:lnTo>
                  <a:lnTo>
                    <a:pt x="236" y="474"/>
                  </a:lnTo>
                  <a:lnTo>
                    <a:pt x="236" y="475"/>
                  </a:lnTo>
                  <a:lnTo>
                    <a:pt x="235" y="476"/>
                  </a:lnTo>
                  <a:lnTo>
                    <a:pt x="234" y="476"/>
                  </a:lnTo>
                  <a:lnTo>
                    <a:pt x="233" y="477"/>
                  </a:lnTo>
                  <a:lnTo>
                    <a:pt x="3" y="477"/>
                  </a:lnTo>
                  <a:lnTo>
                    <a:pt x="2" y="476"/>
                  </a:lnTo>
                  <a:lnTo>
                    <a:pt x="1" y="476"/>
                  </a:lnTo>
                  <a:lnTo>
                    <a:pt x="0" y="475"/>
                  </a:lnTo>
                  <a:lnTo>
                    <a:pt x="0" y="47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5"/>
            <p:cNvSpPr>
              <a:spLocks/>
            </p:cNvSpPr>
            <p:nvPr/>
          </p:nvSpPr>
          <p:spPr bwMode="gray">
            <a:xfrm>
              <a:off x="6901720" y="1241660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4"/>
                </a:cxn>
                <a:cxn ang="0">
                  <a:pos x="14" y="15"/>
                </a:cxn>
                <a:cxn ang="0">
                  <a:pos x="12" y="16"/>
                </a:cxn>
                <a:cxn ang="0">
                  <a:pos x="9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2" y="16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6"/>
            <p:cNvSpPr>
              <a:spLocks/>
            </p:cNvSpPr>
            <p:nvPr/>
          </p:nvSpPr>
          <p:spPr bwMode="gray">
            <a:xfrm>
              <a:off x="6901720" y="191158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gray">
            <a:xfrm>
              <a:off x="6950933" y="1243248"/>
              <a:ext cx="127000" cy="222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1"/>
                </a:cxn>
                <a:cxn ang="0">
                  <a:pos x="78" y="2"/>
                </a:cxn>
                <a:cxn ang="0">
                  <a:pos x="80" y="5"/>
                </a:cxn>
                <a:cxn ang="0">
                  <a:pos x="80" y="7"/>
                </a:cxn>
                <a:cxn ang="0">
                  <a:pos x="80" y="10"/>
                </a:cxn>
                <a:cxn ang="0">
                  <a:pos x="78" y="12"/>
                </a:cxn>
                <a:cxn ang="0">
                  <a:pos x="76" y="14"/>
                </a:cxn>
                <a:cxn ang="0">
                  <a:pos x="74" y="14"/>
                </a:cxn>
                <a:cxn ang="0">
                  <a:pos x="73" y="14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4">
                  <a:moveTo>
                    <a:pt x="8" y="0"/>
                  </a:moveTo>
                  <a:lnTo>
                    <a:pt x="73" y="0"/>
                  </a:lnTo>
                  <a:lnTo>
                    <a:pt x="76" y="1"/>
                  </a:lnTo>
                  <a:lnTo>
                    <a:pt x="78" y="2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8"/>
            <p:cNvSpPr>
              <a:spLocks/>
            </p:cNvSpPr>
            <p:nvPr/>
          </p:nvSpPr>
          <p:spPr bwMode="gray">
            <a:xfrm>
              <a:off x="6901720" y="1289285"/>
              <a:ext cx="26988" cy="26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7" y="5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8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gray">
            <a:xfrm>
              <a:off x="6950933" y="1290873"/>
              <a:ext cx="127000" cy="238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3" y="0"/>
                </a:cxn>
                <a:cxn ang="0">
                  <a:pos x="76" y="0"/>
                </a:cxn>
                <a:cxn ang="0">
                  <a:pos x="78" y="2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80" y="11"/>
                </a:cxn>
                <a:cxn ang="0">
                  <a:pos x="78" y="13"/>
                </a:cxn>
                <a:cxn ang="0">
                  <a:pos x="76" y="15"/>
                </a:cxn>
                <a:cxn ang="0">
                  <a:pos x="74" y="15"/>
                </a:cxn>
                <a:cxn ang="0">
                  <a:pos x="73" y="15"/>
                </a:cxn>
                <a:cxn ang="0">
                  <a:pos x="8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0"/>
                </a:cxn>
              </a:cxnLst>
              <a:rect l="0" t="0" r="r" b="b"/>
              <a:pathLst>
                <a:path w="80" h="15">
                  <a:moveTo>
                    <a:pt x="8" y="0"/>
                  </a:moveTo>
                  <a:lnTo>
                    <a:pt x="73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11"/>
                  </a:lnTo>
                  <a:lnTo>
                    <a:pt x="78" y="13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0"/>
            <p:cNvSpPr>
              <a:spLocks/>
            </p:cNvSpPr>
            <p:nvPr/>
          </p:nvSpPr>
          <p:spPr bwMode="gray">
            <a:xfrm>
              <a:off x="6901720" y="187507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1"/>
            <p:cNvSpPr>
              <a:spLocks/>
            </p:cNvSpPr>
            <p:nvPr/>
          </p:nvSpPr>
          <p:spPr bwMode="gray">
            <a:xfrm>
              <a:off x="6901720" y="183856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gray">
            <a:xfrm>
              <a:off x="6901720" y="180204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gray">
            <a:xfrm>
              <a:off x="6901720" y="1765535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gray">
            <a:xfrm>
              <a:off x="6901720" y="1729023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5"/>
            <p:cNvSpPr>
              <a:spLocks/>
            </p:cNvSpPr>
            <p:nvPr/>
          </p:nvSpPr>
          <p:spPr bwMode="gray">
            <a:xfrm>
              <a:off x="6901720" y="1692510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6"/>
            <p:cNvSpPr>
              <a:spLocks/>
            </p:cNvSpPr>
            <p:nvPr/>
          </p:nvSpPr>
          <p:spPr bwMode="gray">
            <a:xfrm>
              <a:off x="6901720" y="1655998"/>
              <a:ext cx="320675" cy="1905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99" y="0"/>
                </a:cxn>
                <a:cxn ang="0">
                  <a:pos x="200" y="0"/>
                </a:cxn>
                <a:cxn ang="0">
                  <a:pos x="201" y="1"/>
                </a:cxn>
                <a:cxn ang="0">
                  <a:pos x="202" y="2"/>
                </a:cxn>
                <a:cxn ang="0">
                  <a:pos x="202" y="3"/>
                </a:cxn>
                <a:cxn ang="0">
                  <a:pos x="202" y="9"/>
                </a:cxn>
                <a:cxn ang="0">
                  <a:pos x="202" y="11"/>
                </a:cxn>
                <a:cxn ang="0">
                  <a:pos x="201" y="12"/>
                </a:cxn>
                <a:cxn ang="0">
                  <a:pos x="200" y="12"/>
                </a:cxn>
                <a:cxn ang="0">
                  <a:pos x="199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202" h="12">
                  <a:moveTo>
                    <a:pt x="0" y="3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1" y="1"/>
                  </a:lnTo>
                  <a:lnTo>
                    <a:pt x="202" y="2"/>
                  </a:lnTo>
                  <a:lnTo>
                    <a:pt x="202" y="3"/>
                  </a:lnTo>
                  <a:lnTo>
                    <a:pt x="202" y="9"/>
                  </a:lnTo>
                  <a:lnTo>
                    <a:pt x="202" y="11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46604" y="2915645"/>
            <a:ext cx="41809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Storage </a:t>
            </a:r>
            <a:r>
              <a:rPr lang="de-DE" dirty="0" err="1" smtClean="0">
                <a:solidFill>
                  <a:schemeClr val="bg1"/>
                </a:solidFill>
              </a:rPr>
              <a:t>Virtualisation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400" dirty="0" err="1" smtClean="0">
                <a:solidFill>
                  <a:schemeClr val="bg1"/>
                </a:solidFill>
              </a:rPr>
              <a:t>FalconStor</a:t>
            </a:r>
            <a:r>
              <a:rPr lang="de-DE" sz="1400" dirty="0" smtClean="0">
                <a:solidFill>
                  <a:schemeClr val="bg1"/>
                </a:solidFill>
              </a:rPr>
              <a:t>, </a:t>
            </a:r>
            <a:r>
              <a:rPr lang="de-DE" sz="1400" dirty="0" err="1" smtClean="0">
                <a:solidFill>
                  <a:schemeClr val="bg1"/>
                </a:solidFill>
              </a:rPr>
              <a:t>Datacore</a:t>
            </a:r>
            <a:r>
              <a:rPr lang="de-DE" sz="1400" dirty="0" smtClean="0">
                <a:solidFill>
                  <a:schemeClr val="bg1"/>
                </a:solidFill>
              </a:rPr>
              <a:t>, SVC, …)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OpenStack</a:t>
            </a:r>
            <a:r>
              <a:rPr lang="hu-HU" dirty="0" smtClean="0"/>
              <a:t> </a:t>
            </a:r>
            <a:r>
              <a:rPr lang="hu-HU" dirty="0" err="1" smtClean="0"/>
              <a:t>components</a:t>
            </a:r>
            <a:r>
              <a:rPr lang="hu-HU" dirty="0" smtClean="0"/>
              <a:t> - </a:t>
            </a:r>
            <a:r>
              <a:rPr lang="hu-HU" dirty="0" err="1" smtClean="0"/>
              <a:t>APIs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780" y="843558"/>
            <a:ext cx="87236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/>
              <a:t>Compute</a:t>
            </a:r>
            <a:r>
              <a:rPr lang="hu-HU" sz="1600" b="1" dirty="0"/>
              <a:t> (Nova</a:t>
            </a:r>
            <a:r>
              <a:rPr lang="hu-HU" sz="16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err="1"/>
              <a:t>Computing</a:t>
            </a:r>
            <a:r>
              <a:rPr lang="hu-HU" sz="1600" dirty="0"/>
              <a:t> </a:t>
            </a:r>
            <a:r>
              <a:rPr lang="hu-HU" sz="1600" dirty="0" err="1"/>
              <a:t>fabric</a:t>
            </a:r>
            <a:r>
              <a:rPr lang="hu-HU" sz="1600" dirty="0"/>
              <a:t> </a:t>
            </a:r>
            <a:r>
              <a:rPr lang="hu-HU" sz="1600" dirty="0" err="1" smtClean="0"/>
              <a:t>controller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Works </a:t>
            </a:r>
            <a:r>
              <a:rPr lang="hu-HU" sz="1600" dirty="0" err="1"/>
              <a:t>with</a:t>
            </a:r>
            <a:r>
              <a:rPr lang="hu-HU" sz="1600" dirty="0"/>
              <a:t> </a:t>
            </a:r>
            <a:r>
              <a:rPr lang="hu-HU" sz="1600" dirty="0" err="1"/>
              <a:t>BareMetal</a:t>
            </a:r>
            <a:r>
              <a:rPr lang="hu-HU" sz="1600" dirty="0"/>
              <a:t>, HPC and </a:t>
            </a:r>
            <a:r>
              <a:rPr lang="hu-HU" sz="1600" dirty="0" err="1"/>
              <a:t>virtualization</a:t>
            </a:r>
            <a:r>
              <a:rPr lang="hu-HU" sz="1600" dirty="0"/>
              <a:t>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err="1" smtClean="0"/>
              <a:t>technologies</a:t>
            </a:r>
            <a:r>
              <a:rPr lang="hu-HU" sz="1600" dirty="0" smtClean="0"/>
              <a:t> </a:t>
            </a:r>
            <a:r>
              <a:rPr lang="hu-HU" sz="1600" dirty="0"/>
              <a:t>(</a:t>
            </a:r>
            <a:r>
              <a:rPr lang="hu-HU" sz="1600" dirty="0" err="1"/>
              <a:t>Vmware</a:t>
            </a:r>
            <a:r>
              <a:rPr lang="hu-HU" sz="1600" dirty="0"/>
              <a:t>, </a:t>
            </a:r>
            <a:r>
              <a:rPr lang="hu-HU" sz="1600" dirty="0" err="1" smtClean="0"/>
              <a:t>Hyper-V</a:t>
            </a:r>
            <a:r>
              <a:rPr lang="hu-HU" sz="1600" dirty="0" smtClean="0"/>
              <a:t>)</a:t>
            </a:r>
            <a:endParaRPr lang="hu-HU" sz="1600" dirty="0"/>
          </a:p>
          <a:p>
            <a:r>
              <a:rPr lang="hu-HU" sz="1600" b="1" dirty="0" err="1" smtClean="0">
                <a:solidFill>
                  <a:srgbClr val="FF0000"/>
                </a:solidFill>
              </a:rPr>
              <a:t>Object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/>
              <a:t>Storage (Swift</a:t>
            </a:r>
            <a:r>
              <a:rPr lang="hu-HU" sz="16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OpenStack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Object Storage </a:t>
            </a:r>
            <a:r>
              <a:rPr lang="en-US" sz="1600" dirty="0" smtClean="0"/>
              <a:t>is </a:t>
            </a:r>
            <a:r>
              <a:rPr lang="en-US" sz="1600" dirty="0"/>
              <a:t>a scalable redundant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en-US" sz="1600" dirty="0" smtClean="0"/>
              <a:t>storage </a:t>
            </a:r>
            <a:r>
              <a:rPr lang="en-US" sz="1600" dirty="0"/>
              <a:t>system</a:t>
            </a:r>
            <a:r>
              <a:rPr lang="hu-HU" sz="1600" dirty="0"/>
              <a:t>. </a:t>
            </a: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OpenStack</a:t>
            </a:r>
            <a:r>
              <a:rPr lang="en-US" sz="1600" dirty="0" smtClean="0"/>
              <a:t> </a:t>
            </a:r>
            <a:r>
              <a:rPr lang="en-US" sz="1600" dirty="0"/>
              <a:t>software responsible for ensuring data replication and integrity across the </a:t>
            </a:r>
            <a:r>
              <a:rPr lang="en-US" sz="1600" dirty="0" smtClean="0"/>
              <a:t>cluster</a:t>
            </a:r>
            <a:endParaRPr lang="hu-HU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Block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Storage (Cinder)</a:t>
            </a: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OpenStack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Block Storage provides persistent 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 tooltip="Block (data storage)"/>
              </a:rPr>
              <a:t>block-level storage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 devices for use with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OpenStack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compute instances. </a:t>
            </a:r>
            <a:endParaRPr lang="hu-HU" sz="1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rial" pitchFamily="34" charset="0"/>
                <a:cs typeface="Arial" pitchFamily="34" charset="0"/>
              </a:rPr>
              <a:t>Works </a:t>
            </a:r>
            <a:r>
              <a:rPr lang="hu-HU" sz="16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Ceph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, local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Linux </a:t>
            </a:r>
            <a:r>
              <a:rPr lang="hu-HU" sz="1600" dirty="0" err="1">
                <a:latin typeface="Arial" pitchFamily="34" charset="0"/>
                <a:cs typeface="Arial" pitchFamily="34" charset="0"/>
              </a:rPr>
              <a:t>storage</a:t>
            </a:r>
            <a:r>
              <a:rPr lang="hu-HU" sz="1600" dirty="0">
                <a:latin typeface="Arial" pitchFamily="34" charset="0"/>
                <a:cs typeface="Arial" pitchFamily="34" charset="0"/>
              </a:rPr>
              <a:t> (LVM), GPFS</a:t>
            </a:r>
          </a:p>
          <a:p>
            <a:r>
              <a:rPr lang="hu-HU" sz="1600" b="1" dirty="0" err="1" smtClean="0"/>
              <a:t>Networking</a:t>
            </a:r>
            <a:endParaRPr lang="hu-H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OpenStack</a:t>
            </a:r>
            <a:r>
              <a:rPr lang="en-US" sz="1600" dirty="0"/>
              <a:t> Networking (Neutron, formerly </a:t>
            </a:r>
            <a:r>
              <a:rPr lang="en-US" sz="1600" dirty="0" smtClean="0"/>
              <a:t>Quantum) </a:t>
            </a:r>
            <a:r>
              <a:rPr lang="en-US" sz="1600" dirty="0"/>
              <a:t>is a system for managing networks and </a:t>
            </a:r>
            <a:r>
              <a:rPr lang="en-US" sz="1600" dirty="0">
                <a:hlinkClick r:id="rId4" tooltip="IP address"/>
              </a:rPr>
              <a:t>IP </a:t>
            </a:r>
            <a:r>
              <a:rPr lang="en-US" sz="1600" dirty="0" smtClean="0">
                <a:hlinkClick r:id="rId4" tooltip="IP address"/>
              </a:rPr>
              <a:t>addresses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sanders\Desktop\openstack-software-diagram -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28" y="843558"/>
            <a:ext cx="3888431" cy="16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Ceph</a:t>
            </a:r>
            <a:r>
              <a:rPr lang="hu-HU" dirty="0" smtClean="0"/>
              <a:t> 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Ceph</a:t>
            </a:r>
            <a:r>
              <a:rPr lang="en-US" dirty="0"/>
              <a:t> is a free </a:t>
            </a:r>
            <a:r>
              <a:rPr lang="en-US" dirty="0">
                <a:solidFill>
                  <a:srgbClr val="00B0F0"/>
                </a:solidFill>
              </a:rPr>
              <a:t>software storage </a:t>
            </a:r>
            <a:r>
              <a:rPr lang="en-US" dirty="0"/>
              <a:t>platform </a:t>
            </a:r>
            <a:endParaRPr lang="hu-HU" dirty="0" smtClean="0"/>
          </a:p>
          <a:p>
            <a:r>
              <a:rPr lang="en-US" dirty="0" smtClean="0"/>
              <a:t>present </a:t>
            </a:r>
            <a:r>
              <a:rPr lang="en-US" dirty="0">
                <a:solidFill>
                  <a:srgbClr val="00B0F0"/>
                </a:solidFill>
              </a:rPr>
              <a:t>object, block, and file storage </a:t>
            </a:r>
            <a:r>
              <a:rPr lang="en-US" dirty="0"/>
              <a:t>from a single distributed computer </a:t>
            </a:r>
            <a:r>
              <a:rPr lang="en-US" dirty="0" smtClean="0"/>
              <a:t>cluster</a:t>
            </a:r>
            <a:endParaRPr lang="hu-HU" dirty="0" smtClean="0"/>
          </a:p>
          <a:p>
            <a:r>
              <a:rPr lang="en-US" dirty="0" smtClean="0"/>
              <a:t>main </a:t>
            </a:r>
            <a:r>
              <a:rPr lang="en-US" dirty="0"/>
              <a:t>goals </a:t>
            </a:r>
            <a:endParaRPr lang="hu-HU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>
                <a:solidFill>
                  <a:srgbClr val="00B0F0"/>
                </a:solidFill>
              </a:rPr>
              <a:t>completely distributed </a:t>
            </a:r>
            <a:r>
              <a:rPr lang="en-US" dirty="0"/>
              <a:t>without a single point of failure, </a:t>
            </a:r>
            <a:endParaRPr lang="hu-HU" dirty="0" smtClean="0"/>
          </a:p>
          <a:p>
            <a:pPr lvl="1"/>
            <a:r>
              <a:rPr lang="en-US" dirty="0" smtClean="0"/>
              <a:t>scalable </a:t>
            </a:r>
            <a:r>
              <a:rPr lang="en-US" dirty="0"/>
              <a:t>to the </a:t>
            </a:r>
            <a:r>
              <a:rPr lang="en-US" dirty="0" err="1"/>
              <a:t>exabyte</a:t>
            </a:r>
            <a:r>
              <a:rPr lang="en-US" dirty="0"/>
              <a:t> level, and freely-available. </a:t>
            </a:r>
            <a:endParaRPr lang="hu-HU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data is replicated, making it fault </a:t>
            </a:r>
            <a:r>
              <a:rPr lang="en-US" dirty="0" smtClean="0"/>
              <a:t>tolerant</a:t>
            </a: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on commodity </a:t>
            </a:r>
            <a:r>
              <a:rPr lang="en-US" dirty="0" smtClean="0"/>
              <a:t>hardware</a:t>
            </a:r>
            <a:endParaRPr lang="hu-HU" dirty="0" smtClean="0"/>
          </a:p>
          <a:p>
            <a:r>
              <a:rPr lang="en-US" dirty="0" smtClean="0"/>
              <a:t>self-healing </a:t>
            </a:r>
            <a:r>
              <a:rPr lang="en-US" dirty="0"/>
              <a:t>and </a:t>
            </a:r>
            <a:r>
              <a:rPr lang="en-US" dirty="0" smtClean="0"/>
              <a:t>self-managing</a:t>
            </a:r>
            <a:endParaRPr lang="hu-HU" dirty="0" smtClean="0"/>
          </a:p>
          <a:p>
            <a:r>
              <a:rPr lang="en-US" sz="1800" dirty="0"/>
              <a:t>CRUSH - Controlled, Scalable, Decentralized Placement of Replicated Data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2621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AjpTZITE2O2Lzk9eQ1b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heme/theme1.xml><?xml version="1.0" encoding="utf-8"?>
<a:theme xmlns:a="http://schemas.openxmlformats.org/drawingml/2006/main" name="Master-16-9-RED-Fujitsu Public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24184BD609A49AEA9EA9CD5C30344" ma:contentTypeVersion="4" ma:contentTypeDescription="Create a new document." ma:contentTypeScope="" ma:versionID="7c64ccd6608d7fc57cb050fa7a693128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0418a64-c4c4-4c52-b6a4-fa19483f03a5" xmlns:ns4="http://schemas.microsoft.com/sharepoint/v4" targetNamespace="http://schemas.microsoft.com/office/2006/metadata/properties" ma:root="true" ma:fieldsID="2cdfc109d628d81da9254836d15ed2e7" ns1:_="" ns2:_="" ns3:_="" ns4:_="">
    <xsd:import namespace="http://schemas.microsoft.com/sharepoint/v3"/>
    <xsd:import namespace="http://schemas.microsoft.com/sharepoint/v3/fields"/>
    <xsd:import namespace="f0418a64-c4c4-4c52-b6a4-fa19483f03a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RetentionPeriod"/>
                <xsd:element ref="ns1:Comments" minOccurs="0"/>
                <xsd:element ref="ns3:Description0" minOccurs="0"/>
                <xsd:element ref="ns3:Category" minOccurs="0"/>
                <xsd:element ref="ns3:Source_x002f_Owner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9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tentionPeriod" ma:index="8" ma:displayName="Retention Period" ma:default="Do not retain" ma:format="Dropdown" ma:internalName="RetentionPeriod" ma:readOnly="false" ma:showField="Text">
      <xsd:simpleType>
        <xsd:restriction base="dms:Choice">
          <xsd:enumeration value="Do not retain"/>
          <xsd:enumeration value="1 year"/>
          <xsd:enumeration value="2 years"/>
          <xsd:enumeration value="3 years"/>
          <xsd:enumeration value="6 years"/>
          <xsd:enumeration value="10 years"/>
          <xsd:enumeration value="30 years"/>
          <xsd:enumeration value="30 after end of contract"/>
          <xsd:enumeration value="Validity + 3 years"/>
          <xsd:enumeration value="Until end of contract"/>
          <xsd:enumeration value="Indefini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18a64-c4c4-4c52-b6a4-fa19483f03a5" elementFormDefault="qualified">
    <xsd:import namespace="http://schemas.microsoft.com/office/2006/documentManagement/types"/>
    <xsd:import namespace="http://schemas.microsoft.com/office/infopath/2007/PartnerControls"/>
    <xsd:element name="Description0" ma:index="10" nillable="true" ma:displayName="Description" ma:internalName="Description0">
      <xsd:simpleType>
        <xsd:restriction base="dms:Note"/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Word Templates"/>
              <xsd:enumeration value="Corporate Marketing Collaterals"/>
              <xsd:enumeration value="Advertising Templates"/>
              <xsd:enumeration value="Newsletter Templates"/>
              <xsd:enumeration value="Powerpoint Templates"/>
              <xsd:enumeration value="Collaterals Templates"/>
              <xsd:enumeration value="Guidelines"/>
              <xsd:enumeration value="OFT File"/>
            </xsd:restriction>
          </xsd:simpleType>
        </xsd:union>
      </xsd:simpleType>
    </xsd:element>
    <xsd:element name="Source_x002f_Owner" ma:index="12" nillable="true" ma:displayName="Source/Owner" ma:internalName="Source_x002f_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f0418a64-c4c4-4c52-b6a4-fa19483f03a5">Power Point Template </Description0>
    <Category xmlns="f0418a64-c4c4-4c52-b6a4-fa19483f03a5">Powerpoint Templates</Category>
    <IconOverlay xmlns="http://schemas.microsoft.com/sharepoint/v4" xsi:nil="true"/>
    <Source_x002f_Owner xmlns="f0418a64-c4c4-4c52-b6a4-fa19483f03a5">Walter Graf</Source_x002f_Owner>
    <RetentionPeriod xmlns="http://schemas.microsoft.com/sharepoint/v3/fields">Do not retain</RetentionPeriod>
    <Comment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772B5B-6283-467C-AF31-FC8512E6F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f0418a64-c4c4-4c52-b6a4-fa19483f03a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1C9E3-7593-423D-89C1-42E82ADA8CD0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sharepoint/v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0418a64-c4c4-4c52-b6a4-fa19483f03a5"/>
    <ds:schemaRef ds:uri="http://schemas.microsoft.com/sharepoint/v3/field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3E6BFCC-DFEB-46C9-B58D-55BAB61694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Master-16-9-RED-Fujitsu Public</Template>
  <TotalTime>633</TotalTime>
  <Words>1801</Words>
  <Application>Microsoft Office PowerPoint</Application>
  <PresentationFormat>Diavetítés a képernyőre (16:9 oldalarány)</PresentationFormat>
  <Paragraphs>445</Paragraphs>
  <Slides>37</Slides>
  <Notes>20</Notes>
  <HiddenSlides>10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9" baseType="lpstr">
      <vt:lpstr>Master-16-9-RED-Fujitsu Public</vt:lpstr>
      <vt:lpstr>think-cell Folie</vt:lpstr>
      <vt:lpstr>OpenStack based storage system from Fujtisu</vt:lpstr>
      <vt:lpstr>OpenStack</vt:lpstr>
      <vt:lpstr>Why openstack ? What is the Problem?</vt:lpstr>
      <vt:lpstr>Virtualization helped – and caused another pb.</vt:lpstr>
      <vt:lpstr>Traditional vs „smart” applications</vt:lpstr>
      <vt:lpstr>OpenStack = Control layer</vt:lpstr>
      <vt:lpstr>How to Simplify a computing cloud?</vt:lpstr>
      <vt:lpstr>OpenStack components - APIs</vt:lpstr>
      <vt:lpstr>What is Ceph ?</vt:lpstr>
      <vt:lpstr>How object storage works?</vt:lpstr>
      <vt:lpstr>How block storage works?</vt:lpstr>
      <vt:lpstr>OpenStack / ETERNUS CD10000 (Ceph)</vt:lpstr>
      <vt:lpstr>What is inside the ETERNUS CD10000?</vt:lpstr>
      <vt:lpstr>ETERNUS CD10000 – Building Blocks</vt:lpstr>
      <vt:lpstr>ETERNUS CD10000 Principles</vt:lpstr>
      <vt:lpstr>Network (non-redundant, up to 23 nodes)</vt:lpstr>
      <vt:lpstr>Network (redundant, up to 224 nodes)</vt:lpstr>
      <vt:lpstr>How ETERNUS CD10000 Overcomes the Scalability Bottleneck</vt:lpstr>
      <vt:lpstr>ETERNUS CD10000 Software Architecture</vt:lpstr>
      <vt:lpstr>ETERNUS CD10000 vs. Plain Ceph</vt:lpstr>
      <vt:lpstr> ETERNUS CD10000 vs. Plain Ceph: Lifecycle Management</vt:lpstr>
      <vt:lpstr>Typical Lifecycle Management Issues</vt:lpstr>
      <vt:lpstr>ETERNUS CD10000 Lifecycle Management</vt:lpstr>
      <vt:lpstr>ETERNUS CD10000 Lifecycle Management</vt:lpstr>
      <vt:lpstr>ETERNUS CD10000 vs. Plain Ceph  Deployment &amp; Administration</vt:lpstr>
      <vt:lpstr>Typical Administration Tasks &amp; Challenges</vt:lpstr>
      <vt:lpstr>Example: Replacing an HDD</vt:lpstr>
      <vt:lpstr>Example: Adding a Node</vt:lpstr>
      <vt:lpstr>Fujitsu Centralised Management</vt:lpstr>
      <vt:lpstr>ETERNUS CD10000 Summary</vt:lpstr>
      <vt:lpstr>In a Nutshell …</vt:lpstr>
      <vt:lpstr>ETERNUS CD10000 = Ceph++</vt:lpstr>
      <vt:lpstr>Who Should Be Interested Now?</vt:lpstr>
      <vt:lpstr>PowerPoint bemutató</vt:lpstr>
      <vt:lpstr>OpenStack.org User Survey Nov. 2014</vt:lpstr>
      <vt:lpstr>OpenStack.org User Survey Nov. 2014</vt:lpstr>
      <vt:lpstr>Who is using OpenStack ?</vt:lpstr>
    </vt:vector>
  </TitlesOfParts>
  <Company>Fujitsu Technology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ETERNUS CD10000 - Open Discussion</dc:title>
  <dc:creator>Walter Graf</dc:creator>
  <cp:lastModifiedBy>Pulai, András</cp:lastModifiedBy>
  <cp:revision>56</cp:revision>
  <cp:lastPrinted>2015-03-30T10:59:10Z</cp:lastPrinted>
  <dcterms:created xsi:type="dcterms:W3CDTF">2014-11-18T12:15:39Z</dcterms:created>
  <dcterms:modified xsi:type="dcterms:W3CDTF">2015-03-30T12:57:42Z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0x010100BC324184BD609A49AEA9EA9CD5C30344</vt:lpwstr>
  </property>
  <property fmtid="{D5CDD505-2E9C-101B-9397-08002B2CF9AE}" pid="3" name="Order">
    <vt:r8>37100</vt:r8>
  </property>
</Properties>
</file>