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9" r:id="rId4"/>
    <p:sldId id="260" r:id="rId5"/>
    <p:sldId id="261" r:id="rId6"/>
    <p:sldId id="264" r:id="rId7"/>
    <p:sldId id="268" r:id="rId8"/>
    <p:sldId id="266" r:id="rId9"/>
    <p:sldId id="262" r:id="rId10"/>
    <p:sldId id="269" r:id="rId11"/>
    <p:sldId id="270" r:id="rId12"/>
    <p:sldId id="258" r:id="rId13"/>
  </p:sldIdLst>
  <p:sldSz cx="9144000" cy="6858000" type="screen4x3"/>
  <p:notesSz cx="6858000" cy="9144000"/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66"/>
    <a:srgbClr val="914C1C"/>
    <a:srgbClr val="C54B30"/>
    <a:srgbClr val="005B60"/>
    <a:srgbClr val="004C50"/>
    <a:srgbClr val="00504C"/>
    <a:srgbClr val="007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671"/>
  </p:normalViewPr>
  <p:slideViewPr>
    <p:cSldViewPr>
      <p:cViewPr>
        <p:scale>
          <a:sx n="98" d="100"/>
          <a:sy n="98" d="100"/>
        </p:scale>
        <p:origin x="2048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6C798D-6739-5C4B-9778-A3C3444CA2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2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36D686-BB5A-4C47-BB0C-409F375D55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5096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57FEBF8-2014-5140-BB06-E4FF698EE4FB}" type="slidenum">
              <a:rPr lang="hu-HU" sz="1200">
                <a:latin typeface="Arial" charset="0"/>
              </a:rPr>
              <a:pPr eaLnBrk="1" hangingPunct="1"/>
              <a:t>1</a:t>
            </a:fld>
            <a:endParaRPr lang="hu-HU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6D686-BB5A-4C47-BB0C-409F375D5563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522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44000" cy="19161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 flipV="1">
            <a:off x="0" y="6021388"/>
            <a:ext cx="9144000" cy="83661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4" name="Kép 13" descr="PPT_UMFT_uj_ke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8475"/>
            <a:ext cx="9144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16" descr="PPT_UMFT_uj_logo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5521325"/>
            <a:ext cx="107156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62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13ED-8964-D94B-9E24-34E9CD5EFBF0}" type="slidenum">
              <a:rPr lang="hu-HU"/>
              <a:pPr>
                <a:defRPr/>
              </a:pPr>
              <a:t>‹#›</a:t>
            </a:fld>
            <a:r>
              <a:rPr lang="hu-HU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343613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37325" y="96838"/>
            <a:ext cx="2149475" cy="60293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7313" y="96838"/>
            <a:ext cx="6297612" cy="60293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5390-6BD5-A047-9BCA-54958EDBAADD}" type="slidenum">
              <a:rPr lang="hu-HU"/>
              <a:pPr>
                <a:defRPr/>
              </a:pPr>
              <a:t>‹#›</a:t>
            </a:fld>
            <a:r>
              <a:rPr lang="hu-HU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165154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44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1304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4507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7863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0827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9684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858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5538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517C7-152C-4846-BB49-C7335351421B}" type="slidenum">
              <a:rPr lang="hu-HU"/>
              <a:pPr>
                <a:defRPr/>
              </a:pPr>
              <a:t>‹#›</a:t>
            </a:fld>
            <a:r>
              <a:rPr lang="hu-HU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113813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2150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173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3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68EA2-3921-4942-9EFE-02D2C447185D}" type="slidenum">
              <a:rPr lang="hu-HU"/>
              <a:pPr>
                <a:defRPr/>
              </a:pPr>
              <a:t>‹#›</a:t>
            </a:fld>
            <a:r>
              <a:rPr lang="hu-HU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35027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45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CFA8E-264C-364E-A3D1-FF14E6AD19B0}" type="slidenum">
              <a:rPr lang="hu-HU"/>
              <a:pPr>
                <a:defRPr/>
              </a:pPr>
              <a:t>‹#›</a:t>
            </a:fld>
            <a:r>
              <a:rPr lang="hu-HU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98387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9CCDE-A5C7-D44C-BE93-FBEEACDA1F83}" type="slidenum">
              <a:rPr lang="hu-HU"/>
              <a:pPr>
                <a:defRPr/>
              </a:pPr>
              <a:t>‹#›</a:t>
            </a:fld>
            <a:r>
              <a:rPr lang="hu-HU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114786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9DCA-CEA6-7E45-8A74-E1BA90BCE46A}" type="slidenum">
              <a:rPr lang="hu-HU"/>
              <a:pPr>
                <a:defRPr/>
              </a:pPr>
              <a:t>‹#›</a:t>
            </a:fld>
            <a:r>
              <a:rPr lang="hu-HU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408534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D870D-3FD5-5D41-A120-8EDFF432B204}" type="slidenum">
              <a:rPr lang="hu-HU"/>
              <a:pPr>
                <a:defRPr/>
              </a:pPr>
              <a:t>‹#›</a:t>
            </a:fld>
            <a:r>
              <a:rPr lang="hu-HU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368884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A6D09-AF65-8545-A138-A255BF93A6C0}" type="slidenum">
              <a:rPr lang="hu-HU"/>
              <a:pPr>
                <a:defRPr/>
              </a:pPr>
              <a:t>‹#›</a:t>
            </a:fld>
            <a:r>
              <a:rPr lang="hu-HU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355306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E3037-68C8-6342-8858-8FDB8672D08A}" type="slidenum">
              <a:rPr lang="hu-HU"/>
              <a:pPr>
                <a:defRPr/>
              </a:pPr>
              <a:t>‹#›</a:t>
            </a:fld>
            <a:r>
              <a:rPr lang="hu-HU"/>
              <a:t>. oldal</a:t>
            </a:r>
          </a:p>
        </p:txBody>
      </p:sp>
    </p:spTree>
    <p:extLst>
      <p:ext uri="{BB962C8B-B14F-4D97-AF65-F5344CB8AC3E}">
        <p14:creationId xmlns:p14="http://schemas.microsoft.com/office/powerpoint/2010/main" val="174790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2" descr="PPT_UMFT_uj_logo2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6446838"/>
            <a:ext cx="612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1" descr="ppt_minta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988" y="981075"/>
            <a:ext cx="54340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692275" y="223838"/>
            <a:ext cx="619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hu-HU" b="1" smtClean="0">
                <a:solidFill>
                  <a:schemeClr val="bg1"/>
                </a:solidFill>
              </a:rPr>
              <a:t>Nemzeti Információs Infrastruktúra Fejlesztési Intézet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408738"/>
            <a:ext cx="12969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36666"/>
                </a:solidFill>
                <a:cs typeface="Arial" charset="0"/>
              </a:defRPr>
            </a:lvl1pPr>
          </a:lstStyle>
          <a:p>
            <a:pPr>
              <a:defRPr/>
            </a:pPr>
            <a:fld id="{CF107F47-6D02-874D-8767-A9408F950343}" type="slidenum">
              <a:rPr lang="hu-HU"/>
              <a:pPr>
                <a:defRPr/>
              </a:pPr>
              <a:t>‹#›</a:t>
            </a:fld>
            <a:r>
              <a:rPr lang="hu-HU" dirty="0"/>
              <a:t>. oldal</a:t>
            </a:r>
          </a:p>
        </p:txBody>
      </p:sp>
      <p:pic>
        <p:nvPicPr>
          <p:cNvPr id="1030" name="Picture 22" descr="ppt_minta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24313"/>
            <a:ext cx="54340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1713565" y="6402388"/>
            <a:ext cx="5580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 smtClean="0">
                <a:solidFill>
                  <a:srgbClr val="336666"/>
                </a:solidFill>
              </a:rPr>
              <a:t>PRACE – </a:t>
            </a:r>
            <a:r>
              <a:rPr lang="cs-CZ" dirty="0" err="1" smtClean="0">
                <a:solidFill>
                  <a:srgbClr val="336666"/>
                </a:solidFill>
              </a:rPr>
              <a:t>részünk</a:t>
            </a:r>
            <a:r>
              <a:rPr lang="cs-CZ" dirty="0" smtClean="0">
                <a:solidFill>
                  <a:srgbClr val="336666"/>
                </a:solidFill>
              </a:rPr>
              <a:t> </a:t>
            </a:r>
            <a:r>
              <a:rPr lang="cs-CZ" dirty="0" err="1" smtClean="0">
                <a:solidFill>
                  <a:srgbClr val="336666"/>
                </a:solidFill>
              </a:rPr>
              <a:t>az</a:t>
            </a:r>
            <a:r>
              <a:rPr lang="cs-CZ" dirty="0" smtClean="0">
                <a:solidFill>
                  <a:srgbClr val="336666"/>
                </a:solidFill>
              </a:rPr>
              <a:t> </a:t>
            </a:r>
            <a:r>
              <a:rPr lang="cs-CZ" dirty="0" err="1" smtClean="0">
                <a:solidFill>
                  <a:srgbClr val="336666"/>
                </a:solidFill>
              </a:rPr>
              <a:t>európai</a:t>
            </a:r>
            <a:r>
              <a:rPr lang="cs-CZ" dirty="0" smtClean="0">
                <a:solidFill>
                  <a:srgbClr val="336666"/>
                </a:solidFill>
              </a:rPr>
              <a:t> HPC </a:t>
            </a:r>
            <a:r>
              <a:rPr lang="cs-CZ" dirty="0" err="1" smtClean="0">
                <a:solidFill>
                  <a:srgbClr val="336666"/>
                </a:solidFill>
              </a:rPr>
              <a:t>infrastruktúrában</a:t>
            </a:r>
            <a:endParaRPr lang="hu-HU" dirty="0" smtClean="0">
              <a:solidFill>
                <a:srgbClr val="336666"/>
              </a:solidFill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356100" y="0"/>
            <a:ext cx="4787900" cy="692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0" y="692150"/>
            <a:ext cx="9144000" cy="2603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34" name="Line 23"/>
          <p:cNvSpPr>
            <a:spLocks noChangeShapeType="1"/>
          </p:cNvSpPr>
          <p:nvPr/>
        </p:nvSpPr>
        <p:spPr bwMode="auto">
          <a:xfrm>
            <a:off x="539750" y="6381750"/>
            <a:ext cx="8064500" cy="0"/>
          </a:xfrm>
          <a:prstGeom prst="line">
            <a:avLst/>
          </a:prstGeom>
          <a:noFill/>
          <a:ln w="28575">
            <a:solidFill>
              <a:srgbClr val="33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87313" y="96838"/>
            <a:ext cx="8229600" cy="5953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10800" rIns="54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36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6666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6666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rgbClr val="3366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charset="0"/>
        <a:buChar char="q"/>
        <a:defRPr sz="2400">
          <a:solidFill>
            <a:srgbClr val="336666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66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66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ép 4" descr="PPT_UMFT_uj_kep2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9144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 rot="10800000">
            <a:off x="0" y="4941888"/>
            <a:ext cx="9144000" cy="191611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tiff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tiff"/><Relationship Id="rId18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4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tiff"/><Relationship Id="rId5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8.jpeg"/><Relationship Id="rId5" Type="http://schemas.openxmlformats.org/officeDocument/2006/relationships/image" Target="../media/image7.png"/><Relationship Id="rId6" Type="http://schemas.openxmlformats.org/officeDocument/2006/relationships/image" Target="../media/image39.tiff"/><Relationship Id="rId7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8.jpeg"/><Relationship Id="rId5" Type="http://schemas.openxmlformats.org/officeDocument/2006/relationships/image" Target="../media/image7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620713"/>
            <a:ext cx="8640960" cy="1223962"/>
          </a:xfrm>
        </p:spPr>
        <p:txBody>
          <a:bodyPr anchor="ctr"/>
          <a:lstStyle/>
          <a:p>
            <a:pPr algn="ctr" eaLnBrk="1" hangingPunct="1"/>
            <a:r>
              <a:rPr lang="en-US" sz="4400" dirty="0" smtClean="0">
                <a:latin typeface="Times New Roman" charset="0"/>
              </a:rPr>
              <a:t>PRACE – </a:t>
            </a:r>
            <a:r>
              <a:rPr lang="en-US" sz="4400" dirty="0" err="1" smtClean="0">
                <a:latin typeface="Times New Roman" charset="0"/>
              </a:rPr>
              <a:t>részünk</a:t>
            </a:r>
            <a:r>
              <a:rPr lang="en-US" sz="4400" dirty="0" smtClean="0">
                <a:latin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</a:rPr>
              <a:t>az</a:t>
            </a:r>
            <a:r>
              <a:rPr lang="en-US" sz="4400" dirty="0" smtClean="0">
                <a:latin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</a:rPr>
              <a:t>európai</a:t>
            </a:r>
            <a:r>
              <a:rPr lang="en-US" sz="4400" dirty="0" smtClean="0">
                <a:latin typeface="Times New Roman" charset="0"/>
              </a:rPr>
              <a:t> HPC </a:t>
            </a:r>
            <a:r>
              <a:rPr lang="en-US" sz="4400" dirty="0" err="1" smtClean="0">
                <a:latin typeface="Times New Roman" charset="0"/>
              </a:rPr>
              <a:t>infrastruktúrában</a:t>
            </a:r>
            <a:endParaRPr lang="en-US" sz="4400" dirty="0">
              <a:latin typeface="Times New Roman" charset="0"/>
            </a:endParaRPr>
          </a:p>
        </p:txBody>
      </p:sp>
      <p:sp>
        <p:nvSpPr>
          <p:cNvPr id="16386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3748088" y="3973513"/>
            <a:ext cx="5256212" cy="1471612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>
                <a:latin typeface="Times New Roman" charset="0"/>
              </a:rPr>
              <a:t>Kiss Zoltán</a:t>
            </a:r>
            <a:endParaRPr lang="hu-HU">
              <a:latin typeface="Times New Roman" charset="0"/>
            </a:endParaRPr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147638" y="4446588"/>
            <a:ext cx="54721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hu-HU" sz="3000" dirty="0">
                <a:solidFill>
                  <a:srgbClr val="336666"/>
                </a:solidFill>
              </a:rPr>
              <a:t>Networkshop </a:t>
            </a:r>
            <a:r>
              <a:rPr lang="hu-HU" sz="3000" dirty="0" smtClean="0">
                <a:solidFill>
                  <a:srgbClr val="336666"/>
                </a:solidFill>
              </a:rPr>
              <a:t>2015</a:t>
            </a:r>
            <a:endParaRPr lang="hu-HU" sz="3000" dirty="0">
              <a:solidFill>
                <a:srgbClr val="336666"/>
              </a:solidFill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147638" y="4005263"/>
            <a:ext cx="2768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90000"/>
              </a:lnSpc>
            </a:pPr>
            <a:r>
              <a:rPr lang="hu-HU" sz="3000" dirty="0" smtClean="0">
                <a:solidFill>
                  <a:srgbClr val="336666"/>
                </a:solidFill>
              </a:rPr>
              <a:t>2015.03.31.</a:t>
            </a:r>
            <a:endParaRPr lang="hu-HU" sz="3000" dirty="0">
              <a:solidFill>
                <a:srgbClr val="336666"/>
              </a:solidFill>
            </a:endParaRP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2525" y="3989388"/>
            <a:ext cx="203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1517C7-152C-4846-BB49-C7335351421B}" type="slidenum">
              <a:rPr lang="hu-HU" smtClean="0"/>
              <a:pPr>
                <a:defRPr/>
              </a:pPr>
              <a:t>10</a:t>
            </a:fld>
            <a:r>
              <a:rPr lang="hu-HU" smtClean="0"/>
              <a:t>. oldal</a:t>
            </a:r>
            <a:endParaRPr lang="hu-H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prace_web_cr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52" y="0"/>
            <a:ext cx="786620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225570"/>
            <a:ext cx="203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6077" y="6237312"/>
            <a:ext cx="256202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www.prace-ri.eu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052513"/>
            <a:ext cx="8229600" cy="6477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b="1">
                <a:latin typeface="Arial" charset="0"/>
              </a:rPr>
              <a:t>Köszönöm a figyelmet!</a:t>
            </a: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3748088" y="4189413"/>
            <a:ext cx="525621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cs-CZ" sz="3200" dirty="0">
                <a:solidFill>
                  <a:srgbClr val="336666"/>
                </a:solidFill>
              </a:rPr>
              <a:t>Kiss </a:t>
            </a:r>
            <a:r>
              <a:rPr lang="cs-CZ" sz="3200" dirty="0" smtClean="0">
                <a:solidFill>
                  <a:srgbClr val="336666"/>
                </a:solidFill>
              </a:rPr>
              <a:t>Zoltán</a:t>
            </a:r>
          </a:p>
          <a:p>
            <a:pPr algn="r">
              <a:lnSpc>
                <a:spcPct val="90000"/>
              </a:lnSpc>
            </a:pPr>
            <a:r>
              <a:rPr lang="cs-CZ" sz="3200" dirty="0">
                <a:solidFill>
                  <a:srgbClr val="336666"/>
                </a:solidFill>
              </a:rPr>
              <a:t>k</a:t>
            </a:r>
            <a:r>
              <a:rPr lang="cs-CZ" sz="3200" dirty="0" smtClean="0">
                <a:solidFill>
                  <a:srgbClr val="336666"/>
                </a:solidFill>
              </a:rPr>
              <a:t>iss.zoltan@niif.hu</a:t>
            </a:r>
            <a:endParaRPr lang="hu-HU" sz="3200" dirty="0">
              <a:solidFill>
                <a:srgbClr val="33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CFCC182-430C-334D-BAD2-C79C33A15A8D}" type="slidenum">
              <a:rPr lang="hu-HU">
                <a:solidFill>
                  <a:srgbClr val="336666"/>
                </a:solidFill>
              </a:rPr>
              <a:pPr eaLnBrk="1" hangingPunct="1"/>
              <a:t>2</a:t>
            </a:fld>
            <a:r>
              <a:rPr lang="hu-HU">
                <a:solidFill>
                  <a:srgbClr val="336666"/>
                </a:solidFill>
              </a:rPr>
              <a:t>. oldal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NIIF HPC-k</a:t>
            </a:r>
            <a:endParaRPr lang="en-US" dirty="0">
              <a:latin typeface="Times New Roman" charset="0"/>
            </a:endParaRPr>
          </a:p>
        </p:txBody>
      </p:sp>
      <p:pic>
        <p:nvPicPr>
          <p:cNvPr id="5" name="Picture 1" descr="storage_halozat_szge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01134"/>
            <a:ext cx="8784976" cy="62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gi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3829490"/>
            <a:ext cx="939588" cy="758962"/>
          </a:xfrm>
          <a:prstGeom prst="rect">
            <a:avLst/>
          </a:prstGeom>
          <a:noFill/>
        </p:spPr>
      </p:pic>
      <p:pic>
        <p:nvPicPr>
          <p:cNvPr id="7" name="Picture 6" descr="hp_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68344" y="3356992"/>
            <a:ext cx="1243739" cy="9361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25600" y="4074322"/>
            <a:ext cx="1297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336666"/>
                </a:solidFill>
                <a:latin typeface="Verdana"/>
                <a:cs typeface="Verdana"/>
              </a:rPr>
              <a:t>18 </a:t>
            </a:r>
            <a:r>
              <a:rPr lang="en-US" sz="2200" dirty="0" err="1" smtClean="0">
                <a:solidFill>
                  <a:srgbClr val="336666"/>
                </a:solidFill>
                <a:latin typeface="Verdana"/>
                <a:cs typeface="Verdana"/>
              </a:rPr>
              <a:t>Tfps</a:t>
            </a:r>
            <a:endParaRPr lang="en-US" sz="2200" dirty="0" smtClean="0">
              <a:solidFill>
                <a:srgbClr val="336666"/>
              </a:solidFill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7756" y="4086636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336666"/>
                </a:solidFill>
                <a:latin typeface="Verdana"/>
                <a:cs typeface="Verdana"/>
              </a:rPr>
              <a:t>14 </a:t>
            </a:r>
            <a:r>
              <a:rPr lang="en-US" sz="2200" dirty="0" err="1" smtClean="0">
                <a:solidFill>
                  <a:srgbClr val="336666"/>
                </a:solidFill>
                <a:latin typeface="Verdana"/>
                <a:cs typeface="Verdana"/>
              </a:rPr>
              <a:t>Tfps</a:t>
            </a:r>
            <a:endParaRPr lang="en-US" sz="2200" dirty="0" smtClean="0">
              <a:solidFill>
                <a:srgbClr val="336666"/>
              </a:solidFill>
              <a:latin typeface="Verdana"/>
              <a:cs typeface="Verdan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4725144"/>
            <a:ext cx="2962205" cy="2132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24489"/>
            <a:ext cx="2952328" cy="2216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4725144"/>
            <a:ext cx="2808312" cy="2132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908720"/>
            <a:ext cx="1517914" cy="22768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5940152" y="836712"/>
            <a:ext cx="720080" cy="2376264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172400" y="908720"/>
            <a:ext cx="792088" cy="2376264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784" y="-1573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~</a:t>
            </a:r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280</a:t>
            </a:r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336666"/>
                </a:solidFill>
                <a:latin typeface="Verdana"/>
                <a:cs typeface="Verdana"/>
              </a:rPr>
              <a:t>Tflop</a:t>
            </a:r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/s =</a:t>
            </a:r>
          </a:p>
          <a:p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28</a:t>
            </a:r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000 </a:t>
            </a:r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laptop</a:t>
            </a:r>
            <a:endParaRPr lang="en-US" dirty="0">
              <a:solidFill>
                <a:srgbClr val="336666"/>
              </a:solidFill>
              <a:latin typeface="Verdana"/>
              <a:cs typeface="Verdan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481" y="908720"/>
            <a:ext cx="1458193" cy="21967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6184" y="2317184"/>
            <a:ext cx="1382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336666"/>
                </a:solidFill>
                <a:latin typeface="+mn-lt"/>
              </a:rPr>
              <a:t>10.5 </a:t>
            </a:r>
            <a:r>
              <a:rPr lang="en-US" sz="2200" dirty="0" err="1" smtClean="0">
                <a:solidFill>
                  <a:srgbClr val="336666"/>
                </a:solidFill>
                <a:latin typeface="+mn-lt"/>
              </a:rPr>
              <a:t>Tfps</a:t>
            </a:r>
            <a:endParaRPr lang="en-US" sz="2200" dirty="0" smtClean="0">
              <a:solidFill>
                <a:srgbClr val="336666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2539" y="866036"/>
            <a:ext cx="971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336666"/>
                </a:solidFill>
                <a:latin typeface="+mn-lt"/>
              </a:rPr>
              <a:t>32</a:t>
            </a:r>
            <a:r>
              <a:rPr lang="en-US" sz="2200" dirty="0" smtClean="0">
                <a:solidFill>
                  <a:srgbClr val="336666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336666"/>
                </a:solidFill>
                <a:latin typeface="+mn-lt"/>
              </a:rPr>
              <a:t>Tfps</a:t>
            </a:r>
            <a:endParaRPr lang="en-US" sz="2200" dirty="0" smtClean="0">
              <a:solidFill>
                <a:srgbClr val="336666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9619" y="3212976"/>
            <a:ext cx="16185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336666"/>
                </a:solidFill>
                <a:latin typeface="+mn-lt"/>
              </a:rPr>
              <a:t>5.5 </a:t>
            </a:r>
            <a:r>
              <a:rPr lang="en-US" sz="2200" dirty="0" err="1" smtClean="0">
                <a:solidFill>
                  <a:srgbClr val="336666"/>
                </a:solidFill>
                <a:latin typeface="+mn-lt"/>
              </a:rPr>
              <a:t>Tfps</a:t>
            </a:r>
            <a:endParaRPr lang="en-US" sz="2200" dirty="0" smtClean="0">
              <a:solidFill>
                <a:srgbClr val="336666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771800" y="4725144"/>
            <a:ext cx="695712" cy="2204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478" y="4725144"/>
            <a:ext cx="1199498" cy="2132857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 flipH="1">
            <a:off x="2675891" y="4221088"/>
            <a:ext cx="480587" cy="504056"/>
          </a:xfrm>
          <a:prstGeom prst="straightConnector1">
            <a:avLst/>
          </a:prstGeom>
          <a:ln>
            <a:solidFill>
              <a:srgbClr val="914C1C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02112" y="6310481"/>
            <a:ext cx="1546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336666"/>
                </a:solidFill>
                <a:latin typeface="Verdana"/>
                <a:cs typeface="Verdana"/>
              </a:rPr>
              <a:t>202</a:t>
            </a:r>
            <a:r>
              <a:rPr lang="en-US" sz="2200" dirty="0" smtClean="0">
                <a:solidFill>
                  <a:srgbClr val="336666"/>
                </a:solidFill>
                <a:latin typeface="Verdana"/>
                <a:cs typeface="Verdana"/>
              </a:rPr>
              <a:t> </a:t>
            </a:r>
            <a:r>
              <a:rPr lang="en-US" sz="2200" dirty="0" err="1" smtClean="0">
                <a:solidFill>
                  <a:srgbClr val="336666"/>
                </a:solidFill>
                <a:latin typeface="Verdana"/>
                <a:cs typeface="Verdana"/>
              </a:rPr>
              <a:t>Tfps</a:t>
            </a:r>
            <a:endParaRPr lang="en-US" sz="2200" dirty="0" smtClean="0">
              <a:solidFill>
                <a:srgbClr val="336666"/>
              </a:solidFill>
              <a:latin typeface="Verdana"/>
              <a:cs typeface="Verdana"/>
            </a:endParaRPr>
          </a:p>
        </p:txBody>
      </p:sp>
      <p:sp>
        <p:nvSpPr>
          <p:cNvPr id="27" name="5-Point Star 26"/>
          <p:cNvSpPr/>
          <p:nvPr/>
        </p:nvSpPr>
        <p:spPr bwMode="auto">
          <a:xfrm>
            <a:off x="4042780" y="4588452"/>
            <a:ext cx="504056" cy="504056"/>
          </a:xfrm>
          <a:prstGeom prst="star5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" name="5-Point Star 30"/>
          <p:cNvSpPr/>
          <p:nvPr/>
        </p:nvSpPr>
        <p:spPr bwMode="auto">
          <a:xfrm>
            <a:off x="6173984" y="713387"/>
            <a:ext cx="504056" cy="504056"/>
          </a:xfrm>
          <a:prstGeom prst="star5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pic>
        <p:nvPicPr>
          <p:cNvPr id="32" name="Picture 31" descr="hp_logo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5805264"/>
            <a:ext cx="734600" cy="552899"/>
          </a:xfrm>
          <a:prstGeom prst="rect">
            <a:avLst/>
          </a:prstGeom>
          <a:noFill/>
        </p:spPr>
      </p:pic>
      <p:pic>
        <p:nvPicPr>
          <p:cNvPr id="33" name="Picture 4" descr="sgi_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04286" y="1842070"/>
            <a:ext cx="720102" cy="581670"/>
          </a:xfrm>
          <a:prstGeom prst="rect">
            <a:avLst/>
          </a:prstGeom>
          <a:noFill/>
        </p:spPr>
      </p:pic>
      <p:pic>
        <p:nvPicPr>
          <p:cNvPr id="34" name="Picture 33" descr="hp_logo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8716" y="1580006"/>
            <a:ext cx="734600" cy="552899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501" y="2640575"/>
            <a:ext cx="1261274" cy="85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206" y="6021288"/>
            <a:ext cx="1261274" cy="85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loud 38"/>
          <p:cNvSpPr/>
          <p:nvPr/>
        </p:nvSpPr>
        <p:spPr bwMode="auto">
          <a:xfrm>
            <a:off x="8268705" y="1556792"/>
            <a:ext cx="774142" cy="58167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391" y="1670324"/>
            <a:ext cx="620653" cy="29791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843" y="641994"/>
            <a:ext cx="978036" cy="66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Elbow Connector 43"/>
          <p:cNvCxnSpPr/>
          <p:nvPr/>
        </p:nvCxnSpPr>
        <p:spPr bwMode="auto">
          <a:xfrm flipV="1">
            <a:off x="8190346" y="2852936"/>
            <a:ext cx="465430" cy="278783"/>
          </a:xfrm>
          <a:prstGeom prst="bentConnector2">
            <a:avLst/>
          </a:prstGeom>
          <a:ln>
            <a:solidFill>
              <a:srgbClr val="336666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 bwMode="auto">
          <a:xfrm rot="5400000" flipH="1" flipV="1">
            <a:off x="7106682" y="4317447"/>
            <a:ext cx="3294152" cy="401562"/>
          </a:xfrm>
          <a:prstGeom prst="bentConnector3">
            <a:avLst>
              <a:gd name="adj1" fmla="val 50000"/>
            </a:avLst>
          </a:prstGeom>
          <a:ln>
            <a:solidFill>
              <a:srgbClr val="336666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8604448" y="1268760"/>
            <a:ext cx="0" cy="239851"/>
          </a:xfrm>
          <a:prstGeom prst="straightConnector1">
            <a:avLst/>
          </a:prstGeom>
          <a:ln>
            <a:solidFill>
              <a:srgbClr val="336666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Cloud 65"/>
          <p:cNvSpPr/>
          <p:nvPr/>
        </p:nvSpPr>
        <p:spPr bwMode="auto">
          <a:xfrm>
            <a:off x="8281314" y="2260073"/>
            <a:ext cx="774142" cy="58167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475" y="3562813"/>
            <a:ext cx="1161368" cy="19356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343" y="2510506"/>
            <a:ext cx="831161" cy="138527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 bwMode="auto">
          <a:xfrm flipV="1">
            <a:off x="8532440" y="2060848"/>
            <a:ext cx="0" cy="239851"/>
          </a:xfrm>
          <a:prstGeom prst="straightConnector1">
            <a:avLst/>
          </a:prstGeom>
          <a:ln>
            <a:solidFill>
              <a:srgbClr val="336666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9" grpId="0"/>
      <p:bldP spid="27" grpId="0" animBg="1"/>
      <p:bldP spid="31" grpId="0" animBg="1"/>
      <p:bldP spid="39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1517C7-152C-4846-BB49-C7335351421B}" type="slidenum">
              <a:rPr lang="hu-HU" smtClean="0"/>
              <a:pPr>
                <a:defRPr/>
              </a:pPr>
              <a:t>3</a:t>
            </a:fld>
            <a:r>
              <a:rPr lang="hu-HU" smtClean="0"/>
              <a:t>. oldal</a:t>
            </a:r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-36512" y="3143290"/>
            <a:ext cx="7555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336666"/>
                </a:solidFill>
                <a:latin typeface="Verdana"/>
                <a:cs typeface="Verdana"/>
              </a:rPr>
              <a:t>25 tag</a:t>
            </a:r>
            <a:endParaRPr lang="en-US" sz="2500" dirty="0">
              <a:solidFill>
                <a:srgbClr val="336666"/>
              </a:solidFill>
              <a:latin typeface="Verdana"/>
              <a:cs typeface="Verdan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prace_web_cr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52" y="0"/>
            <a:ext cx="7866204" cy="6858000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 bwMode="auto">
          <a:xfrm>
            <a:off x="6444208" y="3789040"/>
            <a:ext cx="216024" cy="216024"/>
          </a:xfrm>
          <a:prstGeom prst="star5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225570"/>
            <a:ext cx="203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2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3" y="96838"/>
            <a:ext cx="9056687" cy="595312"/>
          </a:xfrm>
        </p:spPr>
        <p:txBody>
          <a:bodyPr/>
          <a:lstStyle/>
          <a:p>
            <a:r>
              <a:rPr lang="en-US" dirty="0" smtClean="0"/>
              <a:t>Tier-0: 18 </a:t>
            </a:r>
            <a:r>
              <a:rPr lang="en-US" dirty="0" err="1" smtClean="0"/>
              <a:t>Pflop</a:t>
            </a:r>
            <a:r>
              <a:rPr lang="en-US" dirty="0" smtClean="0"/>
              <a:t>/s B:</a:t>
            </a:r>
            <a:r>
              <a:rPr lang="en-US" dirty="0" smtClean="0"/>
              <a:t>1-C:2-H:4-C:2-L:3-J:6 </a:t>
            </a:r>
            <a:r>
              <a:rPr lang="en-US" dirty="0" err="1" smtClean="0"/>
              <a:t>Pflop</a:t>
            </a:r>
            <a:r>
              <a:rPr lang="en-US" dirty="0" smtClean="0"/>
              <a:t>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1517C7-152C-4846-BB49-C7335351421B}" type="slidenum">
              <a:rPr lang="hu-HU" smtClean="0"/>
              <a:pPr>
                <a:defRPr/>
              </a:pPr>
              <a:t>4</a:t>
            </a:fld>
            <a:r>
              <a:rPr lang="hu-HU" smtClean="0"/>
              <a:t>. oldal</a:t>
            </a:r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696"/>
            <a:ext cx="9144000" cy="5687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880662"/>
            <a:ext cx="4857712" cy="2332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24744"/>
            <a:ext cx="270477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</a:t>
            </a:r>
            <a:r>
              <a:rPr lang="en-US" dirty="0" err="1" smtClean="0"/>
              <a:t>használat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1517C7-152C-4846-BB49-C7335351421B}" type="slidenum">
              <a:rPr lang="hu-HU" smtClean="0"/>
              <a:pPr>
                <a:defRPr/>
              </a:pPr>
              <a:t>5</a:t>
            </a:fld>
            <a:r>
              <a:rPr lang="hu-HU" smtClean="0"/>
              <a:t>. oldal</a:t>
            </a:r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08720"/>
            <a:ext cx="3761490" cy="259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7" y="56021"/>
            <a:ext cx="4104456" cy="3400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7" y="3549730"/>
            <a:ext cx="4104456" cy="2617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89040"/>
            <a:ext cx="3778388" cy="212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2780704" y="1124744"/>
            <a:ext cx="8128000" cy="504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</a:t>
            </a:r>
            <a:r>
              <a:rPr lang="en-US" dirty="0" err="1" smtClean="0"/>
              <a:t>Disszemináció</a:t>
            </a:r>
            <a:r>
              <a:rPr lang="en-US" dirty="0" smtClean="0"/>
              <a:t> / </a:t>
            </a:r>
            <a:r>
              <a:rPr lang="en-US" dirty="0" err="1" smtClean="0"/>
              <a:t>Tréning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1517C7-152C-4846-BB49-C7335351421B}" type="slidenum">
              <a:rPr lang="hu-HU" smtClean="0"/>
              <a:pPr>
                <a:defRPr/>
              </a:pPr>
              <a:t>6</a:t>
            </a:fld>
            <a:r>
              <a:rPr lang="hu-HU" smtClean="0"/>
              <a:t>. oldal</a:t>
            </a:r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565" y="4702574"/>
            <a:ext cx="2016224" cy="1703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407" y="3115113"/>
            <a:ext cx="308025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International HPC Summer School</a:t>
            </a:r>
            <a:endParaRPr lang="en-US" sz="2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5" y="1122700"/>
            <a:ext cx="4032448" cy="1815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PATC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Seasonal Schools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Workshops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Conferences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856" y="3645024"/>
            <a:ext cx="4832648" cy="2416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976" y="4224646"/>
            <a:ext cx="1180235" cy="955855"/>
          </a:xfrm>
          <a:prstGeom prst="rect">
            <a:avLst/>
          </a:prstGeom>
        </p:spPr>
      </p:pic>
      <p:sp>
        <p:nvSpPr>
          <p:cNvPr id="14" name="Vertical Scroll 13"/>
          <p:cNvSpPr/>
          <p:nvPr/>
        </p:nvSpPr>
        <p:spPr bwMode="auto">
          <a:xfrm>
            <a:off x="4950509" y="1097844"/>
            <a:ext cx="2349607" cy="1645011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normalizeH="0" baseline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Arial" charset="0"/>
              </a:rPr>
              <a:t>Knowledge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Arial" charset="0"/>
              </a:rPr>
              <a:t>Base</a:t>
            </a:r>
            <a:endParaRPr kumimoji="0" lang="en-US" sz="2000" b="1" i="0" u="none" strike="noStrike" normalizeH="0" baseline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6307" y="1628800"/>
            <a:ext cx="172420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Optimalisation</a:t>
            </a:r>
            <a:r>
              <a:rPr lang="en-US" sz="1600" dirty="0" smtClean="0">
                <a:latin typeface="+mn-lt"/>
              </a:rPr>
              <a:t> Enabling</a:t>
            </a:r>
            <a:endParaRPr lang="en-US" sz="16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2734" y="3676296"/>
            <a:ext cx="151216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HPC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32" y="4861778"/>
            <a:ext cx="1656184" cy="144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715" y="908720"/>
            <a:ext cx="2016224" cy="1703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3IP (2012-2015)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1517C7-152C-4846-BB49-C7335351421B}" type="slidenum">
              <a:rPr lang="hu-HU" smtClean="0"/>
              <a:pPr>
                <a:defRPr/>
              </a:pPr>
              <a:t>7</a:t>
            </a:fld>
            <a:r>
              <a:rPr lang="hu-HU" smtClean="0"/>
              <a:t>. oldal</a:t>
            </a:r>
            <a:endParaRPr lang="hu-HU"/>
          </a:p>
        </p:txBody>
      </p:sp>
      <p:pic>
        <p:nvPicPr>
          <p:cNvPr id="5" name="Kép 16" descr="PPT_UMFT_uj_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929585" cy="168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636912"/>
            <a:ext cx="253679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triped Right Arrow 8"/>
          <p:cNvSpPr/>
          <p:nvPr/>
        </p:nvSpPr>
        <p:spPr bwMode="auto">
          <a:xfrm>
            <a:off x="3419872" y="3140968"/>
            <a:ext cx="2664296" cy="576064"/>
          </a:xfrm>
          <a:prstGeom prst="stripedRightArrow">
            <a:avLst>
              <a:gd name="adj1" fmla="val 35303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2197313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6666"/>
                </a:solidFill>
                <a:latin typeface="Verdana"/>
                <a:cs typeface="Verdana"/>
              </a:rPr>
              <a:t>Disszemináció</a:t>
            </a:r>
            <a:endParaRPr lang="en-US" dirty="0" smtClean="0">
              <a:solidFill>
                <a:srgbClr val="336666"/>
              </a:solidFill>
              <a:latin typeface="Verdana"/>
              <a:cs typeface="Verdana"/>
            </a:endParaRPr>
          </a:p>
          <a:p>
            <a:r>
              <a:rPr lang="en-US" dirty="0" err="1" smtClean="0">
                <a:solidFill>
                  <a:srgbClr val="336666"/>
                </a:solidFill>
                <a:latin typeface="Verdana"/>
                <a:cs typeface="Verdana"/>
              </a:rPr>
              <a:t>Tréning</a:t>
            </a:r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336666"/>
                </a:solidFill>
                <a:latin typeface="Verdana"/>
                <a:cs typeface="Verdana"/>
              </a:rPr>
              <a:t>videók</a:t>
            </a:r>
            <a:endParaRPr lang="en-US" dirty="0" smtClean="0">
              <a:solidFill>
                <a:srgbClr val="336666"/>
              </a:solidFill>
              <a:latin typeface="Verdana"/>
              <a:cs typeface="Verdana"/>
            </a:endParaRPr>
          </a:p>
          <a:p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Summer of HPC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8" y="3789040"/>
            <a:ext cx="4307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6666"/>
                </a:solidFill>
                <a:latin typeface="Verdana"/>
                <a:cs typeface="Verdana"/>
              </a:rPr>
              <a:t>Integráció</a:t>
            </a:r>
            <a:endParaRPr lang="en-US" dirty="0" smtClean="0">
              <a:solidFill>
                <a:srgbClr val="336666"/>
              </a:solidFill>
              <a:latin typeface="Verdana"/>
              <a:cs typeface="Verdana"/>
            </a:endParaRPr>
          </a:p>
          <a:p>
            <a:r>
              <a:rPr lang="en-US" dirty="0" err="1" smtClean="0">
                <a:solidFill>
                  <a:srgbClr val="336666"/>
                </a:solidFill>
                <a:latin typeface="Verdana"/>
                <a:cs typeface="Verdana"/>
              </a:rPr>
              <a:t>Rendszerüzemeltetés</a:t>
            </a:r>
            <a:endParaRPr lang="en-US" dirty="0" smtClean="0">
              <a:solidFill>
                <a:srgbClr val="336666"/>
              </a:solidFill>
              <a:latin typeface="Verdana"/>
              <a:cs typeface="Verdana"/>
            </a:endParaRPr>
          </a:p>
          <a:p>
            <a:r>
              <a:rPr lang="en-US" dirty="0" err="1" smtClean="0">
                <a:solidFill>
                  <a:srgbClr val="336666"/>
                </a:solidFill>
                <a:latin typeface="Verdana"/>
                <a:cs typeface="Verdana"/>
              </a:rPr>
              <a:t>Szolgáltatásfejlesztés</a:t>
            </a:r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 / </a:t>
            </a:r>
            <a:r>
              <a:rPr lang="en-US" dirty="0" err="1" smtClean="0">
                <a:solidFill>
                  <a:srgbClr val="336666"/>
                </a:solidFill>
                <a:latin typeface="Verdana"/>
                <a:cs typeface="Verdana"/>
              </a:rPr>
              <a:t>elemzés</a:t>
            </a:r>
            <a:endParaRPr lang="en-US" dirty="0" smtClean="0">
              <a:solidFill>
                <a:srgbClr val="336666"/>
              </a:solidFill>
              <a:latin typeface="Verdana"/>
              <a:cs typeface="Verdan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1481008"/>
            <a:ext cx="201622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International HPC Summer School 2014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064" y="5564088"/>
            <a:ext cx="16637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1889" y="4973106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gsatellite</a:t>
            </a:r>
            <a:endParaRPr lang="en-US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220" y="5085184"/>
            <a:ext cx="684542" cy="9052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66887" y="1640994"/>
            <a:ext cx="1273609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HPC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Integráció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NIIFI SC + SEGED: Tier-1 </a:t>
            </a:r>
            <a:r>
              <a:rPr lang="en-US" dirty="0" err="1" smtClean="0"/>
              <a:t>szinten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1517C7-152C-4846-BB49-C7335351421B}" type="slidenum">
              <a:rPr lang="hu-HU" smtClean="0"/>
              <a:pPr>
                <a:defRPr/>
              </a:pPr>
              <a:t>8</a:t>
            </a:fld>
            <a:r>
              <a:rPr lang="hu-HU" smtClean="0"/>
              <a:t>. oldal</a:t>
            </a:r>
            <a:endParaRPr lang="hu-HU"/>
          </a:p>
        </p:txBody>
      </p:sp>
      <p:pic>
        <p:nvPicPr>
          <p:cNvPr id="5" name="Picture 4" descr="PRACE_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987292" cy="33906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triped Right Arrow 5"/>
          <p:cNvSpPr/>
          <p:nvPr/>
        </p:nvSpPr>
        <p:spPr bwMode="auto">
          <a:xfrm>
            <a:off x="683568" y="3861048"/>
            <a:ext cx="1440160" cy="576064"/>
          </a:xfrm>
          <a:prstGeom prst="stripedRightArrow">
            <a:avLst>
              <a:gd name="adj1" fmla="val 35303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724" y="3336355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66"/>
                </a:solidFill>
              </a:rPr>
              <a:t>NIIFI </a:t>
            </a:r>
            <a:r>
              <a:rPr lang="en-US" dirty="0" smtClean="0">
                <a:solidFill>
                  <a:srgbClr val="336666"/>
                </a:solidFill>
              </a:rPr>
              <a:t>HPC</a:t>
            </a:r>
          </a:p>
          <a:p>
            <a:r>
              <a:rPr lang="en-US" dirty="0" smtClean="0">
                <a:solidFill>
                  <a:srgbClr val="336666"/>
                </a:solidFill>
              </a:rPr>
              <a:t>SEGED</a:t>
            </a:r>
            <a:endParaRPr lang="en-US" dirty="0">
              <a:solidFill>
                <a:srgbClr val="3366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2706" y="1818258"/>
            <a:ext cx="264604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l">
              <a:buFont typeface="Arial" charset="0"/>
              <a:buChar char="•"/>
            </a:pPr>
            <a:r>
              <a:rPr lang="hu-HU" dirty="0" smtClean="0"/>
              <a:t>Network</a:t>
            </a:r>
            <a:endParaRPr lang="cs-CZ" dirty="0"/>
          </a:p>
          <a:p>
            <a:pPr marL="342900" lvl="0" indent="-342900" algn="l">
              <a:buFont typeface="Arial" charset="0"/>
              <a:buChar char="•"/>
            </a:pPr>
            <a:r>
              <a:rPr lang="en-US" dirty="0" smtClean="0"/>
              <a:t>Data services</a:t>
            </a:r>
            <a:endParaRPr lang="cs-CZ" dirty="0"/>
          </a:p>
          <a:p>
            <a:pPr marL="342900" lvl="0" indent="-342900" algn="l">
              <a:buFont typeface="Arial" charset="0"/>
              <a:buChar char="•"/>
            </a:pPr>
            <a:r>
              <a:rPr lang="hu-HU" dirty="0" err="1" smtClean="0"/>
              <a:t>Computing</a:t>
            </a:r>
            <a:endParaRPr lang="hu-HU" dirty="0" smtClean="0"/>
          </a:p>
          <a:p>
            <a:pPr marL="342900" lvl="0" indent="-342900" algn="l">
              <a:buFont typeface="Arial" charset="0"/>
              <a:buChar char="•"/>
            </a:pPr>
            <a:r>
              <a:rPr lang="cs-CZ" dirty="0" smtClean="0"/>
              <a:t>AAA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cs-CZ" dirty="0" smtClean="0"/>
              <a:t>User support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cs-CZ" dirty="0" smtClean="0"/>
              <a:t>Monitoring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0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32" y="4861778"/>
            <a:ext cx="1656184" cy="144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005068"/>
            <a:ext cx="2016224" cy="1703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IP (2015-2017)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1517C7-152C-4846-BB49-C7335351421B}" type="slidenum">
              <a:rPr lang="hu-HU" smtClean="0"/>
              <a:pPr>
                <a:defRPr/>
              </a:pPr>
              <a:t>9</a:t>
            </a:fld>
            <a:r>
              <a:rPr lang="hu-HU" smtClean="0"/>
              <a:t>. oldal</a:t>
            </a:r>
            <a:endParaRPr lang="hu-HU"/>
          </a:p>
        </p:txBody>
      </p:sp>
      <p:pic>
        <p:nvPicPr>
          <p:cNvPr id="5" name="Kép 16" descr="PPT_UMFT_uj_logo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929585" cy="168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636912"/>
            <a:ext cx="253679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triped Right Arrow 8"/>
          <p:cNvSpPr/>
          <p:nvPr/>
        </p:nvSpPr>
        <p:spPr bwMode="auto">
          <a:xfrm>
            <a:off x="3419872" y="3140968"/>
            <a:ext cx="2664296" cy="576064"/>
          </a:xfrm>
          <a:prstGeom prst="stripedRightArrow">
            <a:avLst>
              <a:gd name="adj1" fmla="val 35303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2033553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6666"/>
                </a:solidFill>
                <a:latin typeface="Verdana"/>
                <a:cs typeface="Verdana"/>
              </a:rPr>
              <a:t>Disszemináció</a:t>
            </a:r>
            <a:endParaRPr lang="en-US" dirty="0" smtClean="0">
              <a:solidFill>
                <a:srgbClr val="336666"/>
              </a:solidFill>
              <a:latin typeface="Verdana"/>
              <a:cs typeface="Verdana"/>
            </a:endParaRPr>
          </a:p>
          <a:p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Events Portal</a:t>
            </a:r>
          </a:p>
          <a:p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PRACE Web</a:t>
            </a:r>
            <a:endParaRPr lang="en-US" dirty="0" smtClean="0">
              <a:solidFill>
                <a:srgbClr val="336666"/>
              </a:solidFill>
              <a:latin typeface="Verdana"/>
              <a:cs typeface="Verdana"/>
            </a:endParaRPr>
          </a:p>
          <a:p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Summer of HPC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8" y="3789040"/>
            <a:ext cx="4307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2 HPC </a:t>
            </a:r>
            <a:r>
              <a:rPr lang="en-US" dirty="0" err="1" smtClean="0">
                <a:solidFill>
                  <a:srgbClr val="336666"/>
                </a:solidFill>
                <a:latin typeface="Verdana"/>
                <a:cs typeface="Verdana"/>
              </a:rPr>
              <a:t>Integrációja</a:t>
            </a:r>
            <a:endParaRPr lang="en-US" dirty="0" smtClean="0">
              <a:solidFill>
                <a:srgbClr val="336666"/>
              </a:solidFill>
              <a:latin typeface="Verdana"/>
              <a:cs typeface="Verdana"/>
            </a:endParaRPr>
          </a:p>
          <a:p>
            <a:r>
              <a:rPr lang="en-US" dirty="0" err="1" smtClean="0">
                <a:solidFill>
                  <a:srgbClr val="336666"/>
                </a:solidFill>
                <a:latin typeface="Verdana"/>
                <a:cs typeface="Verdana"/>
              </a:rPr>
              <a:t>Rendszerüzemeltetés</a:t>
            </a:r>
            <a:endParaRPr lang="en-US" dirty="0" smtClean="0">
              <a:solidFill>
                <a:srgbClr val="336666"/>
              </a:solidFill>
              <a:latin typeface="Verdana"/>
              <a:cs typeface="Verdana"/>
            </a:endParaRPr>
          </a:p>
          <a:p>
            <a:r>
              <a:rPr lang="en-US" dirty="0" err="1" smtClean="0">
                <a:solidFill>
                  <a:srgbClr val="336666"/>
                </a:solidFill>
                <a:latin typeface="Verdana"/>
                <a:cs typeface="Verdana"/>
              </a:rPr>
              <a:t>Szolgáltatásfejlesztés</a:t>
            </a:r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 / </a:t>
            </a:r>
            <a:r>
              <a:rPr lang="en-US" dirty="0" err="1" smtClean="0">
                <a:solidFill>
                  <a:srgbClr val="336666"/>
                </a:solidFill>
                <a:latin typeface="Verdana"/>
                <a:cs typeface="Verdana"/>
              </a:rPr>
              <a:t>elemzés</a:t>
            </a:r>
            <a:endParaRPr lang="en-US" dirty="0">
              <a:solidFill>
                <a:srgbClr val="336666"/>
              </a:solidFill>
              <a:latin typeface="Verdana"/>
              <a:cs typeface="Verdana"/>
            </a:endParaRPr>
          </a:p>
          <a:p>
            <a:r>
              <a:rPr lang="en-US" dirty="0" smtClean="0">
                <a:solidFill>
                  <a:srgbClr val="336666"/>
                </a:solidFill>
                <a:latin typeface="Verdana"/>
                <a:cs typeface="Verdana"/>
              </a:rPr>
              <a:t>/ leadership</a:t>
            </a:r>
            <a:endParaRPr lang="en-US" dirty="0" smtClean="0">
              <a:solidFill>
                <a:srgbClr val="336666"/>
              </a:solidFill>
              <a:latin typeface="Verdana"/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913443"/>
            <a:ext cx="1391347" cy="1159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209" y="1214986"/>
            <a:ext cx="1728720" cy="11846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789467" y="5217454"/>
            <a:ext cx="28200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CodeVault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3061" y="5078954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MooC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312" y="5294398"/>
            <a:ext cx="144016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Generic</a:t>
            </a:r>
          </a:p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0550" y="1552159"/>
            <a:ext cx="1273609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71838" y="1673041"/>
            <a:ext cx="648255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Web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95321" y="2012021"/>
            <a:ext cx="1045031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ce_niifi">
  <a:themeElements>
    <a:clrScheme name="ppt_niif_sab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niif_sablon">
      <a:majorFont>
        <a:latin typeface="Times New Roman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pt_niif_sab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niif_sab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niif_sab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yéni tervezés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prace_niifi.pot</Template>
  <TotalTime>8576</TotalTime>
  <Words>169</Words>
  <Application>Microsoft Macintosh PowerPoint</Application>
  <PresentationFormat>On-screen Show (4:3)</PresentationFormat>
  <Paragraphs>78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Times New Roman</vt:lpstr>
      <vt:lpstr>Verdana</vt:lpstr>
      <vt:lpstr>Wingdings</vt:lpstr>
      <vt:lpstr>Arial</vt:lpstr>
      <vt:lpstr>prace_niifi</vt:lpstr>
      <vt:lpstr>Egyéni tervezés</vt:lpstr>
      <vt:lpstr>PRACE – részünk az európai HPC infrastruktúrában</vt:lpstr>
      <vt:lpstr>NIIF HPC-k</vt:lpstr>
      <vt:lpstr>PowerPoint Presentation</vt:lpstr>
      <vt:lpstr>Tier-0: 18 Pflop/s B:1-C:2-H:4-C:2-L:3-J:6 Pflop/s</vt:lpstr>
      <vt:lpstr>HPC használat</vt:lpstr>
      <vt:lpstr>HPC Disszemináció / Tréning</vt:lpstr>
      <vt:lpstr>3IP (2012-2015)</vt:lpstr>
      <vt:lpstr>Integráció</vt:lpstr>
      <vt:lpstr>4IP (2015-2017)</vt:lpstr>
      <vt:lpstr>PowerPoint Presentation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petofi</dc:creator>
  <cp:lastModifiedBy>Microsoft Office User</cp:lastModifiedBy>
  <cp:revision>67</cp:revision>
  <dcterms:created xsi:type="dcterms:W3CDTF">2011-10-28T11:10:56Z</dcterms:created>
  <dcterms:modified xsi:type="dcterms:W3CDTF">2015-03-28T20:14:36Z</dcterms:modified>
</cp:coreProperties>
</file>