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6" r:id="rId2"/>
    <p:sldMasterId id="2147483688" r:id="rId3"/>
    <p:sldMasterId id="2147483703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286" r:id="rId7"/>
    <p:sldId id="287" r:id="rId8"/>
    <p:sldId id="288" r:id="rId9"/>
    <p:sldId id="289" r:id="rId10"/>
    <p:sldId id="290" r:id="rId11"/>
    <p:sldId id="297" r:id="rId12"/>
    <p:sldId id="304" r:id="rId13"/>
    <p:sldId id="305" r:id="rId14"/>
    <p:sldId id="306" r:id="rId15"/>
    <p:sldId id="300" r:id="rId16"/>
    <p:sldId id="301" r:id="rId17"/>
    <p:sldId id="302" r:id="rId18"/>
    <p:sldId id="303" r:id="rId19"/>
    <p:sldId id="292" r:id="rId20"/>
    <p:sldId id="291" r:id="rId21"/>
    <p:sldId id="307" r:id="rId22"/>
    <p:sldId id="293" r:id="rId23"/>
    <p:sldId id="294" r:id="rId24"/>
    <p:sldId id="296" r:id="rId25"/>
    <p:sldId id="295" r:id="rId26"/>
    <p:sldId id="298" r:id="rId27"/>
    <p:sldId id="299" r:id="rId28"/>
    <p:sldId id="272" r:id="rId29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58B0"/>
    <a:srgbClr val="EBE041"/>
    <a:srgbClr val="33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912" y="-96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588B2-9804-1742-B129-6EEEC439CFE2}" type="datetimeFigureOut">
              <a:rPr lang="en-US" smtClean="0"/>
              <a:t>16. 03. 24.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A01D6-5C9A-224A-B598-2111EDFC7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148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439C4-E90E-824B-B6C7-9C475665BBD0}" type="datetimeFigureOut">
              <a:rPr lang="en-US" smtClean="0"/>
              <a:t>16. 03. 24.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22687-94B4-EF40-B20C-EA585356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873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0" y="0"/>
            <a:ext cx="10080625" cy="211216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 flipV="1">
            <a:off x="0" y="6637465"/>
            <a:ext cx="10080625" cy="92221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pic>
        <p:nvPicPr>
          <p:cNvPr id="4" name="Kép 13" descr="PPT_UMFT_uj_ke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9416"/>
            <a:ext cx="10080625" cy="23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16" descr="PPT_UMFT_uj_log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84" y="6086238"/>
            <a:ext cx="1181324" cy="68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841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362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206947" y="106747"/>
            <a:ext cx="2369647" cy="6646214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96256" y="106747"/>
            <a:ext cx="6942680" cy="6646214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4310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6047" y="2348402"/>
            <a:ext cx="8568531" cy="1620430"/>
          </a:xfrm>
          <a:prstGeom prst="rect">
            <a:avLst/>
          </a:prstGeom>
        </p:spPr>
        <p:txBody>
          <a:bodyPr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  <a:prstGeom prst="rect">
            <a:avLst/>
          </a:prstGeom>
        </p:spPr>
        <p:txBody>
          <a:bodyPr lIns="100772" tIns="50387" rIns="100772" bIns="50387"/>
          <a:lstStyle>
            <a:lvl1pPr marL="0" indent="0" algn="ctr">
              <a:buNone/>
              <a:defRPr/>
            </a:lvl1pPr>
            <a:lvl2pPr marL="503868" indent="0" algn="ctr">
              <a:buNone/>
              <a:defRPr/>
            </a:lvl2pPr>
            <a:lvl3pPr marL="1007734" indent="0" algn="ctr">
              <a:buNone/>
              <a:defRPr/>
            </a:lvl3pPr>
            <a:lvl4pPr marL="1511602" indent="0" algn="ctr">
              <a:buNone/>
              <a:defRPr/>
            </a:lvl4pPr>
            <a:lvl5pPr marL="2015468" indent="0" algn="ctr">
              <a:buNone/>
              <a:defRPr/>
            </a:lvl5pPr>
            <a:lvl6pPr marL="2519335" indent="0" algn="ctr">
              <a:buNone/>
              <a:defRPr/>
            </a:lvl6pPr>
            <a:lvl7pPr marL="3023201" indent="0" algn="ctr">
              <a:buNone/>
              <a:defRPr/>
            </a:lvl7pPr>
            <a:lvl8pPr marL="3527069" indent="0" algn="ctr">
              <a:buNone/>
              <a:defRPr/>
            </a:lvl8pPr>
            <a:lvl9pPr marL="4030936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1003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lIns="100772" tIns="50387" rIns="100772" bIns="50387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598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6300" y="4857794"/>
            <a:ext cx="8568531" cy="1501435"/>
          </a:xfrm>
          <a:prstGeom prst="rect">
            <a:avLst/>
          </a:prstGeom>
        </p:spPr>
        <p:txBody>
          <a:bodyPr lIns="100772" tIns="50387" rIns="100772" bIns="50387" anchor="t"/>
          <a:lstStyle>
            <a:lvl1pPr algn="l">
              <a:defRPr sz="4400" b="1" cap="all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96300" y="3204116"/>
            <a:ext cx="8568531" cy="1653678"/>
          </a:xfrm>
          <a:prstGeom prst="rect">
            <a:avLst/>
          </a:prstGeom>
        </p:spPr>
        <p:txBody>
          <a:bodyPr lIns="100772" tIns="50387" rIns="100772" bIns="50387" anchor="b"/>
          <a:lstStyle>
            <a:lvl1pPr marL="0" indent="0">
              <a:buNone/>
              <a:defRPr sz="2200"/>
            </a:lvl1pPr>
            <a:lvl2pPr marL="503868" indent="0">
              <a:buNone/>
              <a:defRPr sz="2000"/>
            </a:lvl2pPr>
            <a:lvl3pPr marL="1007734" indent="0">
              <a:buNone/>
              <a:defRPr sz="1800"/>
            </a:lvl3pPr>
            <a:lvl4pPr marL="1511602" indent="0">
              <a:buNone/>
              <a:defRPr sz="1500"/>
            </a:lvl4pPr>
            <a:lvl5pPr marL="2015468" indent="0">
              <a:buNone/>
              <a:defRPr sz="1500"/>
            </a:lvl5pPr>
            <a:lvl6pPr marL="2519335" indent="0">
              <a:buNone/>
              <a:defRPr sz="1500"/>
            </a:lvl6pPr>
            <a:lvl7pPr marL="3023201" indent="0">
              <a:buNone/>
              <a:defRPr sz="1500"/>
            </a:lvl7pPr>
            <a:lvl8pPr marL="3527069" indent="0">
              <a:buNone/>
              <a:defRPr sz="1500"/>
            </a:lvl8pPr>
            <a:lvl9pPr marL="4030936" indent="0">
              <a:buNone/>
              <a:defRPr sz="15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2201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04031" y="1763927"/>
            <a:ext cx="4452276" cy="4989036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24318" y="1763927"/>
            <a:ext cx="4452276" cy="4989036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487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  <a:prstGeom prst="rect">
            <a:avLst/>
          </a:prstGeom>
        </p:spPr>
        <p:txBody>
          <a:bodyPr lIns="100772" tIns="50387" rIns="100772" bIns="50387"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  <a:prstGeom prst="rect">
            <a:avLst/>
          </a:prstGeom>
        </p:spPr>
        <p:txBody>
          <a:bodyPr lIns="100772" tIns="50387" rIns="100772" bIns="50387"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790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1237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0307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041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  <a:prstGeom prst="rect">
            <a:avLst/>
          </a:prstGeom>
        </p:spPr>
        <p:txBody>
          <a:bodyPr lIns="100772" tIns="50387" rIns="100772" bIns="50387" anchor="b"/>
          <a:lstStyle>
            <a:lvl1pPr algn="l">
              <a:defRPr sz="2200" b="1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41247" y="300990"/>
            <a:ext cx="5635349" cy="6451973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04034" y="1581935"/>
            <a:ext cx="3316456" cy="5171028"/>
          </a:xfrm>
          <a:prstGeom prst="rect">
            <a:avLst/>
          </a:prstGeom>
        </p:spPr>
        <p:txBody>
          <a:bodyPr lIns="100772" tIns="50387" rIns="100772" bIns="50387"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287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  <a:prstGeom prst="rect">
            <a:avLst/>
          </a:prstGeom>
        </p:spPr>
        <p:txBody>
          <a:bodyPr lIns="100772" tIns="50387" rIns="100772" bIns="50387" anchor="b"/>
          <a:lstStyle>
            <a:lvl1pPr algn="l">
              <a:defRPr sz="2200" b="1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  <a:prstGeom prst="rect">
            <a:avLst/>
          </a:prstGeom>
        </p:spPr>
        <p:txBody>
          <a:bodyPr lIns="100772" tIns="50387" rIns="100772" bIns="50387"/>
          <a:lstStyle>
            <a:lvl1pPr marL="0" indent="0">
              <a:buNone/>
              <a:defRPr sz="35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pPr lvl="0"/>
            <a:r>
              <a:rPr lang="cs-CZ" noProof="0" smtClean="0"/>
              <a:t>Drag picture to placeholder or click icon to add</a:t>
            </a:r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  <a:prstGeom prst="rect">
            <a:avLst/>
          </a:prstGeom>
        </p:spPr>
        <p:txBody>
          <a:bodyPr lIns="100772" tIns="50387" rIns="100772" bIns="50387"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333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vert="eaVert" lIns="100772" tIns="50387" rIns="100772" bIns="50387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2102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308454" y="302740"/>
            <a:ext cx="2268141" cy="6450223"/>
          </a:xfrm>
          <a:prstGeom prst="rect">
            <a:avLst/>
          </a:prstGeom>
        </p:spPr>
        <p:txBody>
          <a:bodyPr vert="eaVert"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4031" y="302740"/>
            <a:ext cx="6636411" cy="6450223"/>
          </a:xfrm>
          <a:prstGeom prst="rect">
            <a:avLst/>
          </a:prstGeom>
        </p:spPr>
        <p:txBody>
          <a:bodyPr vert="eaVert" lIns="100772" tIns="50387" rIns="100772" bIns="50387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1823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3" descr="PPT_UMFT_uj_ke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9416"/>
            <a:ext cx="10080625" cy="23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0" y="0"/>
            <a:ext cx="10080625" cy="211216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 flipV="1">
            <a:off x="0" y="6637465"/>
            <a:ext cx="10080625" cy="92221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pic>
        <p:nvPicPr>
          <p:cNvPr id="5" name="Picture 25" descr="hbone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78" y="6163235"/>
            <a:ext cx="1984623" cy="45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logo_niif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83" y="6080989"/>
            <a:ext cx="1190074" cy="68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18" descr="PPT_UMFT_uj_log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18" y="5799251"/>
            <a:ext cx="866304" cy="115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05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908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/>
          <a:lstStyle>
            <a:lvl1pPr algn="l">
              <a:defRPr sz="4400" b="1" cap="all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972" indent="0">
              <a:buNone/>
              <a:defRPr sz="2000"/>
            </a:lvl2pPr>
            <a:lvl3pPr marL="1007943" indent="0">
              <a:buNone/>
              <a:defRPr sz="1800"/>
            </a:lvl3pPr>
            <a:lvl4pPr marL="1511915" indent="0">
              <a:buNone/>
              <a:defRPr sz="1500"/>
            </a:lvl4pPr>
            <a:lvl5pPr marL="2015886" indent="0">
              <a:buNone/>
              <a:defRPr sz="1500"/>
            </a:lvl5pPr>
            <a:lvl6pPr marL="2519858" indent="0">
              <a:buNone/>
              <a:defRPr sz="1500"/>
            </a:lvl6pPr>
            <a:lvl7pPr marL="3023829" indent="0">
              <a:buNone/>
              <a:defRPr sz="1500"/>
            </a:lvl7pPr>
            <a:lvl8pPr marL="3527801" indent="0">
              <a:buNone/>
              <a:defRPr sz="1500"/>
            </a:lvl8pPr>
            <a:lvl9pPr marL="4031772" indent="0">
              <a:buNone/>
              <a:defRPr sz="15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2174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/>
          <a:lstStyle>
            <a:lvl1pPr algn="l">
              <a:defRPr sz="4400" b="1" cap="all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972" indent="0">
              <a:buNone/>
              <a:defRPr sz="2000"/>
            </a:lvl2pPr>
            <a:lvl3pPr marL="1007943" indent="0">
              <a:buNone/>
              <a:defRPr sz="1800"/>
            </a:lvl3pPr>
            <a:lvl4pPr marL="1511915" indent="0">
              <a:buNone/>
              <a:defRPr sz="1500"/>
            </a:lvl4pPr>
            <a:lvl5pPr marL="2015886" indent="0">
              <a:buNone/>
              <a:defRPr sz="1500"/>
            </a:lvl5pPr>
            <a:lvl6pPr marL="2519858" indent="0">
              <a:buNone/>
              <a:defRPr sz="1500"/>
            </a:lvl6pPr>
            <a:lvl7pPr marL="3023829" indent="0">
              <a:buNone/>
              <a:defRPr sz="1500"/>
            </a:lvl7pPr>
            <a:lvl8pPr marL="3527801" indent="0">
              <a:buNone/>
              <a:defRPr sz="1500"/>
            </a:lvl8pPr>
            <a:lvl9pPr marL="4031772" indent="0">
              <a:buNone/>
              <a:defRPr sz="15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4710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6283" y="1081453"/>
            <a:ext cx="4452276" cy="56715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36569" y="1081453"/>
            <a:ext cx="4452276" cy="56715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555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1414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7132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7525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6228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cs-CZ" noProof="0" smtClean="0"/>
              <a:t>Drag picture to placeholder or click icon to add</a:t>
            </a:r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3777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9933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217448" y="106747"/>
            <a:ext cx="2371398" cy="6646214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98006" y="106747"/>
            <a:ext cx="6951431" cy="6646214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524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04031" y="1081453"/>
            <a:ext cx="4452276" cy="56715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24318" y="1081453"/>
            <a:ext cx="4452276" cy="56715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5827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6047" y="2348402"/>
            <a:ext cx="8568531" cy="1620430"/>
          </a:xfrm>
          <a:prstGeom prst="rect">
            <a:avLst/>
          </a:prstGeom>
        </p:spPr>
        <p:txBody>
          <a:bodyPr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  <a:prstGeom prst="rect">
            <a:avLst/>
          </a:prstGeom>
        </p:spPr>
        <p:txBody>
          <a:bodyPr lIns="100772" tIns="50387" rIns="100772" bIns="50387"/>
          <a:lstStyle>
            <a:lvl1pPr marL="0" indent="0" algn="ctr">
              <a:buNone/>
              <a:defRPr/>
            </a:lvl1pPr>
            <a:lvl2pPr marL="503868" indent="0" algn="ctr">
              <a:buNone/>
              <a:defRPr/>
            </a:lvl2pPr>
            <a:lvl3pPr marL="1007734" indent="0" algn="ctr">
              <a:buNone/>
              <a:defRPr/>
            </a:lvl3pPr>
            <a:lvl4pPr marL="1511602" indent="0" algn="ctr">
              <a:buNone/>
              <a:defRPr/>
            </a:lvl4pPr>
            <a:lvl5pPr marL="2015468" indent="0" algn="ctr">
              <a:buNone/>
              <a:defRPr/>
            </a:lvl5pPr>
            <a:lvl6pPr marL="2519335" indent="0" algn="ctr">
              <a:buNone/>
              <a:defRPr/>
            </a:lvl6pPr>
            <a:lvl7pPr marL="3023201" indent="0" algn="ctr">
              <a:buNone/>
              <a:defRPr/>
            </a:lvl7pPr>
            <a:lvl8pPr marL="3527069" indent="0" algn="ctr">
              <a:buNone/>
              <a:defRPr/>
            </a:lvl8pPr>
            <a:lvl9pPr marL="4030936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4662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lIns="100772" tIns="50387" rIns="100772" bIns="50387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6688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6300" y="4857794"/>
            <a:ext cx="8568531" cy="1501435"/>
          </a:xfrm>
          <a:prstGeom prst="rect">
            <a:avLst/>
          </a:prstGeom>
        </p:spPr>
        <p:txBody>
          <a:bodyPr lIns="100772" tIns="50387" rIns="100772" bIns="50387" anchor="t"/>
          <a:lstStyle>
            <a:lvl1pPr algn="l">
              <a:defRPr sz="4400" b="1" cap="all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96300" y="3204116"/>
            <a:ext cx="8568531" cy="1653678"/>
          </a:xfrm>
          <a:prstGeom prst="rect">
            <a:avLst/>
          </a:prstGeom>
        </p:spPr>
        <p:txBody>
          <a:bodyPr lIns="100772" tIns="50387" rIns="100772" bIns="50387" anchor="b"/>
          <a:lstStyle>
            <a:lvl1pPr marL="0" indent="0">
              <a:buNone/>
              <a:defRPr sz="2200"/>
            </a:lvl1pPr>
            <a:lvl2pPr marL="503868" indent="0">
              <a:buNone/>
              <a:defRPr sz="2000"/>
            </a:lvl2pPr>
            <a:lvl3pPr marL="1007734" indent="0">
              <a:buNone/>
              <a:defRPr sz="1800"/>
            </a:lvl3pPr>
            <a:lvl4pPr marL="1511602" indent="0">
              <a:buNone/>
              <a:defRPr sz="1500"/>
            </a:lvl4pPr>
            <a:lvl5pPr marL="2015468" indent="0">
              <a:buNone/>
              <a:defRPr sz="1500"/>
            </a:lvl5pPr>
            <a:lvl6pPr marL="2519335" indent="0">
              <a:buNone/>
              <a:defRPr sz="1500"/>
            </a:lvl6pPr>
            <a:lvl7pPr marL="3023201" indent="0">
              <a:buNone/>
              <a:defRPr sz="1500"/>
            </a:lvl7pPr>
            <a:lvl8pPr marL="3527069" indent="0">
              <a:buNone/>
              <a:defRPr sz="1500"/>
            </a:lvl8pPr>
            <a:lvl9pPr marL="4030936" indent="0">
              <a:buNone/>
              <a:defRPr sz="15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6711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04031" y="1763927"/>
            <a:ext cx="4452276" cy="4989036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24318" y="1763927"/>
            <a:ext cx="4452276" cy="4989036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5279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  <a:prstGeom prst="rect">
            <a:avLst/>
          </a:prstGeom>
        </p:spPr>
        <p:txBody>
          <a:bodyPr lIns="100772" tIns="50387" rIns="100772" bIns="50387"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  <a:prstGeom prst="rect">
            <a:avLst/>
          </a:prstGeom>
        </p:spPr>
        <p:txBody>
          <a:bodyPr lIns="100772" tIns="50387" rIns="100772" bIns="50387"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863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86057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1707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  <a:prstGeom prst="rect">
            <a:avLst/>
          </a:prstGeom>
        </p:spPr>
        <p:txBody>
          <a:bodyPr lIns="100772" tIns="50387" rIns="100772" bIns="50387" anchor="b"/>
          <a:lstStyle>
            <a:lvl1pPr algn="l">
              <a:defRPr sz="2200" b="1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41247" y="300990"/>
            <a:ext cx="5635349" cy="6451973"/>
          </a:xfrm>
          <a:prstGeom prst="rect">
            <a:avLst/>
          </a:prstGeom>
        </p:spPr>
        <p:txBody>
          <a:bodyPr lIns="100772" tIns="50387" rIns="100772" bIns="50387"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04034" y="1581935"/>
            <a:ext cx="3316456" cy="5171028"/>
          </a:xfrm>
          <a:prstGeom prst="rect">
            <a:avLst/>
          </a:prstGeom>
        </p:spPr>
        <p:txBody>
          <a:bodyPr lIns="100772" tIns="50387" rIns="100772" bIns="50387"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26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8707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  <a:prstGeom prst="rect">
            <a:avLst/>
          </a:prstGeom>
        </p:spPr>
        <p:txBody>
          <a:bodyPr lIns="100772" tIns="50387" rIns="100772" bIns="50387" anchor="b"/>
          <a:lstStyle>
            <a:lvl1pPr algn="l">
              <a:defRPr sz="2200" b="1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  <a:prstGeom prst="rect">
            <a:avLst/>
          </a:prstGeom>
        </p:spPr>
        <p:txBody>
          <a:bodyPr lIns="100772" tIns="50387" rIns="100772" bIns="50387"/>
          <a:lstStyle>
            <a:lvl1pPr marL="0" indent="0">
              <a:buNone/>
              <a:defRPr sz="35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pPr lvl="0"/>
            <a:r>
              <a:rPr lang="cs-CZ" noProof="0" smtClean="0"/>
              <a:t>Drag picture to placeholder or click icon to add</a:t>
            </a:r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  <a:prstGeom prst="rect">
            <a:avLst/>
          </a:prstGeom>
        </p:spPr>
        <p:txBody>
          <a:bodyPr lIns="100772" tIns="50387" rIns="100772" bIns="50387"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499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vert="eaVert" lIns="100772" tIns="50387" rIns="100772" bIns="50387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1727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308454" y="302740"/>
            <a:ext cx="2268141" cy="6450223"/>
          </a:xfrm>
          <a:prstGeom prst="rect">
            <a:avLst/>
          </a:prstGeom>
        </p:spPr>
        <p:txBody>
          <a:bodyPr vert="eaVert" lIns="100772" tIns="50387" rIns="100772" bIns="50387"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4031" y="302740"/>
            <a:ext cx="6636411" cy="6450223"/>
          </a:xfrm>
          <a:prstGeom prst="rect">
            <a:avLst/>
          </a:prstGeom>
        </p:spPr>
        <p:txBody>
          <a:bodyPr vert="eaVert" lIns="100772" tIns="50387" rIns="100772" bIns="50387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77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874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1622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979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Click to edit Master title style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cs-CZ" noProof="0" smtClean="0"/>
              <a:t>Drag picture to placeholder or click icon to add</a:t>
            </a:r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581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theme" Target="../theme/theme2.xml"/><Relationship Id="rId15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theme" Target="../theme/theme3.xml"/><Relationship Id="rId16" Type="http://schemas.openxmlformats.org/officeDocument/2006/relationships/image" Target="../media/image2.jpeg"/><Relationship Id="rId17" Type="http://schemas.openxmlformats.org/officeDocument/2006/relationships/image" Target="../media/image3.jpeg"/><Relationship Id="rId18" Type="http://schemas.openxmlformats.org/officeDocument/2006/relationships/image" Target="../media/image7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13" Type="http://schemas.openxmlformats.org/officeDocument/2006/relationships/image" Target="../media/image11.jpeg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Kép 12" descr="PPT_UMFT_uj_logo2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045" y="7106446"/>
            <a:ext cx="675542" cy="38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1" descr="ppt_mint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04" y="1081453"/>
            <a:ext cx="5990621" cy="256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865616" y="246741"/>
            <a:ext cx="6827174" cy="40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bg1"/>
                </a:solidFill>
              </a:rPr>
              <a:t>Nemzeti Információs Infrastruktúra Fejlesztési Intézet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6517" y="7064447"/>
            <a:ext cx="1429839" cy="36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36666"/>
                </a:solidFill>
              </a:defRPr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  <p:pic>
        <p:nvPicPr>
          <p:cNvPr id="1030" name="Picture 22" descr="ppt_mint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36060"/>
            <a:ext cx="5990622" cy="256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2631562" y="7057448"/>
            <a:ext cx="1278120" cy="40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336666"/>
                </a:solidFill>
              </a:rPr>
              <a:t>NIIF HPC</a:t>
            </a:r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4802298" y="0"/>
            <a:ext cx="5278327" cy="76296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sp>
        <p:nvSpPr>
          <p:cNvPr id="4126" name="Rectangle 30"/>
          <p:cNvSpPr>
            <a:spLocks noChangeArrowheads="1"/>
          </p:cNvSpPr>
          <p:nvPr/>
        </p:nvSpPr>
        <p:spPr bwMode="auto">
          <a:xfrm>
            <a:off x="0" y="762967"/>
            <a:ext cx="10080625" cy="28698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595037" y="7034698"/>
            <a:ext cx="8890551" cy="0"/>
          </a:xfrm>
          <a:prstGeom prst="line">
            <a:avLst/>
          </a:prstGeom>
          <a:noFill/>
          <a:ln w="28575">
            <a:solidFill>
              <a:srgbClr val="336666"/>
            </a:solidFill>
            <a:round/>
            <a:headEnd/>
            <a:tailEnd/>
          </a:ln>
          <a:effectLst/>
        </p:spPr>
        <p:txBody>
          <a:bodyPr lIns="100794" tIns="50397" rIns="100794" bIns="50397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sp>
        <p:nvSpPr>
          <p:cNvPr id="1035" name="Rectangle 38"/>
          <p:cNvSpPr>
            <a:spLocks noGrp="1" noChangeArrowheads="1"/>
          </p:cNvSpPr>
          <p:nvPr>
            <p:ph type="title"/>
          </p:nvPr>
        </p:nvSpPr>
        <p:spPr bwMode="auto">
          <a:xfrm>
            <a:off x="96256" y="106746"/>
            <a:ext cx="9072563" cy="65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9524" tIns="11905" rIns="59524" bIns="11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36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081453"/>
            <a:ext cx="9072563" cy="567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336666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336666"/>
          </a:solidFill>
          <a:latin typeface="Times New Roman" pitchFamily="18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336666"/>
          </a:solidFill>
          <a:latin typeface="Times New Roman" pitchFamily="18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336666"/>
          </a:solidFill>
          <a:latin typeface="Times New Roman" pitchFamily="18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336666"/>
          </a:solidFill>
          <a:latin typeface="Times New Roman" pitchFamily="18" charset="0"/>
          <a:ea typeface="ＭＳ Ｐゴシック" charset="0"/>
          <a:cs typeface="Arial" charset="0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336666"/>
          </a:solidFill>
          <a:latin typeface="Times New Roman" pitchFamily="18" charset="0"/>
          <a:cs typeface="Arial" charset="0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336666"/>
          </a:solidFill>
          <a:latin typeface="Times New Roman" pitchFamily="18" charset="0"/>
          <a:cs typeface="Arial" charset="0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336666"/>
          </a:solidFill>
          <a:latin typeface="Times New Roman" pitchFamily="18" charset="0"/>
          <a:cs typeface="Arial" charset="0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336666"/>
          </a:solidFill>
          <a:latin typeface="Times New Roman" pitchFamily="18" charset="0"/>
          <a:cs typeface="Arial" charset="0"/>
        </a:defRPr>
      </a:lvl9pPr>
    </p:titleStyle>
    <p:bodyStyle>
      <a:lvl1pPr marL="377979" indent="-377979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rgbClr val="336666"/>
          </a:solidFill>
          <a:latin typeface="+mn-lt"/>
          <a:ea typeface="ＭＳ Ｐゴシック" charset="0"/>
          <a:cs typeface="+mn-cs"/>
        </a:defRPr>
      </a:lvl1pPr>
      <a:lvl2pPr marL="818954" indent="-314982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3100">
          <a:solidFill>
            <a:srgbClr val="336666"/>
          </a:solidFill>
          <a:latin typeface="+mn-lt"/>
          <a:ea typeface="Arial" charset="0"/>
          <a:cs typeface="+mn-cs"/>
        </a:defRPr>
      </a:lvl2pPr>
      <a:lvl3pPr marL="1259929" indent="-251986" algn="l" rtl="0" eaLnBrk="1" fontAlgn="base" hangingPunct="1">
        <a:spcBef>
          <a:spcPct val="20000"/>
        </a:spcBef>
        <a:spcAft>
          <a:spcPct val="0"/>
        </a:spcAft>
        <a:buSzPct val="70000"/>
        <a:buFont typeface="Wingdings" charset="0"/>
        <a:buChar char="q"/>
        <a:defRPr sz="2600">
          <a:solidFill>
            <a:srgbClr val="336666"/>
          </a:solidFill>
          <a:latin typeface="+mn-lt"/>
          <a:ea typeface="Arial" charset="0"/>
          <a:cs typeface="+mn-cs"/>
        </a:defRPr>
      </a:lvl3pPr>
      <a:lvl4pPr marL="1763900" indent="-251986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336666"/>
          </a:solidFill>
          <a:latin typeface="+mn-lt"/>
          <a:ea typeface="Arial" charset="0"/>
          <a:cs typeface="+mn-cs"/>
        </a:defRPr>
      </a:lvl4pPr>
      <a:lvl5pPr marL="2267872" indent="-25198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6666"/>
          </a:solidFill>
          <a:latin typeface="+mn-lt"/>
          <a:ea typeface="Arial" charset="0"/>
          <a:cs typeface="+mn-cs"/>
        </a:defRPr>
      </a:lvl5pPr>
      <a:lvl6pPr marL="2771844" indent="-25198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6666"/>
          </a:solidFill>
          <a:latin typeface="+mn-lt"/>
          <a:cs typeface="+mn-cs"/>
        </a:defRPr>
      </a:lvl6pPr>
      <a:lvl7pPr marL="3275815" indent="-25198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6666"/>
          </a:solidFill>
          <a:latin typeface="+mn-lt"/>
          <a:cs typeface="+mn-cs"/>
        </a:defRPr>
      </a:lvl7pPr>
      <a:lvl8pPr marL="3779787" indent="-25198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6666"/>
          </a:solidFill>
          <a:latin typeface="+mn-lt"/>
          <a:cs typeface="+mn-cs"/>
        </a:defRPr>
      </a:lvl8pPr>
      <a:lvl9pPr marL="4283758" indent="-25198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336666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ép 4" descr="PPT_UMFT_uj_kep2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412"/>
            <a:ext cx="10080625" cy="239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 rot="10800000">
            <a:off x="0" y="5447516"/>
            <a:ext cx="10080625" cy="2112159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83" tIns="50392" rIns="100783" bIns="50392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 rot="10800000" flipV="1">
            <a:off x="0" y="2"/>
            <a:ext cx="10080625" cy="922211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83" tIns="50392" rIns="100783" bIns="50392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15" r:id="rId12"/>
    <p:sldLayoutId id="2147483716" r:id="rId13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50392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6pPr>
      <a:lvl7pPr marL="100783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7pPr>
      <a:lvl8pPr marL="151175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8pPr>
      <a:lvl9pPr marL="201567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77940" indent="-377940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18869" indent="-314949" algn="l" rtl="0" eaLnBrk="1" fontAlgn="base" hangingPunct="1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Arial" charset="0"/>
          <a:cs typeface="+mn-cs"/>
        </a:defRPr>
      </a:lvl2pPr>
      <a:lvl3pPr marL="1259799" indent="-251960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763717" indent="-25196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Arial" charset="0"/>
          <a:cs typeface="+mn-cs"/>
        </a:defRPr>
      </a:lvl4pPr>
      <a:lvl5pPr marL="2267637" indent="-25196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Arial" charset="0"/>
          <a:cs typeface="+mn-cs"/>
        </a:defRPr>
      </a:lvl5pPr>
      <a:lvl6pPr marL="2771557" indent="-25196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75476" indent="-25196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9395" indent="-25196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83314" indent="-25196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ppt_mint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04" y="1081453"/>
            <a:ext cx="5990621" cy="256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865616" y="246741"/>
            <a:ext cx="6827174" cy="40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bg1"/>
                </a:solidFill>
              </a:rPr>
              <a:t>Nemzeti Információs Infrastruktúra Fejlesztési Intézet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6517" y="7064447"/>
            <a:ext cx="1429839" cy="36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C0000"/>
                </a:solidFill>
              </a:defRPr>
            </a:lvl1pPr>
          </a:lstStyle>
          <a:p>
            <a:pPr algn="r"/>
            <a:fld id="{01721BEC-0B75-4B7E-B47C-6D79DDA8611D}" type="slidenum">
              <a:rPr lang="uk-UA" sz="1400" spc="-1" smtClean="0">
                <a:latin typeface="Times New Roman"/>
              </a:rPr>
              <a:t>‹#›</a:t>
            </a:fld>
            <a:endParaRPr lang="uk-UA"/>
          </a:p>
        </p:txBody>
      </p:sp>
      <p:pic>
        <p:nvPicPr>
          <p:cNvPr id="1029" name="Picture 22" descr="ppt_mint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5061"/>
            <a:ext cx="5990622" cy="256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4176055" y="7057448"/>
            <a:ext cx="1578006" cy="40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hu-HU">
                <a:solidFill>
                  <a:srgbClr val="5C0000"/>
                </a:solidFill>
              </a:rPr>
              <a:t>El</a:t>
            </a:r>
            <a:r>
              <a:rPr lang="en-US">
                <a:solidFill>
                  <a:srgbClr val="5C0000"/>
                </a:solidFill>
                <a:cs typeface="Times New Roman" charset="0"/>
              </a:rPr>
              <a:t>ő</a:t>
            </a:r>
            <a:r>
              <a:rPr lang="hu-HU">
                <a:solidFill>
                  <a:srgbClr val="5C0000"/>
                </a:solidFill>
                <a:cs typeface="Times New Roman" charset="0"/>
              </a:rPr>
              <a:t>a</a:t>
            </a:r>
            <a:r>
              <a:rPr lang="hu-HU">
                <a:solidFill>
                  <a:srgbClr val="5C0000"/>
                </a:solidFill>
              </a:rPr>
              <a:t>dás címe</a:t>
            </a:r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4802298" y="0"/>
            <a:ext cx="5278327" cy="76296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sp>
        <p:nvSpPr>
          <p:cNvPr id="4126" name="Rectangle 30"/>
          <p:cNvSpPr>
            <a:spLocks noChangeArrowheads="1"/>
          </p:cNvSpPr>
          <p:nvPr/>
        </p:nvSpPr>
        <p:spPr bwMode="auto">
          <a:xfrm>
            <a:off x="0" y="762967"/>
            <a:ext cx="10080625" cy="28698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595037" y="7034698"/>
            <a:ext cx="8890551" cy="0"/>
          </a:xfrm>
          <a:prstGeom prst="line">
            <a:avLst/>
          </a:prstGeom>
          <a:noFill/>
          <a:ln w="28575">
            <a:solidFill>
              <a:srgbClr val="5C0000"/>
            </a:solidFill>
            <a:round/>
            <a:headEnd/>
            <a:tailEnd/>
          </a:ln>
          <a:effectLst/>
        </p:spPr>
        <p:txBody>
          <a:bodyPr lIns="100794" tIns="50397" rIns="100794" bIns="50397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sp>
        <p:nvSpPr>
          <p:cNvPr id="1034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98006" y="106746"/>
            <a:ext cx="9072563" cy="65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9524" tIns="11905" rIns="59524" bIns="11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35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82" y="1081453"/>
            <a:ext cx="9072563" cy="567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pic>
        <p:nvPicPr>
          <p:cNvPr id="1036" name="Kép 12" descr="PPT_UMFT_uj_logo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586" y="6798458"/>
            <a:ext cx="551285" cy="7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C0000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C0000"/>
          </a:solidFill>
          <a:latin typeface="Times New Roman" pitchFamily="18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C0000"/>
          </a:solidFill>
          <a:latin typeface="Times New Roman" pitchFamily="18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C0000"/>
          </a:solidFill>
          <a:latin typeface="Times New Roman" pitchFamily="18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C0000"/>
          </a:solidFill>
          <a:latin typeface="Times New Roman" pitchFamily="18" charset="0"/>
          <a:ea typeface="ＭＳ Ｐゴシック" charset="0"/>
          <a:cs typeface="Arial" charset="0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C0000"/>
          </a:solidFill>
          <a:latin typeface="Times New Roman" pitchFamily="18" charset="0"/>
          <a:cs typeface="Arial" charset="0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C0000"/>
          </a:solidFill>
          <a:latin typeface="Times New Roman" pitchFamily="18" charset="0"/>
          <a:cs typeface="Arial" charset="0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C0000"/>
          </a:solidFill>
          <a:latin typeface="Times New Roman" pitchFamily="18" charset="0"/>
          <a:cs typeface="Arial" charset="0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C0000"/>
          </a:solidFill>
          <a:latin typeface="Times New Roman" pitchFamily="18" charset="0"/>
          <a:cs typeface="Arial" charset="0"/>
        </a:defRPr>
      </a:lvl9pPr>
    </p:titleStyle>
    <p:bodyStyle>
      <a:lvl1pPr marL="377979" indent="-377979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rgbClr val="5C0000"/>
          </a:solidFill>
          <a:latin typeface="+mn-lt"/>
          <a:ea typeface="ＭＳ Ｐゴシック" charset="0"/>
          <a:cs typeface="+mn-cs"/>
        </a:defRPr>
      </a:lvl1pPr>
      <a:lvl2pPr marL="818954" indent="-314982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3100">
          <a:solidFill>
            <a:srgbClr val="5C0000"/>
          </a:solidFill>
          <a:latin typeface="+mn-lt"/>
          <a:ea typeface="Arial" charset="0"/>
          <a:cs typeface="+mn-cs"/>
        </a:defRPr>
      </a:lvl2pPr>
      <a:lvl3pPr marL="1259929" indent="-251986" algn="l" rtl="0" eaLnBrk="1" fontAlgn="base" hangingPunct="1">
        <a:spcBef>
          <a:spcPct val="20000"/>
        </a:spcBef>
        <a:spcAft>
          <a:spcPct val="0"/>
        </a:spcAft>
        <a:buSzPct val="70000"/>
        <a:buFont typeface="Wingdings" charset="0"/>
        <a:buChar char="q"/>
        <a:defRPr sz="2600">
          <a:solidFill>
            <a:srgbClr val="5C0000"/>
          </a:solidFill>
          <a:latin typeface="+mn-lt"/>
          <a:ea typeface="Arial" charset="0"/>
          <a:cs typeface="+mn-cs"/>
        </a:defRPr>
      </a:lvl3pPr>
      <a:lvl4pPr marL="1763900" indent="-251986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5C0000"/>
          </a:solidFill>
          <a:latin typeface="+mn-lt"/>
          <a:ea typeface="Arial" charset="0"/>
          <a:cs typeface="+mn-cs"/>
        </a:defRPr>
      </a:lvl4pPr>
      <a:lvl5pPr marL="2267872" indent="-25198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5C0000"/>
          </a:solidFill>
          <a:latin typeface="+mn-lt"/>
          <a:ea typeface="Arial" charset="0"/>
          <a:cs typeface="+mn-cs"/>
        </a:defRPr>
      </a:lvl5pPr>
      <a:lvl6pPr marL="2771844" indent="-25198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5C0000"/>
          </a:solidFill>
          <a:latin typeface="+mn-lt"/>
          <a:cs typeface="+mn-cs"/>
        </a:defRPr>
      </a:lvl6pPr>
      <a:lvl7pPr marL="3275815" indent="-25198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5C0000"/>
          </a:solidFill>
          <a:latin typeface="+mn-lt"/>
          <a:cs typeface="+mn-cs"/>
        </a:defRPr>
      </a:lvl7pPr>
      <a:lvl8pPr marL="3779787" indent="-25198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5C0000"/>
          </a:solidFill>
          <a:latin typeface="+mn-lt"/>
          <a:cs typeface="+mn-cs"/>
        </a:defRPr>
      </a:lvl8pPr>
      <a:lvl9pPr marL="4283758" indent="-25198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rgbClr val="5C0000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ép 4" descr="PPT_UMFT_uj_kep3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412"/>
            <a:ext cx="10080625" cy="239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 rot="10800000">
            <a:off x="0" y="5447516"/>
            <a:ext cx="10080625" cy="2112159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83" tIns="50392" rIns="100783" bIns="50392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 rot="10800000" flipV="1">
            <a:off x="0" y="2"/>
            <a:ext cx="10080625" cy="922211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783" tIns="50392" rIns="100783" bIns="50392" anchor="ctr"/>
          <a:lstStyle/>
          <a:p>
            <a:pPr>
              <a:defRPr/>
            </a:pPr>
            <a:endParaRPr lang="hu-HU">
              <a:latin typeface="Times New Roman" pitchFamily="18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50392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6pPr>
      <a:lvl7pPr marL="100783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7pPr>
      <a:lvl8pPr marL="151175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8pPr>
      <a:lvl9pPr marL="201567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77940" indent="-377940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18869" indent="-314949" algn="l" rtl="0" eaLnBrk="1" fontAlgn="base" hangingPunct="1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Arial" charset="0"/>
          <a:cs typeface="+mn-cs"/>
        </a:defRPr>
      </a:lvl2pPr>
      <a:lvl3pPr marL="1259799" indent="-251960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763717" indent="-25196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Arial" charset="0"/>
          <a:cs typeface="+mn-cs"/>
        </a:defRPr>
      </a:lvl4pPr>
      <a:lvl5pPr marL="2267637" indent="-25196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Arial" charset="0"/>
          <a:cs typeface="+mn-cs"/>
        </a:defRPr>
      </a:lvl5pPr>
      <a:lvl6pPr marL="2771557" indent="-25196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75476" indent="-25196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9395" indent="-25196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83314" indent="-25196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videotorium.hu/hu/recordings/details/2771,Tematikus_grid_alkalmazas_szolgaltatasok_az_NIIF_Intezetnel" TargetMode="External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videotorium.hu/hu/recordings/details/2771,Tematikus_grid_alkalmazas_szolgaltatasok_az_NIIF_Intezetnel" TargetMode="Externa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portal.grid.niif.h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portal.grid.niif.h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portal.grid.niif.h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portal.grid.niif.hu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laportal.sourceforge.ne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sourceforge.net/projects/arc-gui-client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kiss.zoltan@niif.hu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2" Type="http://schemas.openxmlformats.org/officeDocument/2006/relationships/hyperlink" Target="mailto:hpc-support@niif.h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portal.grid.niif.h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videotorium.hu/hu/recordings/details/2771,Tematikus_grid_alkalmazas_szolgaltatasok_az_NIIF_Intezetne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/>
          <p:nvPr/>
        </p:nvPicPr>
        <p:blipFill>
          <a:blip r:embed="rId2"/>
          <a:stretch/>
        </p:blipFill>
        <p:spPr>
          <a:xfrm>
            <a:off x="3376680" y="4347360"/>
            <a:ext cx="3456360" cy="1371600"/>
          </a:xfrm>
          <a:prstGeom prst="rect">
            <a:avLst/>
          </a:prstGeom>
          <a:ln>
            <a:noFill/>
          </a:ln>
        </p:spPr>
      </p:pic>
      <p:sp>
        <p:nvSpPr>
          <p:cNvPr id="43" name="TextShape 2"/>
          <p:cNvSpPr txBox="1"/>
          <p:nvPr/>
        </p:nvSpPr>
        <p:spPr>
          <a:xfrm>
            <a:off x="5888377" y="4625695"/>
            <a:ext cx="3657600" cy="1141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cs-CZ" sz="2800" spc="-1" dirty="0" smtClean="0">
                <a:solidFill>
                  <a:srgbClr val="336666"/>
                </a:solidFill>
                <a:latin typeface="+mj-lt"/>
              </a:rPr>
              <a:t>Kiss Zoltán</a:t>
            </a:r>
            <a:endParaRPr dirty="0">
              <a:solidFill>
                <a:srgbClr val="336666"/>
              </a:solidFill>
              <a:latin typeface="+mj-lt"/>
            </a:endParaRPr>
          </a:p>
          <a:p>
            <a:pPr algn="r"/>
            <a:r>
              <a:rPr lang="en-US" sz="2800" spc="-1" dirty="0">
                <a:solidFill>
                  <a:srgbClr val="336666"/>
                </a:solidFill>
                <a:latin typeface="+mj-lt"/>
              </a:rPr>
              <a:t>NIIF </a:t>
            </a:r>
            <a:r>
              <a:rPr lang="en-US" sz="2800" spc="-1" dirty="0" err="1">
                <a:solidFill>
                  <a:srgbClr val="336666"/>
                </a:solidFill>
                <a:latin typeface="+mj-lt"/>
              </a:rPr>
              <a:t>Intézet</a:t>
            </a:r>
            <a:endParaRPr dirty="0">
              <a:solidFill>
                <a:srgbClr val="336666"/>
              </a:solidFill>
              <a:latin typeface="+mj-lt"/>
            </a:endParaRPr>
          </a:p>
          <a:p>
            <a:endParaRPr dirty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44" name="TextShape 3"/>
          <p:cNvSpPr txBox="1"/>
          <p:nvPr/>
        </p:nvSpPr>
        <p:spPr>
          <a:xfrm>
            <a:off x="274320" y="4510665"/>
            <a:ext cx="4572000" cy="1283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800" spc="-1" dirty="0" smtClean="0">
                <a:solidFill>
                  <a:srgbClr val="336666"/>
                </a:solidFill>
                <a:latin typeface="+mj-lt"/>
              </a:rPr>
              <a:t>2016. 03. 29.</a:t>
            </a:r>
            <a:endParaRPr dirty="0">
              <a:solidFill>
                <a:srgbClr val="336666"/>
              </a:solidFill>
              <a:latin typeface="+mj-lt"/>
            </a:endParaRPr>
          </a:p>
          <a:p>
            <a:r>
              <a:rPr lang="en-US" sz="2800" spc="-1" dirty="0" err="1" smtClean="0">
                <a:solidFill>
                  <a:srgbClr val="336666"/>
                </a:solidFill>
                <a:latin typeface="+mj-lt"/>
              </a:rPr>
              <a:t>Networkshop</a:t>
            </a:r>
            <a:r>
              <a:rPr lang="en-US" sz="2800" spc="-1" dirty="0" smtClean="0">
                <a:solidFill>
                  <a:srgbClr val="336666"/>
                </a:solidFill>
                <a:latin typeface="+mj-lt"/>
              </a:rPr>
              <a:t> 2016</a:t>
            </a:r>
            <a:endParaRPr dirty="0" smtClean="0">
              <a:solidFill>
                <a:srgbClr val="336666"/>
              </a:solidFill>
              <a:latin typeface="+mj-lt"/>
            </a:endParaRPr>
          </a:p>
          <a:p>
            <a:r>
              <a:rPr lang="en-US" sz="2800" spc="-1" dirty="0" smtClean="0">
                <a:solidFill>
                  <a:srgbClr val="336666"/>
                </a:solidFill>
                <a:latin typeface="+mj-lt"/>
              </a:rPr>
              <a:t>HPC </a:t>
            </a:r>
            <a:r>
              <a:rPr lang="en-US" sz="2800" spc="-1" dirty="0" err="1" smtClean="0">
                <a:solidFill>
                  <a:srgbClr val="336666"/>
                </a:solidFill>
                <a:latin typeface="+mj-lt"/>
              </a:rPr>
              <a:t>Tutoriál</a:t>
            </a:r>
            <a:endParaRPr dirty="0">
              <a:solidFill>
                <a:srgbClr val="336666"/>
              </a:solidFill>
              <a:latin typeface="+mj-lt"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473414" y="1376898"/>
            <a:ext cx="9072563" cy="6562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5C0000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5C0000"/>
                </a:solidFill>
                <a:latin typeface="Times New Roman" pitchFamily="18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5C0000"/>
                </a:solidFill>
                <a:latin typeface="Times New Roman" pitchFamily="18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5C0000"/>
                </a:solidFill>
                <a:latin typeface="Times New Roman" pitchFamily="18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5C0000"/>
                </a:solidFill>
                <a:latin typeface="Times New Roman" pitchFamily="18" charset="0"/>
                <a:ea typeface="ＭＳ Ｐゴシック" charset="0"/>
                <a:cs typeface="Arial" charset="0"/>
              </a:defRPr>
            </a:lvl5pPr>
            <a:lvl6pPr marL="503972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5C0000"/>
                </a:solidFill>
                <a:latin typeface="Times New Roman" pitchFamily="18" charset="0"/>
                <a:cs typeface="Arial" charset="0"/>
              </a:defRPr>
            </a:lvl6pPr>
            <a:lvl7pPr marL="1007943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5C0000"/>
                </a:solidFill>
                <a:latin typeface="Times New Roman" pitchFamily="18" charset="0"/>
                <a:cs typeface="Arial" charset="0"/>
              </a:defRPr>
            </a:lvl7pPr>
            <a:lvl8pPr marL="1511915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5C0000"/>
                </a:solidFill>
                <a:latin typeface="Times New Roman" pitchFamily="18" charset="0"/>
                <a:cs typeface="Arial" charset="0"/>
              </a:defRPr>
            </a:lvl8pPr>
            <a:lvl9pPr marL="2015886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5C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3600" dirty="0" smtClean="0">
                <a:solidFill>
                  <a:srgbClr val="336666"/>
                </a:solidFill>
              </a:rPr>
              <a:t>HPC: </a:t>
            </a:r>
            <a:r>
              <a:rPr lang="en-US" sz="3600" dirty="0" err="1" smtClean="0">
                <a:solidFill>
                  <a:srgbClr val="336666"/>
                </a:solidFill>
              </a:rPr>
              <a:t>Gridportál</a:t>
            </a:r>
            <a:r>
              <a:rPr lang="en-US" sz="3600" dirty="0" smtClean="0">
                <a:solidFill>
                  <a:srgbClr val="336666"/>
                </a:solidFill>
              </a:rPr>
              <a:t> </a:t>
            </a:r>
            <a:r>
              <a:rPr lang="en-US" sz="3600" dirty="0" err="1" smtClean="0">
                <a:solidFill>
                  <a:srgbClr val="336666"/>
                </a:solidFill>
              </a:rPr>
              <a:t>és</a:t>
            </a:r>
            <a:r>
              <a:rPr lang="en-US" sz="3600" dirty="0" smtClean="0">
                <a:solidFill>
                  <a:srgbClr val="336666"/>
                </a:solidFill>
              </a:rPr>
              <a:t> ARC </a:t>
            </a:r>
            <a:r>
              <a:rPr lang="en-US" sz="3600" dirty="0" err="1" smtClean="0">
                <a:solidFill>
                  <a:srgbClr val="336666"/>
                </a:solidFill>
              </a:rPr>
              <a:t>köztesréteg</a:t>
            </a:r>
            <a:endParaRPr lang="en-US" sz="3600" dirty="0">
              <a:solidFill>
                <a:srgbClr val="3366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hlinkClick r:id="rId2"/>
              </a:rPr>
              <a:t>Gridportál</a:t>
            </a:r>
            <a:r>
              <a:rPr lang="en-US" dirty="0" smtClean="0">
                <a:hlinkClick r:id="rId2"/>
              </a:rPr>
              <a:t> video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099"/>
            <a:ext cx="10080625" cy="725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6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hlinkClick r:id="rId2"/>
              </a:rPr>
              <a:t>Gridportál</a:t>
            </a:r>
            <a:r>
              <a:rPr lang="en-US" dirty="0" smtClean="0">
                <a:hlinkClick r:id="rId2"/>
              </a:rPr>
              <a:t> video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4390"/>
            <a:ext cx="10080625" cy="62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1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Grid </a:t>
            </a:r>
            <a:r>
              <a:rPr lang="en-US" dirty="0" err="1" smtClean="0">
                <a:hlinkClick r:id="rId2"/>
              </a:rPr>
              <a:t>Portál</a:t>
            </a: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0" y="64467"/>
            <a:ext cx="3683000" cy="698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44" y="902158"/>
            <a:ext cx="6956903" cy="33283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280" y="4352301"/>
            <a:ext cx="8436761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#!/bin/bash</a:t>
            </a:r>
          </a:p>
          <a:p>
            <a:endParaRPr lang="en-US" dirty="0"/>
          </a:p>
          <a:p>
            <a:r>
              <a:rPr lang="en-US" dirty="0"/>
              <a:t>echo</a:t>
            </a:r>
          </a:p>
          <a:p>
            <a:r>
              <a:rPr lang="en-US" dirty="0"/>
              <a:t>echo "Compute node: " `/bin/hostname -f`</a:t>
            </a:r>
          </a:p>
          <a:p>
            <a:r>
              <a:rPr lang="en-US" dirty="0"/>
              <a:t>echo</a:t>
            </a:r>
          </a:p>
          <a:p>
            <a:endParaRPr lang="en-US" dirty="0"/>
          </a:p>
          <a:p>
            <a:r>
              <a:rPr lang="en-US" dirty="0" err="1"/>
              <a:t>matlab</a:t>
            </a:r>
            <a:r>
              <a:rPr lang="en-US" dirty="0"/>
              <a:t> -</a:t>
            </a:r>
            <a:r>
              <a:rPr lang="en-US" dirty="0" err="1"/>
              <a:t>nodisplay</a:t>
            </a:r>
            <a:r>
              <a:rPr lang="en-US" dirty="0"/>
              <a:t> &lt; $1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5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Grid </a:t>
            </a:r>
            <a:r>
              <a:rPr lang="en-US" dirty="0" err="1" smtClean="0">
                <a:hlinkClick r:id="rId2"/>
              </a:rPr>
              <a:t>Portál</a:t>
            </a: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0" y="64467"/>
            <a:ext cx="3683000" cy="69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85" y="765111"/>
            <a:ext cx="9332623" cy="653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8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Grid </a:t>
            </a:r>
            <a:r>
              <a:rPr lang="en-US" dirty="0" err="1" smtClean="0">
                <a:hlinkClick r:id="rId2"/>
              </a:rPr>
              <a:t>Portál</a:t>
            </a: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0" y="64467"/>
            <a:ext cx="3683000" cy="69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2200"/>
            <a:ext cx="10080625" cy="535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0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Grid </a:t>
            </a:r>
            <a:r>
              <a:rPr lang="en-US" dirty="0" err="1" smtClean="0">
                <a:hlinkClick r:id="rId2"/>
              </a:rPr>
              <a:t>Portál</a:t>
            </a: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0" y="64467"/>
            <a:ext cx="3683000" cy="698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74700"/>
            <a:ext cx="4070520" cy="2418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915319"/>
            <a:ext cx="6490868" cy="260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7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Tanúsítvány</a:t>
            </a:r>
            <a:r>
              <a:rPr lang="en-US" dirty="0" smtClean="0"/>
              <a:t> </a:t>
            </a:r>
            <a:r>
              <a:rPr lang="en-US" dirty="0" err="1" smtClean="0"/>
              <a:t>generálás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76511"/>
            <a:ext cx="9055100" cy="231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78250"/>
            <a:ext cx="9004300" cy="26289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662900" y="2192218"/>
            <a:ext cx="558104" cy="5219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80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Tanúsítvány</a:t>
            </a:r>
            <a:r>
              <a:rPr lang="en-US" dirty="0" smtClean="0"/>
              <a:t> </a:t>
            </a:r>
            <a:r>
              <a:rPr lang="en-US" dirty="0" err="1" smtClean="0"/>
              <a:t>igénylés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80" y="766191"/>
            <a:ext cx="90805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7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X.509 </a:t>
            </a:r>
            <a:r>
              <a:rPr lang="en-US" dirty="0" err="1" smtClean="0"/>
              <a:t>tanúsítvány</a:t>
            </a:r>
            <a:r>
              <a:rPr lang="en-US" dirty="0" smtClean="0"/>
              <a:t> – NIIF CA2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Nemzetközi</a:t>
            </a:r>
            <a:r>
              <a:rPr lang="en-US" dirty="0" smtClean="0"/>
              <a:t> (HPC) </a:t>
            </a:r>
            <a:r>
              <a:rPr lang="en-US" dirty="0" err="1" smtClean="0"/>
              <a:t>hozzáférés</a:t>
            </a:r>
            <a:r>
              <a:rPr lang="en-US" dirty="0" smtClean="0"/>
              <a:t> </a:t>
            </a:r>
            <a:r>
              <a:rPr lang="en-US" dirty="0" err="1" smtClean="0"/>
              <a:t>szabvány</a:t>
            </a:r>
            <a:endParaRPr lang="en-US" dirty="0"/>
          </a:p>
          <a:p>
            <a:r>
              <a:rPr lang="en-US" dirty="0" smtClean="0"/>
              <a:t>Middleware-</a:t>
            </a:r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elérésére</a:t>
            </a:r>
            <a:r>
              <a:rPr lang="en-US" dirty="0" smtClean="0"/>
              <a:t> (</a:t>
            </a:r>
            <a:r>
              <a:rPr lang="en-US" dirty="0" err="1" smtClean="0"/>
              <a:t>webfelületek</a:t>
            </a:r>
            <a:r>
              <a:rPr lang="en-US" dirty="0" smtClean="0"/>
              <a:t>, </a:t>
            </a:r>
            <a:r>
              <a:rPr lang="en-US" dirty="0" err="1" smtClean="0"/>
              <a:t>parancsori</a:t>
            </a:r>
            <a:r>
              <a:rPr lang="en-US" dirty="0" smtClean="0"/>
              <a:t> </a:t>
            </a:r>
            <a:r>
              <a:rPr lang="en-US" dirty="0" err="1" smtClean="0"/>
              <a:t>felületek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Gsi-ssh</a:t>
            </a:r>
            <a:endParaRPr lang="en-US" dirty="0" smtClean="0"/>
          </a:p>
          <a:p>
            <a:pPr lvl="1"/>
            <a:r>
              <a:rPr lang="en-US" dirty="0" err="1" smtClean="0"/>
              <a:t>Gridftp</a:t>
            </a:r>
            <a:endParaRPr lang="en-US" dirty="0" smtClean="0"/>
          </a:p>
          <a:p>
            <a:pPr lvl="1"/>
            <a:r>
              <a:rPr lang="en-US" dirty="0" smtClean="0"/>
              <a:t>Globus online</a:t>
            </a:r>
          </a:p>
          <a:p>
            <a:pPr lvl="1"/>
            <a:r>
              <a:rPr lang="en-US" dirty="0" smtClean="0"/>
              <a:t>UNICORE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5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</a:t>
            </a:r>
            <a:r>
              <a:rPr lang="en-US" dirty="0" err="1" smtClean="0"/>
              <a:t>beállítás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06745"/>
            <a:ext cx="5914140" cy="74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5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Tartalom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r>
              <a:rPr lang="en-US" dirty="0" err="1" smtClean="0"/>
              <a:t>Fogalmak</a:t>
            </a:r>
            <a:endParaRPr lang="en-US" dirty="0" smtClean="0"/>
          </a:p>
          <a:p>
            <a:r>
              <a:rPr lang="en-US" dirty="0" smtClean="0"/>
              <a:t>Grid</a:t>
            </a:r>
          </a:p>
          <a:p>
            <a:r>
              <a:rPr lang="en-US" dirty="0" err="1" smtClean="0"/>
              <a:t>Hozzáférés</a:t>
            </a:r>
            <a:endParaRPr lang="en-US" dirty="0" smtClean="0"/>
          </a:p>
          <a:p>
            <a:r>
              <a:rPr lang="en-US" dirty="0" smtClean="0"/>
              <a:t>ARC</a:t>
            </a:r>
          </a:p>
          <a:p>
            <a:r>
              <a:rPr lang="en-US" dirty="0" err="1" smtClean="0"/>
              <a:t>Gridportal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Használat</a:t>
            </a:r>
            <a:r>
              <a:rPr lang="en-US" dirty="0" smtClean="0"/>
              <a:t> – proxy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6" y="1722457"/>
            <a:ext cx="9839913" cy="44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5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resource specification language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5722" y="1183102"/>
            <a:ext cx="9463088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$ cat job-</a:t>
            </a:r>
            <a:r>
              <a:rPr lang="en-US" dirty="0" err="1">
                <a:latin typeface="Andale Mono"/>
                <a:cs typeface="Andale Mono"/>
              </a:rPr>
              <a:t>mpi.xrsl</a:t>
            </a:r>
            <a:r>
              <a:rPr lang="en-US" dirty="0">
                <a:latin typeface="Andale Mono"/>
                <a:cs typeface="Andale Mono"/>
              </a:rPr>
              <a:t> </a:t>
            </a:r>
            <a:endParaRPr lang="en-US" dirty="0" smtClean="0">
              <a:latin typeface="Andale Mono"/>
              <a:cs typeface="Andale Mono"/>
            </a:endParaRP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(executable="</a:t>
            </a:r>
            <a:r>
              <a:rPr lang="en-US" dirty="0" err="1">
                <a:latin typeface="Andale Mono"/>
                <a:cs typeface="Andale Mono"/>
              </a:rPr>
              <a:t>mpi.sh</a:t>
            </a:r>
            <a:r>
              <a:rPr lang="en-US" dirty="0">
                <a:latin typeface="Andale Mono"/>
                <a:cs typeface="Andale Mono"/>
              </a:rPr>
              <a:t>")</a:t>
            </a:r>
          </a:p>
          <a:p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stdout</a:t>
            </a:r>
            <a:r>
              <a:rPr lang="en-US" dirty="0">
                <a:latin typeface="Andale Mono"/>
                <a:cs typeface="Andale Mono"/>
              </a:rPr>
              <a:t>="</a:t>
            </a:r>
            <a:r>
              <a:rPr lang="en-US" dirty="0" err="1">
                <a:latin typeface="Andale Mono"/>
                <a:cs typeface="Andale Mono"/>
              </a:rPr>
              <a:t>stdout.txt</a:t>
            </a:r>
            <a:r>
              <a:rPr lang="en-US" dirty="0">
                <a:latin typeface="Andale Mono"/>
                <a:cs typeface="Andale Mono"/>
              </a:rPr>
              <a:t>")</a:t>
            </a:r>
          </a:p>
          <a:p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stderr</a:t>
            </a:r>
            <a:r>
              <a:rPr lang="en-US" dirty="0">
                <a:latin typeface="Andale Mono"/>
                <a:cs typeface="Andale Mono"/>
              </a:rPr>
              <a:t>="</a:t>
            </a:r>
            <a:r>
              <a:rPr lang="en-US" dirty="0" err="1">
                <a:latin typeface="Andale Mono"/>
                <a:cs typeface="Andale Mono"/>
              </a:rPr>
              <a:t>stderr.txt</a:t>
            </a:r>
            <a:r>
              <a:rPr lang="en-US" dirty="0">
                <a:latin typeface="Andale Mono"/>
                <a:cs typeface="Andale Mono"/>
              </a:rPr>
              <a:t>")</a:t>
            </a:r>
          </a:p>
          <a:p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jobname</a:t>
            </a:r>
            <a:r>
              <a:rPr lang="en-US" dirty="0">
                <a:latin typeface="Andale Mono"/>
                <a:cs typeface="Andale Mono"/>
              </a:rPr>
              <a:t>="MPI test")</a:t>
            </a:r>
          </a:p>
          <a:p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executables</a:t>
            </a:r>
            <a:r>
              <a:rPr lang="en-US" dirty="0">
                <a:latin typeface="Andale Mono"/>
                <a:cs typeface="Andale Mono"/>
              </a:rPr>
              <a:t>="connectivity" "</a:t>
            </a:r>
            <a:r>
              <a:rPr lang="en-US" dirty="0" err="1">
                <a:latin typeface="Andale Mono"/>
                <a:cs typeface="Andale Mono"/>
              </a:rPr>
              <a:t>mpi.sh</a:t>
            </a:r>
            <a:r>
              <a:rPr lang="en-US" dirty="0">
                <a:latin typeface="Andale Mono"/>
                <a:cs typeface="Andale Mono"/>
              </a:rPr>
              <a:t>")</a:t>
            </a:r>
          </a:p>
          <a:p>
            <a:r>
              <a:rPr lang="en-US" dirty="0">
                <a:latin typeface="Andale Mono"/>
                <a:cs typeface="Andale Mono"/>
              </a:rPr>
              <a:t>(count="10")</a:t>
            </a:r>
          </a:p>
          <a:p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inputFiles</a:t>
            </a:r>
            <a:r>
              <a:rPr lang="en-US" dirty="0">
                <a:latin typeface="Andale Mono"/>
                <a:cs typeface="Andale Mono"/>
              </a:rPr>
              <a:t>=</a:t>
            </a:r>
          </a:p>
          <a:p>
            <a:r>
              <a:rPr lang="en-US" dirty="0">
                <a:latin typeface="Andale Mono"/>
                <a:cs typeface="Andale Mono"/>
              </a:rPr>
              <a:t>("connectivity" "")</a:t>
            </a:r>
          </a:p>
          <a:p>
            <a:r>
              <a:rPr lang="en-US" dirty="0">
                <a:latin typeface="Andale Mono"/>
                <a:cs typeface="Andale Mono"/>
              </a:rPr>
              <a:t>("</a:t>
            </a:r>
            <a:r>
              <a:rPr lang="en-US" dirty="0" err="1">
                <a:latin typeface="Andale Mono"/>
                <a:cs typeface="Andale Mono"/>
              </a:rPr>
              <a:t>mpi.sh</a:t>
            </a:r>
            <a:r>
              <a:rPr lang="en-US" dirty="0">
                <a:latin typeface="Andale Mono"/>
                <a:cs typeface="Andale Mono"/>
              </a:rPr>
              <a:t>" ""</a:t>
            </a:r>
            <a:r>
              <a:rPr lang="en-US" dirty="0" smtClean="0">
                <a:latin typeface="Andale Mono"/>
                <a:cs typeface="Andale Mono"/>
              </a:rPr>
              <a:t>)</a:t>
            </a:r>
          </a:p>
          <a:p>
            <a:r>
              <a:rPr lang="en-US" dirty="0">
                <a:latin typeface="Andale Mono"/>
                <a:cs typeface="Andale Mono"/>
              </a:rPr>
              <a:t>)</a:t>
            </a:r>
          </a:p>
          <a:p>
            <a:r>
              <a:rPr lang="en-US" dirty="0">
                <a:latin typeface="Andale Mono"/>
                <a:cs typeface="Andale Mono"/>
              </a:rPr>
              <a:t>(memory&gt;="2600")</a:t>
            </a:r>
          </a:p>
          <a:p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gmlog</a:t>
            </a:r>
            <a:r>
              <a:rPr lang="en-US" dirty="0">
                <a:latin typeface="Andale Mono"/>
                <a:cs typeface="Andale Mono"/>
              </a:rPr>
              <a:t>="</a:t>
            </a:r>
            <a:r>
              <a:rPr lang="en-US" dirty="0" err="1">
                <a:latin typeface="Andale Mono"/>
                <a:cs typeface="Andale Mono"/>
              </a:rPr>
              <a:t>gm.log</a:t>
            </a:r>
            <a:r>
              <a:rPr lang="en-US" dirty="0">
                <a:latin typeface="Andale Mono"/>
                <a:cs typeface="Andale Mono"/>
              </a:rPr>
              <a:t>")</a:t>
            </a:r>
          </a:p>
          <a:p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wallTime</a:t>
            </a:r>
            <a:r>
              <a:rPr lang="en-US" dirty="0">
                <a:latin typeface="Andale Mono"/>
                <a:cs typeface="Andale Mono"/>
              </a:rPr>
              <a:t>="20")</a:t>
            </a:r>
          </a:p>
          <a:p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runTimeEnvironment</a:t>
            </a:r>
            <a:r>
              <a:rPr lang="en-US" dirty="0">
                <a:latin typeface="Andale Mono"/>
                <a:cs typeface="Andale Mono"/>
              </a:rPr>
              <a:t>&gt;=ENV/GCC/MPI/OPENMPI-1.4.3</a:t>
            </a:r>
            <a:r>
              <a:rPr lang="en-US" dirty="0" smtClean="0">
                <a:latin typeface="Andale Mono"/>
                <a:cs typeface="Andale Mono"/>
              </a:rPr>
              <a:t>)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$ cat </a:t>
            </a:r>
            <a:r>
              <a:rPr lang="en-US" dirty="0" err="1">
                <a:latin typeface="Andale Mono"/>
                <a:cs typeface="Andale Mono"/>
              </a:rPr>
              <a:t>mpi.sh</a:t>
            </a:r>
            <a:r>
              <a:rPr lang="en-US" dirty="0">
                <a:latin typeface="Andale Mono"/>
                <a:cs typeface="Andale Mono"/>
              </a:rPr>
              <a:t> </a:t>
            </a:r>
          </a:p>
          <a:p>
            <a:r>
              <a:rPr lang="en-US" dirty="0">
                <a:latin typeface="Andale Mono"/>
                <a:cs typeface="Andale Mono"/>
              </a:rPr>
              <a:t>#!/bin/bash</a:t>
            </a:r>
          </a:p>
          <a:p>
            <a:r>
              <a:rPr lang="en-US" dirty="0" err="1">
                <a:latin typeface="Andale Mono"/>
                <a:cs typeface="Andale Mono"/>
              </a:rPr>
              <a:t>mpirun</a:t>
            </a:r>
            <a:r>
              <a:rPr lang="en-US" dirty="0">
                <a:latin typeface="Andale Mono"/>
                <a:cs typeface="Andale Mono"/>
              </a:rPr>
              <a:t> -</a:t>
            </a:r>
            <a:r>
              <a:rPr lang="en-US" dirty="0" err="1">
                <a:latin typeface="Andale Mono"/>
                <a:cs typeface="Andale Mono"/>
              </a:rPr>
              <a:t>np</a:t>
            </a:r>
            <a:r>
              <a:rPr lang="en-US" dirty="0">
                <a:latin typeface="Andale Mono"/>
                <a:cs typeface="Andale Mono"/>
              </a:rPr>
              <a:t> 10 ./connectivity -v </a:t>
            </a:r>
          </a:p>
        </p:txBody>
      </p:sp>
    </p:spTree>
    <p:extLst>
      <p:ext uri="{BB962C8B-B14F-4D97-AF65-F5344CB8AC3E}">
        <p14:creationId xmlns:p14="http://schemas.microsoft.com/office/powerpoint/2010/main" val="186701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0080625" cy="755967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257" y="119204"/>
            <a:ext cx="9984368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Andale Mono"/>
              <a:cs typeface="Andale Mono"/>
            </a:endParaRPr>
          </a:p>
          <a:p>
            <a:r>
              <a:rPr lang="en-US" dirty="0" smtClean="0">
                <a:latin typeface="Andale Mono"/>
                <a:cs typeface="Andale Mono"/>
              </a:rPr>
              <a:t>$ </a:t>
            </a:r>
            <a:r>
              <a:rPr lang="en-US" dirty="0" err="1">
                <a:latin typeface="Andale Mono"/>
                <a:cs typeface="Andale Mono"/>
              </a:rPr>
              <a:t>arcsub</a:t>
            </a:r>
            <a:r>
              <a:rPr lang="en-US" dirty="0">
                <a:latin typeface="Andale Mono"/>
                <a:cs typeface="Andale Mono"/>
              </a:rPr>
              <a:t> job-</a:t>
            </a:r>
            <a:r>
              <a:rPr lang="en-US" dirty="0" err="1">
                <a:latin typeface="Andale Mono"/>
                <a:cs typeface="Andale Mono"/>
              </a:rPr>
              <a:t>openmp.xrsl</a:t>
            </a:r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Job submitted with </a:t>
            </a:r>
            <a:r>
              <a:rPr lang="en-US" dirty="0" err="1">
                <a:latin typeface="Andale Mono"/>
                <a:cs typeface="Andale Mono"/>
              </a:rPr>
              <a:t>jobid</a:t>
            </a:r>
            <a:r>
              <a:rPr lang="en-US" dirty="0">
                <a:latin typeface="Andale Mono"/>
                <a:cs typeface="Andale Mono"/>
              </a:rPr>
              <a:t>: https://login.debrecen.hpc.niif.hu:60000/</a:t>
            </a:r>
            <a:r>
              <a:rPr lang="en-US" dirty="0" err="1">
                <a:latin typeface="Andale Mono"/>
                <a:cs typeface="Andale Mono"/>
              </a:rPr>
              <a:t>arex</a:t>
            </a:r>
            <a:r>
              <a:rPr lang="en-US" dirty="0">
                <a:latin typeface="Andale Mono"/>
                <a:cs typeface="Andale Mono"/>
              </a:rPr>
              <a:t>/</a:t>
            </a:r>
            <a:r>
              <a:rPr lang="en-US" sz="2400" b="1" dirty="0">
                <a:solidFill>
                  <a:srgbClr val="800000"/>
                </a:solidFill>
                <a:latin typeface="Andale Mono"/>
                <a:cs typeface="Andale Mono"/>
              </a:rPr>
              <a:t>RND</a:t>
            </a:r>
            <a:endParaRPr lang="en-US" b="1" dirty="0">
              <a:solidFill>
                <a:srgbClr val="800000"/>
              </a:solidFill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$ </a:t>
            </a:r>
            <a:r>
              <a:rPr lang="en-US" dirty="0" err="1">
                <a:latin typeface="Andale Mono"/>
                <a:cs typeface="Andale Mono"/>
              </a:rPr>
              <a:t>arcget</a:t>
            </a:r>
            <a:r>
              <a:rPr lang="en-US" dirty="0">
                <a:latin typeface="Andale Mono"/>
                <a:cs typeface="Andale Mono"/>
              </a:rPr>
              <a:t> https://login.debrecen.hpc.niif.hu:60000/</a:t>
            </a:r>
            <a:r>
              <a:rPr lang="en-US" dirty="0" err="1">
                <a:latin typeface="Andale Mono"/>
                <a:cs typeface="Andale Mono"/>
              </a:rPr>
              <a:t>arex</a:t>
            </a:r>
            <a:r>
              <a:rPr lang="en-US" dirty="0">
                <a:latin typeface="Andale Mono"/>
                <a:cs typeface="Andale Mono"/>
              </a:rPr>
              <a:t>/RND</a:t>
            </a:r>
          </a:p>
          <a:p>
            <a:r>
              <a:rPr lang="en-US" dirty="0">
                <a:latin typeface="Andale Mono"/>
                <a:cs typeface="Andale Mono"/>
              </a:rPr>
              <a:t>Results stored at: RND</a:t>
            </a:r>
          </a:p>
          <a:p>
            <a:r>
              <a:rPr lang="en-US" dirty="0">
                <a:latin typeface="Andale Mono"/>
                <a:cs typeface="Andale Mono"/>
              </a:rPr>
              <a:t>Jobs processed: 1, successfully retrieved: 1, successfully cleaned: </a:t>
            </a:r>
            <a:r>
              <a:rPr lang="en-US" dirty="0" smtClean="0">
                <a:latin typeface="Andale Mono"/>
                <a:cs typeface="Andale Mono"/>
              </a:rPr>
              <a:t>1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 smtClean="0">
                <a:latin typeface="Andale Mono"/>
                <a:cs typeface="Andale Mono"/>
              </a:rPr>
              <a:t>$ </a:t>
            </a:r>
            <a:r>
              <a:rPr lang="en-US" dirty="0">
                <a:latin typeface="Andale Mono"/>
                <a:cs typeface="Andale Mono"/>
              </a:rPr>
              <a:t>cd RND</a:t>
            </a:r>
          </a:p>
          <a:p>
            <a:r>
              <a:rPr lang="en-US" dirty="0" smtClean="0">
                <a:latin typeface="Andale Mono"/>
                <a:cs typeface="Andale Mono"/>
              </a:rPr>
              <a:t>$ </a:t>
            </a:r>
            <a:r>
              <a:rPr lang="en-US" dirty="0" err="1">
                <a:latin typeface="Andale Mono"/>
                <a:cs typeface="Andale Mono"/>
              </a:rPr>
              <a:t>ls</a:t>
            </a:r>
            <a:r>
              <a:rPr lang="en-US" dirty="0">
                <a:latin typeface="Andale Mono"/>
                <a:cs typeface="Andale Mono"/>
              </a:rPr>
              <a:t> -l</a:t>
            </a:r>
          </a:p>
          <a:p>
            <a:r>
              <a:rPr lang="en-US" dirty="0">
                <a:latin typeface="Andale Mono"/>
                <a:cs typeface="Andale Mono"/>
              </a:rPr>
              <a:t>total 16</a:t>
            </a:r>
          </a:p>
          <a:p>
            <a:r>
              <a:rPr lang="en-US" dirty="0" err="1">
                <a:latin typeface="Andale Mono"/>
                <a:cs typeface="Andale Mono"/>
              </a:rPr>
              <a:t>drwx</a:t>
            </a:r>
            <a:r>
              <a:rPr lang="en-US" dirty="0">
                <a:latin typeface="Andale Mono"/>
                <a:cs typeface="Andale Mono"/>
              </a:rPr>
              <a:t>------ 12 </a:t>
            </a:r>
            <a:r>
              <a:rPr lang="en-US" dirty="0" err="1">
                <a:latin typeface="Andale Mono"/>
                <a:cs typeface="Andale Mono"/>
              </a:rPr>
              <a:t>joe</a:t>
            </a:r>
            <a:r>
              <a:rPr lang="en-US" dirty="0">
                <a:latin typeface="Andale Mono"/>
                <a:cs typeface="Andale Mono"/>
              </a:rPr>
              <a:t> staff 408 Mar 29 21:24 </a:t>
            </a:r>
            <a:r>
              <a:rPr lang="en-US" dirty="0" err="1">
                <a:latin typeface="Andale Mono"/>
                <a:cs typeface="Andale Mono"/>
              </a:rPr>
              <a:t>gm.log</a:t>
            </a:r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-</a:t>
            </a:r>
            <a:r>
              <a:rPr lang="en-US" dirty="0" err="1">
                <a:latin typeface="Andale Mono"/>
                <a:cs typeface="Andale Mono"/>
              </a:rPr>
              <a:t>rw</a:t>
            </a:r>
            <a:r>
              <a:rPr lang="en-US" dirty="0">
                <a:latin typeface="Andale Mono"/>
                <a:cs typeface="Andale Mono"/>
              </a:rPr>
              <a:t>------- 1 </a:t>
            </a:r>
            <a:r>
              <a:rPr lang="en-US" dirty="0" err="1">
                <a:latin typeface="Andale Mono"/>
                <a:cs typeface="Andale Mono"/>
              </a:rPr>
              <a:t>joe</a:t>
            </a:r>
            <a:r>
              <a:rPr lang="en-US" dirty="0">
                <a:latin typeface="Andale Mono"/>
                <a:cs typeface="Andale Mono"/>
              </a:rPr>
              <a:t> staff 0 Mar 29 21:24 </a:t>
            </a:r>
            <a:r>
              <a:rPr lang="en-US" dirty="0" err="1">
                <a:latin typeface="Andale Mono"/>
                <a:cs typeface="Andale Mono"/>
              </a:rPr>
              <a:t>stderr.txt</a:t>
            </a:r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-</a:t>
            </a:r>
            <a:r>
              <a:rPr lang="en-US" dirty="0" err="1">
                <a:latin typeface="Andale Mono"/>
                <a:cs typeface="Andale Mono"/>
              </a:rPr>
              <a:t>rw</a:t>
            </a:r>
            <a:r>
              <a:rPr lang="en-US" dirty="0">
                <a:latin typeface="Andale Mono"/>
                <a:cs typeface="Andale Mono"/>
              </a:rPr>
              <a:t>------- 1 </a:t>
            </a:r>
            <a:r>
              <a:rPr lang="en-US" dirty="0" err="1">
                <a:latin typeface="Andale Mono"/>
                <a:cs typeface="Andale Mono"/>
              </a:rPr>
              <a:t>joe</a:t>
            </a:r>
            <a:r>
              <a:rPr lang="en-US" dirty="0">
                <a:latin typeface="Andale Mono"/>
                <a:cs typeface="Andale Mono"/>
              </a:rPr>
              <a:t> staff 6362 Mar 29 21:24 </a:t>
            </a:r>
            <a:r>
              <a:rPr lang="en-US" dirty="0" err="1" smtClean="0">
                <a:latin typeface="Andale Mono"/>
                <a:cs typeface="Andale Mono"/>
              </a:rPr>
              <a:t>stdout.txt</a:t>
            </a:r>
            <a:endParaRPr lang="en-US" dirty="0" smtClean="0">
              <a:latin typeface="Andale Mono"/>
              <a:cs typeface="Andale Mono"/>
            </a:endParaRP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 smtClean="0">
                <a:latin typeface="Andale Mono"/>
                <a:cs typeface="Andale Mono"/>
              </a:rPr>
              <a:t>$ head </a:t>
            </a:r>
            <a:r>
              <a:rPr lang="en-US" dirty="0" err="1">
                <a:latin typeface="Andale Mono"/>
                <a:cs typeface="Andale Mono"/>
              </a:rPr>
              <a:t>stdout.txt</a:t>
            </a:r>
            <a:r>
              <a:rPr lang="en-US" dirty="0">
                <a:latin typeface="Andale Mono"/>
                <a:cs typeface="Andale Mono"/>
              </a:rPr>
              <a:t> </a:t>
            </a:r>
          </a:p>
          <a:p>
            <a:r>
              <a:rPr lang="en-US" dirty="0">
                <a:latin typeface="Andale Mono"/>
                <a:cs typeface="Andale Mono"/>
              </a:rPr>
              <a:t>Starting matrix multiple example with 10 threads</a:t>
            </a:r>
          </a:p>
          <a:p>
            <a:r>
              <a:rPr lang="en-US" dirty="0">
                <a:latin typeface="Andale Mono"/>
                <a:cs typeface="Andale Mono"/>
              </a:rPr>
              <a:t>Initializing matrices...</a:t>
            </a:r>
          </a:p>
          <a:p>
            <a:r>
              <a:rPr lang="en-US" dirty="0">
                <a:latin typeface="Andale Mono"/>
                <a:cs typeface="Andale Mono"/>
              </a:rPr>
              <a:t>Thread 0 starting matrix multiply...</a:t>
            </a:r>
          </a:p>
          <a:p>
            <a:r>
              <a:rPr lang="en-US" dirty="0">
                <a:latin typeface="Andale Mono"/>
                <a:cs typeface="Andale Mono"/>
              </a:rPr>
              <a:t>Thread=0 did row=0</a:t>
            </a:r>
          </a:p>
          <a:p>
            <a:r>
              <a:rPr lang="en-US" dirty="0">
                <a:latin typeface="Andale Mono"/>
                <a:cs typeface="Andale Mono"/>
              </a:rPr>
              <a:t>Thread 9 starting matrix multiply...</a:t>
            </a:r>
          </a:p>
          <a:p>
            <a:r>
              <a:rPr lang="en-US" dirty="0">
                <a:latin typeface="Andale Mono"/>
                <a:cs typeface="Andale Mono"/>
              </a:rPr>
              <a:t>Thread 6 starting matrix multiply...</a:t>
            </a:r>
          </a:p>
          <a:p>
            <a:r>
              <a:rPr lang="en-US" dirty="0">
                <a:latin typeface="Andale Mono"/>
                <a:cs typeface="Andale Mono"/>
              </a:rPr>
              <a:t>Thread=0 did row=1</a:t>
            </a:r>
          </a:p>
          <a:p>
            <a:r>
              <a:rPr lang="en-US" dirty="0">
                <a:latin typeface="Andale Mono"/>
                <a:cs typeface="Andale Mono"/>
              </a:rPr>
              <a:t>Thread 5 starting matrix multiply...</a:t>
            </a:r>
          </a:p>
          <a:p>
            <a:r>
              <a:rPr lang="en-US" dirty="0">
                <a:latin typeface="Andale Mono"/>
                <a:cs typeface="Andale Mono"/>
              </a:rPr>
              <a:t>Thread=5 did row=50</a:t>
            </a:r>
          </a:p>
          <a:p>
            <a:r>
              <a:rPr lang="en-US" dirty="0">
                <a:latin typeface="Andale Mono"/>
                <a:cs typeface="Andale Mono"/>
              </a:rPr>
              <a:t>Thread=5 did row=</a:t>
            </a:r>
            <a:r>
              <a:rPr lang="en-US" dirty="0" smtClean="0">
                <a:latin typeface="Andale Mono"/>
                <a:cs typeface="Andale Mono"/>
              </a:rPr>
              <a:t>51</a:t>
            </a:r>
            <a:endParaRPr lang="en-US" dirty="0"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107496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L</a:t>
            </a:r>
            <a:r>
              <a:rPr lang="en-US" dirty="0" smtClean="0">
                <a:hlinkClick r:id="rId2"/>
              </a:rPr>
              <a:t>aportal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334" y="0"/>
            <a:ext cx="7623291" cy="7559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2512"/>
            <a:ext cx="4627172" cy="38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7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Arc-GUI-clients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9" y="2401001"/>
            <a:ext cx="9709882" cy="7559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436" y="0"/>
            <a:ext cx="5177189" cy="40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8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-1" y="1525320"/>
            <a:ext cx="10080625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 err="1" smtClean="0">
                <a:latin typeface="+mj-lt"/>
              </a:rPr>
              <a:t>Köszönöm</a:t>
            </a:r>
            <a:r>
              <a:rPr lang="en-US" sz="4400" spc="-1" dirty="0" smtClean="0">
                <a:latin typeface="+mj-lt"/>
              </a:rPr>
              <a:t>       a                        a </a:t>
            </a:r>
            <a:r>
              <a:rPr lang="en-US" sz="4400" spc="-1" dirty="0" err="1">
                <a:latin typeface="+mj-lt"/>
              </a:rPr>
              <a:t>figyelmet</a:t>
            </a:r>
            <a:r>
              <a:rPr lang="en-US" sz="4400" spc="-1" dirty="0">
                <a:latin typeface="+mj-lt"/>
              </a:rPr>
              <a:t>!</a:t>
            </a:r>
            <a:endParaRPr dirty="0">
              <a:latin typeface="+mj-lt"/>
            </a:endParaRPr>
          </a:p>
        </p:txBody>
      </p:sp>
      <p:sp>
        <p:nvSpPr>
          <p:cNvPr id="76" name="TextShape 2"/>
          <p:cNvSpPr txBox="1"/>
          <p:nvPr/>
        </p:nvSpPr>
        <p:spPr>
          <a:xfrm>
            <a:off x="504000" y="3574572"/>
            <a:ext cx="4328280" cy="17996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sz="1600" dirty="0"/>
          </a:p>
          <a:p>
            <a:endParaRPr sz="1600" dirty="0"/>
          </a:p>
          <a:p>
            <a:r>
              <a:rPr lang="en-US" sz="2800" spc="-1" dirty="0" smtClean="0">
                <a:latin typeface="Arial"/>
              </a:rPr>
              <a:t>NIIFI HPC team
</a:t>
            </a:r>
            <a:r>
              <a:rPr lang="en-US" sz="2800" spc="-1" dirty="0" smtClean="0">
                <a:latin typeface="Arial"/>
                <a:hlinkClick r:id="rId2"/>
              </a:rPr>
              <a:t>hpc-support@niif.hu</a:t>
            </a:r>
            <a:endParaRPr lang="en-US" sz="2800" spc="-1" dirty="0" smtClean="0">
              <a:latin typeface="Arial"/>
            </a:endParaRPr>
          </a:p>
          <a:p>
            <a:endParaRPr lang="en-US" sz="2800" spc="-1" dirty="0" smtClean="0">
              <a:latin typeface="Arial"/>
            </a:endParaRPr>
          </a:p>
          <a:p>
            <a:endParaRPr sz="1600" dirty="0"/>
          </a:p>
        </p:txBody>
      </p:sp>
      <p:sp>
        <p:nvSpPr>
          <p:cNvPr id="77" name="TextShape 3"/>
          <p:cNvSpPr txBox="1"/>
          <p:nvPr/>
        </p:nvSpPr>
        <p:spPr>
          <a:xfrm>
            <a:off x="5049000" y="3984695"/>
            <a:ext cx="4328280" cy="2090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r"/>
            <a:endParaRPr dirty="0"/>
          </a:p>
          <a:p>
            <a:pPr algn="r"/>
            <a:endParaRPr dirty="0"/>
          </a:p>
          <a:p>
            <a:pPr algn="r"/>
            <a:r>
              <a:rPr lang="cs-CZ" sz="3200" spc="-1" dirty="0" smtClean="0">
                <a:latin typeface="Arial"/>
              </a:rPr>
              <a:t>Kiss Zoltán</a:t>
            </a:r>
            <a:endParaRPr dirty="0"/>
          </a:p>
          <a:p>
            <a:pPr algn="r"/>
            <a:r>
              <a:rPr lang="en-US" sz="3200" spc="-1" dirty="0" smtClean="0">
                <a:latin typeface="Arial"/>
                <a:hlinkClick r:id="rId3"/>
              </a:rPr>
              <a:t>kiss.zoltan@niif.hu</a:t>
            </a:r>
            <a:endParaRPr lang="en-US" sz="3200" spc="-1" dirty="0" smtClean="0">
              <a:latin typeface="Arial"/>
            </a:endParaRPr>
          </a:p>
          <a:p>
            <a:pPr algn="r"/>
            <a:endParaRPr dirty="0"/>
          </a:p>
        </p:txBody>
      </p:sp>
      <p:pic>
        <p:nvPicPr>
          <p:cNvPr id="78" name="Picture 77"/>
          <p:cNvPicPr/>
          <p:nvPr/>
        </p:nvPicPr>
        <p:blipFill>
          <a:blip r:embed="rId4"/>
          <a:stretch/>
        </p:blipFill>
        <p:spPr>
          <a:xfrm>
            <a:off x="6056640" y="5936760"/>
            <a:ext cx="3456360" cy="1371600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5"/>
          <a:stretch/>
        </p:blipFill>
        <p:spPr>
          <a:xfrm>
            <a:off x="520200" y="6387120"/>
            <a:ext cx="1591200" cy="91440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652" y="0"/>
            <a:ext cx="3984695" cy="398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Fogalmak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447800"/>
            <a:ext cx="75692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Fogalmak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081453"/>
            <a:ext cx="9072563" cy="6478222"/>
          </a:xfrm>
        </p:spPr>
        <p:txBody>
          <a:bodyPr/>
          <a:lstStyle/>
          <a:p>
            <a:r>
              <a:rPr lang="en-US" dirty="0" smtClean="0"/>
              <a:t>Grid</a:t>
            </a:r>
          </a:p>
          <a:p>
            <a:pPr lvl="1"/>
            <a:r>
              <a:rPr lang="en-US" dirty="0" err="1" smtClean="0"/>
              <a:t>Elosztott</a:t>
            </a:r>
            <a:r>
              <a:rPr lang="en-US" dirty="0" smtClean="0"/>
              <a:t> (</a:t>
            </a:r>
            <a:r>
              <a:rPr lang="en-US" dirty="0" err="1" smtClean="0"/>
              <a:t>önálló</a:t>
            </a:r>
            <a:r>
              <a:rPr lang="en-US" dirty="0" smtClean="0"/>
              <a:t>) </a:t>
            </a:r>
            <a:r>
              <a:rPr lang="en-US" dirty="0" err="1" smtClean="0"/>
              <a:t>számítógépek</a:t>
            </a:r>
            <a:r>
              <a:rPr lang="en-US" dirty="0" smtClean="0"/>
              <a:t> </a:t>
            </a:r>
            <a:r>
              <a:rPr lang="en-US" dirty="0" err="1" smtClean="0"/>
              <a:t>hálózata</a:t>
            </a:r>
            <a:r>
              <a:rPr lang="en-US" dirty="0" smtClean="0"/>
              <a:t> (‘</a:t>
            </a:r>
            <a:r>
              <a:rPr lang="en-US" dirty="0" err="1" smtClean="0"/>
              <a:t>virt</a:t>
            </a:r>
            <a:r>
              <a:rPr lang="en-US" dirty="0" smtClean="0"/>
              <a:t>. HPC’), </a:t>
            </a:r>
            <a:r>
              <a:rPr lang="en-US" dirty="0" err="1" smtClean="0"/>
              <a:t>szálközi</a:t>
            </a:r>
            <a:r>
              <a:rPr lang="en-US" dirty="0" smtClean="0"/>
              <a:t> </a:t>
            </a:r>
            <a:r>
              <a:rPr lang="en-US" dirty="0" err="1" smtClean="0"/>
              <a:t>komm</a:t>
            </a:r>
            <a:r>
              <a:rPr lang="en-US" dirty="0" smtClean="0"/>
              <a:t>. </a:t>
            </a:r>
            <a:r>
              <a:rPr lang="en-US" dirty="0" err="1" smtClean="0"/>
              <a:t>Lasabb</a:t>
            </a:r>
            <a:endParaRPr lang="en-US" dirty="0"/>
          </a:p>
          <a:p>
            <a:r>
              <a:rPr lang="en-US" dirty="0" smtClean="0"/>
              <a:t>ARC</a:t>
            </a:r>
          </a:p>
          <a:p>
            <a:pPr lvl="1"/>
            <a:r>
              <a:rPr lang="en-US" dirty="0" smtClean="0"/>
              <a:t>Advance Resource connector </a:t>
            </a:r>
            <a:r>
              <a:rPr lang="en-US" dirty="0" err="1" smtClean="0"/>
              <a:t>köztesréteg</a:t>
            </a:r>
            <a:endParaRPr lang="en-US" dirty="0" smtClean="0"/>
          </a:p>
          <a:p>
            <a:r>
              <a:rPr lang="en-US" dirty="0" smtClean="0"/>
              <a:t>X509 </a:t>
            </a:r>
            <a:r>
              <a:rPr lang="en-US" dirty="0" err="1" smtClean="0"/>
              <a:t>Tanúsítvány</a:t>
            </a:r>
            <a:endParaRPr lang="en-US" dirty="0" smtClean="0"/>
          </a:p>
          <a:p>
            <a:pPr lvl="1"/>
            <a:r>
              <a:rPr lang="en-US" dirty="0" err="1" smtClean="0"/>
              <a:t>Hiteles</a:t>
            </a:r>
            <a:r>
              <a:rPr lang="en-US" dirty="0" smtClean="0"/>
              <a:t> </a:t>
            </a:r>
            <a:r>
              <a:rPr lang="en-US" dirty="0" err="1" smtClean="0"/>
              <a:t>helyi</a:t>
            </a:r>
            <a:r>
              <a:rPr lang="en-US" dirty="0" smtClean="0"/>
              <a:t>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globális</a:t>
            </a:r>
            <a:r>
              <a:rPr lang="en-US" dirty="0" smtClean="0"/>
              <a:t> </a:t>
            </a:r>
            <a:r>
              <a:rPr lang="en-US" dirty="0" err="1" smtClean="0"/>
              <a:t>azonosító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X509 </a:t>
            </a:r>
            <a:r>
              <a:rPr lang="en-US" dirty="0" err="1" smtClean="0"/>
              <a:t>szabvány</a:t>
            </a:r>
            <a:r>
              <a:rPr lang="en-US" dirty="0" smtClean="0"/>
              <a:t> </a:t>
            </a:r>
            <a:r>
              <a:rPr lang="en-US" dirty="0" err="1" smtClean="0"/>
              <a:t>szertint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627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BOINC grid: 168 </a:t>
            </a:r>
            <a:r>
              <a:rPr lang="en-US" dirty="0" err="1"/>
              <a:t>PFlops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7979" lvl="1" indent="-377979">
              <a:buFontTx/>
              <a:buChar char="•"/>
            </a:pPr>
            <a:r>
              <a:rPr lang="en-US" dirty="0"/>
              <a:t>BOINC grid: 168 </a:t>
            </a:r>
            <a:r>
              <a:rPr lang="en-US" dirty="0" err="1" smtClean="0"/>
              <a:t>PFlops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10080625" cy="5670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4269"/>
            <a:ext cx="5183824" cy="388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9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Resource Connector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24" y="4280046"/>
            <a:ext cx="10114744" cy="3279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00" y="724046"/>
            <a:ext cx="5016500" cy="355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1" y="762967"/>
            <a:ext cx="2954346" cy="3517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774" y="724046"/>
            <a:ext cx="7200851" cy="3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7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Magyar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NIIF a </a:t>
            </a:r>
            <a:r>
              <a:rPr lang="en-US" dirty="0" err="1" smtClean="0"/>
              <a:t>magyar</a:t>
            </a:r>
            <a:r>
              <a:rPr lang="en-US" dirty="0" smtClean="0"/>
              <a:t> grid </a:t>
            </a:r>
            <a:r>
              <a:rPr lang="en-US" dirty="0" err="1" smtClean="0"/>
              <a:t>kompetencia</a:t>
            </a:r>
            <a:r>
              <a:rPr lang="en-US" dirty="0" smtClean="0"/>
              <a:t> </a:t>
            </a:r>
            <a:r>
              <a:rPr lang="en-US" dirty="0" err="1" smtClean="0"/>
              <a:t>központ</a:t>
            </a:r>
            <a:r>
              <a:rPr lang="en-US" dirty="0" smtClean="0"/>
              <a:t> </a:t>
            </a:r>
            <a:r>
              <a:rPr lang="en-US" dirty="0" err="1" smtClean="0"/>
              <a:t>tagja</a:t>
            </a:r>
            <a:r>
              <a:rPr lang="en-US" dirty="0" smtClean="0"/>
              <a:t> (Hungarian National Grid Initiative)</a:t>
            </a:r>
          </a:p>
          <a:p>
            <a:r>
              <a:rPr lang="en-US" dirty="0"/>
              <a:t>10 </a:t>
            </a:r>
            <a:r>
              <a:rPr lang="en-US" dirty="0" err="1"/>
              <a:t>éve</a:t>
            </a:r>
            <a:r>
              <a:rPr lang="en-US" dirty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ARC </a:t>
            </a:r>
            <a:r>
              <a:rPr lang="en-US" dirty="0" err="1"/>
              <a:t>fejlesztésében</a:t>
            </a:r>
            <a:r>
              <a:rPr lang="en-US" dirty="0"/>
              <a:t> is benne </a:t>
            </a:r>
            <a:r>
              <a:rPr lang="en-US" dirty="0" err="1"/>
              <a:t>vagyunk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625" y="3549304"/>
            <a:ext cx="5265773" cy="33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Grid </a:t>
            </a:r>
            <a:r>
              <a:rPr lang="en-US" dirty="0" err="1" smtClean="0">
                <a:hlinkClick r:id="rId2"/>
              </a:rPr>
              <a:t>Portál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0"/>
            <a:ext cx="10080625" cy="5517816"/>
          </a:xfrm>
          <a:prstGeom prst="rect">
            <a:avLst/>
          </a:prstGeom>
        </p:spPr>
      </p:pic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0" y="64467"/>
            <a:ext cx="3683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7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hlinkClick r:id="rId2"/>
              </a:rPr>
              <a:t>Gridportál</a:t>
            </a:r>
            <a:r>
              <a:rPr lang="en-US" dirty="0" smtClean="0">
                <a:hlinkClick r:id="rId2"/>
              </a:rPr>
              <a:t> video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8279"/>
            <a:ext cx="10080625" cy="6872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100"/>
            <a:ext cx="10080625" cy="721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7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_niif_sablon">
  <a:themeElements>
    <a:clrScheme name="ppt_niif_sabl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_niif_sablon">
      <a:majorFont>
        <a:latin typeface="Times New Roman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ppt_niif_sabl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niif_sabl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niif_sabl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niif_sabl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niif_sabl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niif_sabl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niif_sabl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niif_sabl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niif_sabl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niif_sabl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niif_sabl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niif_sabl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gyéni tervezés">
  <a:themeElements>
    <a:clrScheme name="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gyéni tervezé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pt_umft_sablon">
  <a:themeElements>
    <a:clrScheme name="ppt_umft_sabl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_umft_sablon">
      <a:majorFont>
        <a:latin typeface="Times New Roman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ppt_umft_sabl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umft_sabl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umft_sabl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umft_sabl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umft_sabl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umft_sabl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umft_sabl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umft_sabl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umft_sabl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umft_sabl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umft_sabl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umft_sabl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gyéni tervezés">
  <a:themeElements>
    <a:clrScheme name="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gyéni tervezé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ppt_niifi_sablon.pot</Template>
  <TotalTime>37561</TotalTime>
  <Words>521</Words>
  <Application>Microsoft Macintosh PowerPoint</Application>
  <PresentationFormat>Custom</PresentationFormat>
  <Paragraphs>109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ppt_niif_sablon</vt:lpstr>
      <vt:lpstr>Egyéni tervezés</vt:lpstr>
      <vt:lpstr>ppt_umft_sablon</vt:lpstr>
      <vt:lpstr>1_Egyéni tervezés</vt:lpstr>
      <vt:lpstr>PowerPoint Presentation</vt:lpstr>
      <vt:lpstr>Tartalom</vt:lpstr>
      <vt:lpstr>Fogalmak</vt:lpstr>
      <vt:lpstr>Fogalmak</vt:lpstr>
      <vt:lpstr>BOINC grid: 168 PFlops  </vt:lpstr>
      <vt:lpstr>Advanced Resource Connector</vt:lpstr>
      <vt:lpstr>Magyar Grid</vt:lpstr>
      <vt:lpstr>Grid Portál</vt:lpstr>
      <vt:lpstr>Gridportál video</vt:lpstr>
      <vt:lpstr>Gridportál video</vt:lpstr>
      <vt:lpstr>Gridportál video</vt:lpstr>
      <vt:lpstr>Grid Portál</vt:lpstr>
      <vt:lpstr>Grid Portál</vt:lpstr>
      <vt:lpstr>Grid Portál</vt:lpstr>
      <vt:lpstr>Grid Portál</vt:lpstr>
      <vt:lpstr>Tanúsítvány generálás</vt:lpstr>
      <vt:lpstr>Tanúsítvány igénylés</vt:lpstr>
      <vt:lpstr>X.509 tanúsítvány – NIIF CA2</vt:lpstr>
      <vt:lpstr>Arc beállítás</vt:lpstr>
      <vt:lpstr>Használat – proxy </vt:lpstr>
      <vt:lpstr>Extended resource specification language</vt:lpstr>
      <vt:lpstr>PowerPoint Presentation</vt:lpstr>
      <vt:lpstr>Laportal</vt:lpstr>
      <vt:lpstr>Arc-GUI-clients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kazy </dc:creator>
  <cp:lastModifiedBy>Zoltan Kiss</cp:lastModifiedBy>
  <cp:revision>130</cp:revision>
  <dcterms:created xsi:type="dcterms:W3CDTF">2014-04-24T23:42:11Z</dcterms:created>
  <dcterms:modified xsi:type="dcterms:W3CDTF">2016-03-28T18:35:22Z</dcterms:modified>
  <dc:language>en-US</dc:language>
</cp:coreProperties>
</file>