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6" r:id="rId2"/>
    <p:sldMasterId id="2147483688" r:id="rId3"/>
    <p:sldMasterId id="2147483703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86" r:id="rId7"/>
    <p:sldId id="287" r:id="rId8"/>
    <p:sldId id="288" r:id="rId9"/>
    <p:sldId id="277" r:id="rId10"/>
    <p:sldId id="278" r:id="rId11"/>
    <p:sldId id="279" r:id="rId12"/>
    <p:sldId id="280" r:id="rId13"/>
    <p:sldId id="289" r:id="rId14"/>
    <p:sldId id="293" r:id="rId15"/>
    <p:sldId id="290" r:id="rId16"/>
    <p:sldId id="292" r:id="rId17"/>
    <p:sldId id="298" r:id="rId18"/>
    <p:sldId id="297" r:id="rId19"/>
    <p:sldId id="295" r:id="rId20"/>
    <p:sldId id="294" r:id="rId21"/>
    <p:sldId id="296" r:id="rId22"/>
    <p:sldId id="272" r:id="rId23"/>
  </p:sldIdLst>
  <p:sldSz cx="10080625" cy="7559675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58B0"/>
    <a:srgbClr val="EBE041"/>
    <a:srgbClr val="33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912" y="-9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588B2-9804-1742-B129-6EEEC439CFE2}" type="datetimeFigureOut">
              <a:rPr lang="en-US" smtClean="0"/>
              <a:t>16. 03. 24.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A01D6-5C9A-224A-B598-2111EDFC7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148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439C4-E90E-824B-B6C7-9C475665BBD0}" type="datetimeFigureOut">
              <a:rPr lang="en-US" smtClean="0"/>
              <a:t>16. 03. 24.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22687-94B4-EF40-B20C-EA585356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873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10080625" cy="211216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 flipV="1">
            <a:off x="0" y="6637465"/>
            <a:ext cx="10080625" cy="92221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pic>
        <p:nvPicPr>
          <p:cNvPr id="4" name="Kép 13" descr="PPT_UMFT_uj_ke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9416"/>
            <a:ext cx="10080625" cy="238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16" descr="PPT_UMFT_uj_logo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784" y="6086238"/>
            <a:ext cx="1181324" cy="68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84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3624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206947" y="106747"/>
            <a:ext cx="2369647" cy="6646214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6256" y="106747"/>
            <a:ext cx="6942680" cy="6646214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4310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6047" y="2348402"/>
            <a:ext cx="8568531" cy="1620430"/>
          </a:xfrm>
          <a:prstGeom prst="rect">
            <a:avLst/>
          </a:prstGeom>
        </p:spPr>
        <p:txBody>
          <a:bodyPr lIns="100772" tIns="50387" rIns="100772" bIns="50387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  <a:prstGeom prst="rect">
            <a:avLst/>
          </a:prstGeom>
        </p:spPr>
        <p:txBody>
          <a:bodyPr lIns="100772" tIns="50387" rIns="100772" bIns="50387"/>
          <a:lstStyle>
            <a:lvl1pPr marL="0" indent="0" algn="ctr">
              <a:buNone/>
              <a:defRPr/>
            </a:lvl1pPr>
            <a:lvl2pPr marL="503868" indent="0" algn="ctr">
              <a:buNone/>
              <a:defRPr/>
            </a:lvl2pPr>
            <a:lvl3pPr marL="1007734" indent="0" algn="ctr">
              <a:buNone/>
              <a:defRPr/>
            </a:lvl3pPr>
            <a:lvl4pPr marL="1511602" indent="0" algn="ctr">
              <a:buNone/>
              <a:defRPr/>
            </a:lvl4pPr>
            <a:lvl5pPr marL="2015468" indent="0" algn="ctr">
              <a:buNone/>
              <a:defRPr/>
            </a:lvl5pPr>
            <a:lvl6pPr marL="2519335" indent="0" algn="ctr">
              <a:buNone/>
              <a:defRPr/>
            </a:lvl6pPr>
            <a:lvl7pPr marL="3023201" indent="0" algn="ctr">
              <a:buNone/>
              <a:defRPr/>
            </a:lvl7pPr>
            <a:lvl8pPr marL="3527069" indent="0" algn="ctr">
              <a:buNone/>
              <a:defRPr/>
            </a:lvl8pPr>
            <a:lvl9pPr marL="4030936" indent="0" algn="ctr">
              <a:buNone/>
              <a:defRPr/>
            </a:lvl9pPr>
          </a:lstStyle>
          <a:p>
            <a:r>
              <a:rPr lang="cs-CZ" smtClean="0"/>
              <a:t>Click to edit Master subtitle style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1003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100772" tIns="50387" rIns="100772" bIns="50387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100772" tIns="50387" rIns="100772" bIns="50387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5598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6300" y="4857794"/>
            <a:ext cx="8568531" cy="1501435"/>
          </a:xfrm>
          <a:prstGeom prst="rect">
            <a:avLst/>
          </a:prstGeom>
        </p:spPr>
        <p:txBody>
          <a:bodyPr lIns="100772" tIns="50387" rIns="100772" bIns="50387" anchor="t"/>
          <a:lstStyle>
            <a:lvl1pPr algn="l">
              <a:defRPr sz="4400" b="1" cap="all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96300" y="3204116"/>
            <a:ext cx="8568531" cy="1653678"/>
          </a:xfrm>
          <a:prstGeom prst="rect">
            <a:avLst/>
          </a:prstGeom>
        </p:spPr>
        <p:txBody>
          <a:bodyPr lIns="100772" tIns="50387" rIns="100772" bIns="50387" anchor="b"/>
          <a:lstStyle>
            <a:lvl1pPr marL="0" indent="0">
              <a:buNone/>
              <a:defRPr sz="2200"/>
            </a:lvl1pPr>
            <a:lvl2pPr marL="503868" indent="0">
              <a:buNone/>
              <a:defRPr sz="2000"/>
            </a:lvl2pPr>
            <a:lvl3pPr marL="1007734" indent="0">
              <a:buNone/>
              <a:defRPr sz="1800"/>
            </a:lvl3pPr>
            <a:lvl4pPr marL="1511602" indent="0">
              <a:buNone/>
              <a:defRPr sz="1500"/>
            </a:lvl4pPr>
            <a:lvl5pPr marL="2015468" indent="0">
              <a:buNone/>
              <a:defRPr sz="1500"/>
            </a:lvl5pPr>
            <a:lvl6pPr marL="2519335" indent="0">
              <a:buNone/>
              <a:defRPr sz="1500"/>
            </a:lvl6pPr>
            <a:lvl7pPr marL="3023201" indent="0">
              <a:buNone/>
              <a:defRPr sz="1500"/>
            </a:lvl7pPr>
            <a:lvl8pPr marL="3527069" indent="0">
              <a:buNone/>
              <a:defRPr sz="1500"/>
            </a:lvl8pPr>
            <a:lvl9pPr marL="4030936" indent="0">
              <a:buNone/>
              <a:defRPr sz="15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2201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100772" tIns="50387" rIns="100772" bIns="50387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4031" y="1763927"/>
            <a:ext cx="4452276" cy="4989036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24318" y="1763927"/>
            <a:ext cx="4452276" cy="4989036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487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  <a:prstGeom prst="rect">
            <a:avLst/>
          </a:prstGeom>
        </p:spPr>
        <p:txBody>
          <a:bodyPr lIns="100772" tIns="50387" rIns="100772" bIns="50387"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  <a:prstGeom prst="rect">
            <a:avLst/>
          </a:prstGeom>
        </p:spPr>
        <p:txBody>
          <a:bodyPr lIns="100772" tIns="50387" rIns="100772" bIns="50387"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790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1237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100772" tIns="50387" rIns="100772" bIns="50387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0307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1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  <a:prstGeom prst="rect">
            <a:avLst/>
          </a:prstGeom>
        </p:spPr>
        <p:txBody>
          <a:bodyPr lIns="100772" tIns="50387" rIns="100772" bIns="50387" anchor="b"/>
          <a:lstStyle>
            <a:lvl1pPr algn="l">
              <a:defRPr sz="2200" b="1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41247" y="300990"/>
            <a:ext cx="5635349" cy="6451973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4034" y="1581935"/>
            <a:ext cx="3316456" cy="5171028"/>
          </a:xfrm>
          <a:prstGeom prst="rect">
            <a:avLst/>
          </a:prstGeom>
        </p:spPr>
        <p:txBody>
          <a:bodyPr lIns="100772" tIns="50387" rIns="100772" bIns="50387"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2287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  <a:prstGeom prst="rect">
            <a:avLst/>
          </a:prstGeom>
        </p:spPr>
        <p:txBody>
          <a:bodyPr lIns="100772" tIns="50387" rIns="100772" bIns="50387" anchor="b"/>
          <a:lstStyle>
            <a:lvl1pPr algn="l">
              <a:defRPr sz="2200" b="1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  <a:prstGeom prst="rect">
            <a:avLst/>
          </a:prstGeom>
        </p:spPr>
        <p:txBody>
          <a:bodyPr lIns="100772" tIns="50387" rIns="100772" bIns="50387"/>
          <a:lstStyle>
            <a:lvl1pPr marL="0" indent="0">
              <a:buNone/>
              <a:defRPr sz="3500"/>
            </a:lvl1pPr>
            <a:lvl2pPr marL="503868" indent="0">
              <a:buNone/>
              <a:defRPr sz="3100"/>
            </a:lvl2pPr>
            <a:lvl3pPr marL="1007734" indent="0">
              <a:buNone/>
              <a:defRPr sz="2600"/>
            </a:lvl3pPr>
            <a:lvl4pPr marL="1511602" indent="0">
              <a:buNone/>
              <a:defRPr sz="2200"/>
            </a:lvl4pPr>
            <a:lvl5pPr marL="2015468" indent="0">
              <a:buNone/>
              <a:defRPr sz="2200"/>
            </a:lvl5pPr>
            <a:lvl6pPr marL="2519335" indent="0">
              <a:buNone/>
              <a:defRPr sz="2200"/>
            </a:lvl6pPr>
            <a:lvl7pPr marL="3023201" indent="0">
              <a:buNone/>
              <a:defRPr sz="2200"/>
            </a:lvl7pPr>
            <a:lvl8pPr marL="3527069" indent="0">
              <a:buNone/>
              <a:defRPr sz="2200"/>
            </a:lvl8pPr>
            <a:lvl9pPr marL="4030936" indent="0">
              <a:buNone/>
              <a:defRPr sz="22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  <a:prstGeom prst="rect">
            <a:avLst/>
          </a:prstGeom>
        </p:spPr>
        <p:txBody>
          <a:bodyPr lIns="100772" tIns="50387" rIns="100772" bIns="50387"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1333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100772" tIns="50387" rIns="100772" bIns="50387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vert="eaVert" lIns="100772" tIns="50387" rIns="100772" bIns="50387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2102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08454" y="302740"/>
            <a:ext cx="2268141" cy="6450223"/>
          </a:xfrm>
          <a:prstGeom prst="rect">
            <a:avLst/>
          </a:prstGeom>
        </p:spPr>
        <p:txBody>
          <a:bodyPr vert="eaVert" lIns="100772" tIns="50387" rIns="100772" bIns="50387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4031" y="302740"/>
            <a:ext cx="6636411" cy="6450223"/>
          </a:xfrm>
          <a:prstGeom prst="rect">
            <a:avLst/>
          </a:prstGeom>
        </p:spPr>
        <p:txBody>
          <a:bodyPr vert="eaVert" lIns="100772" tIns="50387" rIns="100772" bIns="50387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1823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3" descr="PPT_UMFT_uj_ke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9416"/>
            <a:ext cx="10080625" cy="238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0" y="0"/>
            <a:ext cx="10080625" cy="211216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 flipV="1">
            <a:off x="0" y="6637465"/>
            <a:ext cx="10080625" cy="92221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pic>
        <p:nvPicPr>
          <p:cNvPr id="5" name="Picture 25" descr="hbone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78" y="6163235"/>
            <a:ext cx="1984623" cy="45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7" descr="logo_niif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283" y="6080989"/>
            <a:ext cx="1190074" cy="68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18" descr="PPT_UMFT_uj_logo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018" y="5799251"/>
            <a:ext cx="866304" cy="115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05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908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/>
          <a:lstStyle>
            <a:lvl1pPr algn="l">
              <a:defRPr sz="4400" b="1" cap="all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3972" indent="0">
              <a:buNone/>
              <a:defRPr sz="2000"/>
            </a:lvl2pPr>
            <a:lvl3pPr marL="1007943" indent="0">
              <a:buNone/>
              <a:defRPr sz="1800"/>
            </a:lvl3pPr>
            <a:lvl4pPr marL="1511915" indent="0">
              <a:buNone/>
              <a:defRPr sz="1500"/>
            </a:lvl4pPr>
            <a:lvl5pPr marL="2015886" indent="0">
              <a:buNone/>
              <a:defRPr sz="1500"/>
            </a:lvl5pPr>
            <a:lvl6pPr marL="2519858" indent="0">
              <a:buNone/>
              <a:defRPr sz="1500"/>
            </a:lvl6pPr>
            <a:lvl7pPr marL="3023829" indent="0">
              <a:buNone/>
              <a:defRPr sz="1500"/>
            </a:lvl7pPr>
            <a:lvl8pPr marL="3527801" indent="0">
              <a:buNone/>
              <a:defRPr sz="1500"/>
            </a:lvl8pPr>
            <a:lvl9pPr marL="4031772" indent="0">
              <a:buNone/>
              <a:defRPr sz="15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21747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/>
          <a:lstStyle>
            <a:lvl1pPr algn="l">
              <a:defRPr sz="4400" b="1" cap="all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3972" indent="0">
              <a:buNone/>
              <a:defRPr sz="2000"/>
            </a:lvl2pPr>
            <a:lvl3pPr marL="1007943" indent="0">
              <a:buNone/>
              <a:defRPr sz="1800"/>
            </a:lvl3pPr>
            <a:lvl4pPr marL="1511915" indent="0">
              <a:buNone/>
              <a:defRPr sz="1500"/>
            </a:lvl4pPr>
            <a:lvl5pPr marL="2015886" indent="0">
              <a:buNone/>
              <a:defRPr sz="1500"/>
            </a:lvl5pPr>
            <a:lvl6pPr marL="2519858" indent="0">
              <a:buNone/>
              <a:defRPr sz="1500"/>
            </a:lvl6pPr>
            <a:lvl7pPr marL="3023829" indent="0">
              <a:buNone/>
              <a:defRPr sz="1500"/>
            </a:lvl7pPr>
            <a:lvl8pPr marL="3527801" indent="0">
              <a:buNone/>
              <a:defRPr sz="1500"/>
            </a:lvl8pPr>
            <a:lvl9pPr marL="4031772" indent="0">
              <a:buNone/>
              <a:defRPr sz="15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4710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16283" y="1081453"/>
            <a:ext cx="4452276" cy="567150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36569" y="1081453"/>
            <a:ext cx="4452276" cy="567150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4555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1414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71328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75251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6228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37774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99336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217448" y="106747"/>
            <a:ext cx="2371398" cy="6646214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8006" y="106747"/>
            <a:ext cx="6951431" cy="6646214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05245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4031" y="1081453"/>
            <a:ext cx="4452276" cy="567150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24318" y="1081453"/>
            <a:ext cx="4452276" cy="567150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58276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6047" y="2348402"/>
            <a:ext cx="8568531" cy="1620430"/>
          </a:xfrm>
          <a:prstGeom prst="rect">
            <a:avLst/>
          </a:prstGeom>
        </p:spPr>
        <p:txBody>
          <a:bodyPr lIns="100772" tIns="50387" rIns="100772" bIns="50387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  <a:prstGeom prst="rect">
            <a:avLst/>
          </a:prstGeom>
        </p:spPr>
        <p:txBody>
          <a:bodyPr lIns="100772" tIns="50387" rIns="100772" bIns="50387"/>
          <a:lstStyle>
            <a:lvl1pPr marL="0" indent="0" algn="ctr">
              <a:buNone/>
              <a:defRPr/>
            </a:lvl1pPr>
            <a:lvl2pPr marL="503868" indent="0" algn="ctr">
              <a:buNone/>
              <a:defRPr/>
            </a:lvl2pPr>
            <a:lvl3pPr marL="1007734" indent="0" algn="ctr">
              <a:buNone/>
              <a:defRPr/>
            </a:lvl3pPr>
            <a:lvl4pPr marL="1511602" indent="0" algn="ctr">
              <a:buNone/>
              <a:defRPr/>
            </a:lvl4pPr>
            <a:lvl5pPr marL="2015468" indent="0" algn="ctr">
              <a:buNone/>
              <a:defRPr/>
            </a:lvl5pPr>
            <a:lvl6pPr marL="2519335" indent="0" algn="ctr">
              <a:buNone/>
              <a:defRPr/>
            </a:lvl6pPr>
            <a:lvl7pPr marL="3023201" indent="0" algn="ctr">
              <a:buNone/>
              <a:defRPr/>
            </a:lvl7pPr>
            <a:lvl8pPr marL="3527069" indent="0" algn="ctr">
              <a:buNone/>
              <a:defRPr/>
            </a:lvl8pPr>
            <a:lvl9pPr marL="4030936" indent="0" algn="ctr">
              <a:buNone/>
              <a:defRPr/>
            </a:lvl9pPr>
          </a:lstStyle>
          <a:p>
            <a:r>
              <a:rPr lang="cs-CZ" smtClean="0"/>
              <a:t>Click to edit Master subtitle style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4662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100772" tIns="50387" rIns="100772" bIns="50387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100772" tIns="50387" rIns="100772" bIns="50387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66888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6300" y="4857794"/>
            <a:ext cx="8568531" cy="1501435"/>
          </a:xfrm>
          <a:prstGeom prst="rect">
            <a:avLst/>
          </a:prstGeom>
        </p:spPr>
        <p:txBody>
          <a:bodyPr lIns="100772" tIns="50387" rIns="100772" bIns="50387" anchor="t"/>
          <a:lstStyle>
            <a:lvl1pPr algn="l">
              <a:defRPr sz="4400" b="1" cap="all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96300" y="3204116"/>
            <a:ext cx="8568531" cy="1653678"/>
          </a:xfrm>
          <a:prstGeom prst="rect">
            <a:avLst/>
          </a:prstGeom>
        </p:spPr>
        <p:txBody>
          <a:bodyPr lIns="100772" tIns="50387" rIns="100772" bIns="50387" anchor="b"/>
          <a:lstStyle>
            <a:lvl1pPr marL="0" indent="0">
              <a:buNone/>
              <a:defRPr sz="2200"/>
            </a:lvl1pPr>
            <a:lvl2pPr marL="503868" indent="0">
              <a:buNone/>
              <a:defRPr sz="2000"/>
            </a:lvl2pPr>
            <a:lvl3pPr marL="1007734" indent="0">
              <a:buNone/>
              <a:defRPr sz="1800"/>
            </a:lvl3pPr>
            <a:lvl4pPr marL="1511602" indent="0">
              <a:buNone/>
              <a:defRPr sz="1500"/>
            </a:lvl4pPr>
            <a:lvl5pPr marL="2015468" indent="0">
              <a:buNone/>
              <a:defRPr sz="1500"/>
            </a:lvl5pPr>
            <a:lvl6pPr marL="2519335" indent="0">
              <a:buNone/>
              <a:defRPr sz="1500"/>
            </a:lvl6pPr>
            <a:lvl7pPr marL="3023201" indent="0">
              <a:buNone/>
              <a:defRPr sz="1500"/>
            </a:lvl7pPr>
            <a:lvl8pPr marL="3527069" indent="0">
              <a:buNone/>
              <a:defRPr sz="1500"/>
            </a:lvl8pPr>
            <a:lvl9pPr marL="4030936" indent="0">
              <a:buNone/>
              <a:defRPr sz="15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6711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100772" tIns="50387" rIns="100772" bIns="50387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4031" y="1763927"/>
            <a:ext cx="4452276" cy="4989036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24318" y="1763927"/>
            <a:ext cx="4452276" cy="4989036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52793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  <a:prstGeom prst="rect">
            <a:avLst/>
          </a:prstGeom>
        </p:spPr>
        <p:txBody>
          <a:bodyPr lIns="100772" tIns="50387" rIns="100772" bIns="50387"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  <a:prstGeom prst="rect">
            <a:avLst/>
          </a:prstGeom>
        </p:spPr>
        <p:txBody>
          <a:bodyPr lIns="100772" tIns="50387" rIns="100772" bIns="50387"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98636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100772" tIns="50387" rIns="100772" bIns="50387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86057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1707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  <a:prstGeom prst="rect">
            <a:avLst/>
          </a:prstGeom>
        </p:spPr>
        <p:txBody>
          <a:bodyPr lIns="100772" tIns="50387" rIns="100772" bIns="50387" anchor="b"/>
          <a:lstStyle>
            <a:lvl1pPr algn="l">
              <a:defRPr sz="2200" b="1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41247" y="300990"/>
            <a:ext cx="5635349" cy="6451973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4034" y="1581935"/>
            <a:ext cx="3316456" cy="5171028"/>
          </a:xfrm>
          <a:prstGeom prst="rect">
            <a:avLst/>
          </a:prstGeom>
        </p:spPr>
        <p:txBody>
          <a:bodyPr lIns="100772" tIns="50387" rIns="100772" bIns="50387"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926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87071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  <a:prstGeom prst="rect">
            <a:avLst/>
          </a:prstGeom>
        </p:spPr>
        <p:txBody>
          <a:bodyPr lIns="100772" tIns="50387" rIns="100772" bIns="50387" anchor="b"/>
          <a:lstStyle>
            <a:lvl1pPr algn="l">
              <a:defRPr sz="2200" b="1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  <a:prstGeom prst="rect">
            <a:avLst/>
          </a:prstGeom>
        </p:spPr>
        <p:txBody>
          <a:bodyPr lIns="100772" tIns="50387" rIns="100772" bIns="50387"/>
          <a:lstStyle>
            <a:lvl1pPr marL="0" indent="0">
              <a:buNone/>
              <a:defRPr sz="3500"/>
            </a:lvl1pPr>
            <a:lvl2pPr marL="503868" indent="0">
              <a:buNone/>
              <a:defRPr sz="3100"/>
            </a:lvl2pPr>
            <a:lvl3pPr marL="1007734" indent="0">
              <a:buNone/>
              <a:defRPr sz="2600"/>
            </a:lvl3pPr>
            <a:lvl4pPr marL="1511602" indent="0">
              <a:buNone/>
              <a:defRPr sz="2200"/>
            </a:lvl4pPr>
            <a:lvl5pPr marL="2015468" indent="0">
              <a:buNone/>
              <a:defRPr sz="2200"/>
            </a:lvl5pPr>
            <a:lvl6pPr marL="2519335" indent="0">
              <a:buNone/>
              <a:defRPr sz="2200"/>
            </a:lvl6pPr>
            <a:lvl7pPr marL="3023201" indent="0">
              <a:buNone/>
              <a:defRPr sz="2200"/>
            </a:lvl7pPr>
            <a:lvl8pPr marL="3527069" indent="0">
              <a:buNone/>
              <a:defRPr sz="2200"/>
            </a:lvl8pPr>
            <a:lvl9pPr marL="4030936" indent="0">
              <a:buNone/>
              <a:defRPr sz="22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  <a:prstGeom prst="rect">
            <a:avLst/>
          </a:prstGeom>
        </p:spPr>
        <p:txBody>
          <a:bodyPr lIns="100772" tIns="50387" rIns="100772" bIns="50387"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54996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100772" tIns="50387" rIns="100772" bIns="50387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vert="eaVert" lIns="100772" tIns="50387" rIns="100772" bIns="50387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17278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08454" y="302740"/>
            <a:ext cx="2268141" cy="6450223"/>
          </a:xfrm>
          <a:prstGeom prst="rect">
            <a:avLst/>
          </a:prstGeom>
        </p:spPr>
        <p:txBody>
          <a:bodyPr vert="eaVert" lIns="100772" tIns="50387" rIns="100772" bIns="50387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4031" y="302740"/>
            <a:ext cx="6636411" cy="6450223"/>
          </a:xfrm>
          <a:prstGeom prst="rect">
            <a:avLst/>
          </a:prstGeom>
        </p:spPr>
        <p:txBody>
          <a:bodyPr vert="eaVert" lIns="100772" tIns="50387" rIns="100772" bIns="50387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077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874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162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979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581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../media/image2.jpeg"/><Relationship Id="rId18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theme" Target="../theme/theme2.xml"/><Relationship Id="rId15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theme" Target="../theme/theme3.xml"/><Relationship Id="rId16" Type="http://schemas.openxmlformats.org/officeDocument/2006/relationships/image" Target="../media/image2.jpeg"/><Relationship Id="rId17" Type="http://schemas.openxmlformats.org/officeDocument/2006/relationships/image" Target="../media/image3.jpeg"/><Relationship Id="rId18" Type="http://schemas.openxmlformats.org/officeDocument/2006/relationships/image" Target="../media/image7.jpe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13" Type="http://schemas.openxmlformats.org/officeDocument/2006/relationships/image" Target="../media/image11.jpeg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ép 12" descr="PPT_UMFT_uj_logo2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045" y="7106446"/>
            <a:ext cx="675542" cy="38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1" descr="ppt_mint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04" y="1081453"/>
            <a:ext cx="5990621" cy="256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865616" y="246741"/>
            <a:ext cx="6827174" cy="40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>
                <a:solidFill>
                  <a:schemeClr val="bg1"/>
                </a:solidFill>
              </a:rPr>
              <a:t>Nemzeti Információs Infrastruktúra Fejlesztési Intézet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6517" y="7064447"/>
            <a:ext cx="1429839" cy="36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36666"/>
                </a:solidFill>
              </a:defRPr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  <p:pic>
        <p:nvPicPr>
          <p:cNvPr id="1030" name="Picture 22" descr="ppt_minta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36060"/>
            <a:ext cx="5990622" cy="256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2631562" y="7057448"/>
            <a:ext cx="1278120" cy="40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336666"/>
                </a:solidFill>
              </a:rPr>
              <a:t>NIIF HPC</a:t>
            </a: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4802298" y="0"/>
            <a:ext cx="5278327" cy="76296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0" y="762967"/>
            <a:ext cx="10080625" cy="286988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>
            <a:off x="595037" y="7034698"/>
            <a:ext cx="8890551" cy="0"/>
          </a:xfrm>
          <a:prstGeom prst="line">
            <a:avLst/>
          </a:prstGeom>
          <a:noFill/>
          <a:ln w="28575">
            <a:solidFill>
              <a:srgbClr val="336666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sp>
        <p:nvSpPr>
          <p:cNvPr id="1035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96256" y="106746"/>
            <a:ext cx="9072563" cy="65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9524" tIns="11905" rIns="59524" bIns="119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36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031" y="1081453"/>
            <a:ext cx="9072563" cy="567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336666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336666"/>
          </a:solidFill>
          <a:latin typeface="Times New Roman" pitchFamily="18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336666"/>
          </a:solidFill>
          <a:latin typeface="Times New Roman" pitchFamily="18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336666"/>
          </a:solidFill>
          <a:latin typeface="Times New Roman" pitchFamily="18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336666"/>
          </a:solidFill>
          <a:latin typeface="Times New Roman" pitchFamily="18" charset="0"/>
          <a:ea typeface="ＭＳ Ｐゴシック" charset="0"/>
          <a:cs typeface="Arial" charset="0"/>
        </a:defRPr>
      </a:lvl5pPr>
      <a:lvl6pPr marL="503972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336666"/>
          </a:solidFill>
          <a:latin typeface="Times New Roman" pitchFamily="18" charset="0"/>
          <a:cs typeface="Arial" charset="0"/>
        </a:defRPr>
      </a:lvl6pPr>
      <a:lvl7pPr marL="1007943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336666"/>
          </a:solidFill>
          <a:latin typeface="Times New Roman" pitchFamily="18" charset="0"/>
          <a:cs typeface="Arial" charset="0"/>
        </a:defRPr>
      </a:lvl7pPr>
      <a:lvl8pPr marL="1511915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336666"/>
          </a:solidFill>
          <a:latin typeface="Times New Roman" pitchFamily="18" charset="0"/>
          <a:cs typeface="Arial" charset="0"/>
        </a:defRPr>
      </a:lvl8pPr>
      <a:lvl9pPr marL="2015886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336666"/>
          </a:solidFill>
          <a:latin typeface="Times New Roman" pitchFamily="18" charset="0"/>
          <a:cs typeface="Arial" charset="0"/>
        </a:defRPr>
      </a:lvl9pPr>
    </p:titleStyle>
    <p:bodyStyle>
      <a:lvl1pPr marL="377979" indent="-377979" algn="l" rtl="0" eaLnBrk="1" fontAlgn="base" hangingPunct="1">
        <a:spcBef>
          <a:spcPct val="20000"/>
        </a:spcBef>
        <a:spcAft>
          <a:spcPct val="0"/>
        </a:spcAft>
        <a:buChar char="•"/>
        <a:defRPr sz="3500">
          <a:solidFill>
            <a:srgbClr val="336666"/>
          </a:solidFill>
          <a:latin typeface="+mn-lt"/>
          <a:ea typeface="ＭＳ Ｐゴシック" charset="0"/>
          <a:cs typeface="+mn-cs"/>
        </a:defRPr>
      </a:lvl1pPr>
      <a:lvl2pPr marL="818954" indent="-314982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3100">
          <a:solidFill>
            <a:srgbClr val="336666"/>
          </a:solidFill>
          <a:latin typeface="+mn-lt"/>
          <a:ea typeface="Arial" charset="0"/>
          <a:cs typeface="+mn-cs"/>
        </a:defRPr>
      </a:lvl2pPr>
      <a:lvl3pPr marL="1259929" indent="-251986" algn="l" rtl="0" eaLnBrk="1" fontAlgn="base" hangingPunct="1">
        <a:spcBef>
          <a:spcPct val="20000"/>
        </a:spcBef>
        <a:spcAft>
          <a:spcPct val="0"/>
        </a:spcAft>
        <a:buSzPct val="70000"/>
        <a:buFont typeface="Wingdings" charset="0"/>
        <a:buChar char="q"/>
        <a:defRPr sz="2600">
          <a:solidFill>
            <a:srgbClr val="336666"/>
          </a:solidFill>
          <a:latin typeface="+mn-lt"/>
          <a:ea typeface="Arial" charset="0"/>
          <a:cs typeface="+mn-cs"/>
        </a:defRPr>
      </a:lvl3pPr>
      <a:lvl4pPr marL="1763900" indent="-251986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336666"/>
          </a:solidFill>
          <a:latin typeface="+mn-lt"/>
          <a:ea typeface="Arial" charset="0"/>
          <a:cs typeface="+mn-cs"/>
        </a:defRPr>
      </a:lvl4pPr>
      <a:lvl5pPr marL="2267872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6666"/>
          </a:solidFill>
          <a:latin typeface="+mn-lt"/>
          <a:ea typeface="Arial" charset="0"/>
          <a:cs typeface="+mn-cs"/>
        </a:defRPr>
      </a:lvl5pPr>
      <a:lvl6pPr marL="2771844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6666"/>
          </a:solidFill>
          <a:latin typeface="+mn-lt"/>
          <a:cs typeface="+mn-cs"/>
        </a:defRPr>
      </a:lvl6pPr>
      <a:lvl7pPr marL="3275815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6666"/>
          </a:solidFill>
          <a:latin typeface="+mn-lt"/>
          <a:cs typeface="+mn-cs"/>
        </a:defRPr>
      </a:lvl7pPr>
      <a:lvl8pPr marL="3779787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6666"/>
          </a:solidFill>
          <a:latin typeface="+mn-lt"/>
          <a:cs typeface="+mn-cs"/>
        </a:defRPr>
      </a:lvl8pPr>
      <a:lvl9pPr marL="4283758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6666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Kép 4" descr="PPT_UMFT_uj_kep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412"/>
            <a:ext cx="10080625" cy="239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 rot="10800000">
            <a:off x="0" y="5447516"/>
            <a:ext cx="10080625" cy="2112159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 rot="10800000" flipV="1">
            <a:off x="0" y="2"/>
            <a:ext cx="10080625" cy="922211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715" r:id="rId12"/>
    <p:sldLayoutId id="2147483716" r:id="rId1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503920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6pPr>
      <a:lvl7pPr marL="1007838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7pPr>
      <a:lvl8pPr marL="1511758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8pPr>
      <a:lvl9pPr marL="2015677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77940" indent="-377940" algn="l" rtl="0" eaLnBrk="1" fontAlgn="base" hangingPunct="1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18869" indent="-314949" algn="l" rtl="0" eaLnBrk="1" fontAlgn="base" hangingPunct="1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Arial" charset="0"/>
          <a:cs typeface="+mn-cs"/>
        </a:defRPr>
      </a:lvl2pPr>
      <a:lvl3pPr marL="1259799" indent="-25196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Arial" charset="0"/>
          <a:cs typeface="+mn-cs"/>
        </a:defRPr>
      </a:lvl3pPr>
      <a:lvl4pPr marL="1763717" indent="-25196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Arial" charset="0"/>
          <a:cs typeface="+mn-cs"/>
        </a:defRPr>
      </a:lvl4pPr>
      <a:lvl5pPr marL="2267637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Arial" charset="0"/>
          <a:cs typeface="+mn-cs"/>
        </a:defRPr>
      </a:lvl5pPr>
      <a:lvl6pPr marL="2771557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275476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779395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283314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ppt_mint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04" y="1081453"/>
            <a:ext cx="5990621" cy="256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865616" y="246741"/>
            <a:ext cx="6827174" cy="40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>
                <a:solidFill>
                  <a:schemeClr val="bg1"/>
                </a:solidFill>
              </a:rPr>
              <a:t>Nemzeti Információs Infrastruktúra Fejlesztési Intézet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6517" y="7064447"/>
            <a:ext cx="1429839" cy="36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5C0000"/>
                </a:solidFill>
              </a:defRPr>
            </a:lvl1pPr>
          </a:lstStyle>
          <a:p>
            <a:pPr algn="r"/>
            <a:fld id="{01721BEC-0B75-4B7E-B47C-6D79DDA8611D}" type="slidenum">
              <a:rPr lang="uk-UA" sz="1400" spc="-1" smtClean="0">
                <a:latin typeface="Times New Roman"/>
              </a:rPr>
              <a:t>‹#›</a:t>
            </a:fld>
            <a:endParaRPr lang="uk-UA"/>
          </a:p>
        </p:txBody>
      </p:sp>
      <p:pic>
        <p:nvPicPr>
          <p:cNvPr id="1029" name="Picture 22" descr="ppt_mint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15061"/>
            <a:ext cx="5990622" cy="256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4176055" y="7057448"/>
            <a:ext cx="1578006" cy="40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hu-HU">
                <a:solidFill>
                  <a:srgbClr val="5C0000"/>
                </a:solidFill>
              </a:rPr>
              <a:t>El</a:t>
            </a:r>
            <a:r>
              <a:rPr lang="en-US">
                <a:solidFill>
                  <a:srgbClr val="5C0000"/>
                </a:solidFill>
                <a:cs typeface="Times New Roman" charset="0"/>
              </a:rPr>
              <a:t>ő</a:t>
            </a:r>
            <a:r>
              <a:rPr lang="hu-HU">
                <a:solidFill>
                  <a:srgbClr val="5C0000"/>
                </a:solidFill>
                <a:cs typeface="Times New Roman" charset="0"/>
              </a:rPr>
              <a:t>a</a:t>
            </a:r>
            <a:r>
              <a:rPr lang="hu-HU">
                <a:solidFill>
                  <a:srgbClr val="5C0000"/>
                </a:solidFill>
              </a:rPr>
              <a:t>dás címe</a:t>
            </a: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4802298" y="0"/>
            <a:ext cx="5278327" cy="76296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0" y="762967"/>
            <a:ext cx="10080625" cy="286988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>
            <a:off x="595037" y="7034698"/>
            <a:ext cx="8890551" cy="0"/>
          </a:xfrm>
          <a:prstGeom prst="line">
            <a:avLst/>
          </a:prstGeom>
          <a:noFill/>
          <a:ln w="28575">
            <a:solidFill>
              <a:srgbClr val="5C0000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sp>
        <p:nvSpPr>
          <p:cNvPr id="1034" name="Rectangle 35"/>
          <p:cNvSpPr>
            <a:spLocks noGrp="1" noChangeArrowheads="1"/>
          </p:cNvSpPr>
          <p:nvPr>
            <p:ph type="title"/>
          </p:nvPr>
        </p:nvSpPr>
        <p:spPr bwMode="auto">
          <a:xfrm>
            <a:off x="98006" y="106746"/>
            <a:ext cx="9072563" cy="65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9524" tIns="11905" rIns="59524" bIns="119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35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82" y="1081453"/>
            <a:ext cx="9072563" cy="567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pic>
        <p:nvPicPr>
          <p:cNvPr id="1036" name="Kép 12" descr="PPT_UMFT_uj_logo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586" y="6798458"/>
            <a:ext cx="551285" cy="7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5C0000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5C0000"/>
          </a:solidFill>
          <a:latin typeface="Times New Roman" pitchFamily="18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5C0000"/>
          </a:solidFill>
          <a:latin typeface="Times New Roman" pitchFamily="18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5C0000"/>
          </a:solidFill>
          <a:latin typeface="Times New Roman" pitchFamily="18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5C0000"/>
          </a:solidFill>
          <a:latin typeface="Times New Roman" pitchFamily="18" charset="0"/>
          <a:ea typeface="ＭＳ Ｐゴシック" charset="0"/>
          <a:cs typeface="Arial" charset="0"/>
        </a:defRPr>
      </a:lvl5pPr>
      <a:lvl6pPr marL="503972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5C0000"/>
          </a:solidFill>
          <a:latin typeface="Times New Roman" pitchFamily="18" charset="0"/>
          <a:cs typeface="Arial" charset="0"/>
        </a:defRPr>
      </a:lvl6pPr>
      <a:lvl7pPr marL="1007943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5C0000"/>
          </a:solidFill>
          <a:latin typeface="Times New Roman" pitchFamily="18" charset="0"/>
          <a:cs typeface="Arial" charset="0"/>
        </a:defRPr>
      </a:lvl7pPr>
      <a:lvl8pPr marL="1511915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5C0000"/>
          </a:solidFill>
          <a:latin typeface="Times New Roman" pitchFamily="18" charset="0"/>
          <a:cs typeface="Arial" charset="0"/>
        </a:defRPr>
      </a:lvl8pPr>
      <a:lvl9pPr marL="2015886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5C0000"/>
          </a:solidFill>
          <a:latin typeface="Times New Roman" pitchFamily="18" charset="0"/>
          <a:cs typeface="Arial" charset="0"/>
        </a:defRPr>
      </a:lvl9pPr>
    </p:titleStyle>
    <p:bodyStyle>
      <a:lvl1pPr marL="377979" indent="-377979" algn="l" rtl="0" eaLnBrk="1" fontAlgn="base" hangingPunct="1">
        <a:spcBef>
          <a:spcPct val="20000"/>
        </a:spcBef>
        <a:spcAft>
          <a:spcPct val="0"/>
        </a:spcAft>
        <a:buChar char="•"/>
        <a:defRPr sz="3500">
          <a:solidFill>
            <a:srgbClr val="5C0000"/>
          </a:solidFill>
          <a:latin typeface="+mn-lt"/>
          <a:ea typeface="ＭＳ Ｐゴシック" charset="0"/>
          <a:cs typeface="+mn-cs"/>
        </a:defRPr>
      </a:lvl1pPr>
      <a:lvl2pPr marL="818954" indent="-314982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3100">
          <a:solidFill>
            <a:srgbClr val="5C0000"/>
          </a:solidFill>
          <a:latin typeface="+mn-lt"/>
          <a:ea typeface="Arial" charset="0"/>
          <a:cs typeface="+mn-cs"/>
        </a:defRPr>
      </a:lvl2pPr>
      <a:lvl3pPr marL="1259929" indent="-251986" algn="l" rtl="0" eaLnBrk="1" fontAlgn="base" hangingPunct="1">
        <a:spcBef>
          <a:spcPct val="20000"/>
        </a:spcBef>
        <a:spcAft>
          <a:spcPct val="0"/>
        </a:spcAft>
        <a:buSzPct val="70000"/>
        <a:buFont typeface="Wingdings" charset="0"/>
        <a:buChar char="q"/>
        <a:defRPr sz="2600">
          <a:solidFill>
            <a:srgbClr val="5C0000"/>
          </a:solidFill>
          <a:latin typeface="+mn-lt"/>
          <a:ea typeface="Arial" charset="0"/>
          <a:cs typeface="+mn-cs"/>
        </a:defRPr>
      </a:lvl3pPr>
      <a:lvl4pPr marL="1763900" indent="-251986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5C0000"/>
          </a:solidFill>
          <a:latin typeface="+mn-lt"/>
          <a:ea typeface="Arial" charset="0"/>
          <a:cs typeface="+mn-cs"/>
        </a:defRPr>
      </a:lvl4pPr>
      <a:lvl5pPr marL="2267872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5C0000"/>
          </a:solidFill>
          <a:latin typeface="+mn-lt"/>
          <a:ea typeface="Arial" charset="0"/>
          <a:cs typeface="+mn-cs"/>
        </a:defRPr>
      </a:lvl5pPr>
      <a:lvl6pPr marL="2771844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5C0000"/>
          </a:solidFill>
          <a:latin typeface="+mn-lt"/>
          <a:cs typeface="+mn-cs"/>
        </a:defRPr>
      </a:lvl6pPr>
      <a:lvl7pPr marL="3275815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5C0000"/>
          </a:solidFill>
          <a:latin typeface="+mn-lt"/>
          <a:cs typeface="+mn-cs"/>
        </a:defRPr>
      </a:lvl7pPr>
      <a:lvl8pPr marL="3779787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5C0000"/>
          </a:solidFill>
          <a:latin typeface="+mn-lt"/>
          <a:cs typeface="+mn-cs"/>
        </a:defRPr>
      </a:lvl8pPr>
      <a:lvl9pPr marL="4283758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5C0000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Kép 4" descr="PPT_UMFT_uj_kep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412"/>
            <a:ext cx="10080625" cy="239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 rot="10800000">
            <a:off x="0" y="5447516"/>
            <a:ext cx="10080625" cy="2112159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 rot="10800000" flipV="1">
            <a:off x="0" y="2"/>
            <a:ext cx="10080625" cy="922211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503920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6pPr>
      <a:lvl7pPr marL="1007838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7pPr>
      <a:lvl8pPr marL="1511758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8pPr>
      <a:lvl9pPr marL="2015677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77940" indent="-377940" algn="l" rtl="0" eaLnBrk="1" fontAlgn="base" hangingPunct="1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18869" indent="-314949" algn="l" rtl="0" eaLnBrk="1" fontAlgn="base" hangingPunct="1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Arial" charset="0"/>
          <a:cs typeface="+mn-cs"/>
        </a:defRPr>
      </a:lvl2pPr>
      <a:lvl3pPr marL="1259799" indent="-25196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Arial" charset="0"/>
          <a:cs typeface="+mn-cs"/>
        </a:defRPr>
      </a:lvl3pPr>
      <a:lvl4pPr marL="1763717" indent="-25196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Arial" charset="0"/>
          <a:cs typeface="+mn-cs"/>
        </a:defRPr>
      </a:lvl4pPr>
      <a:lvl5pPr marL="2267637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Arial" charset="0"/>
          <a:cs typeface="+mn-cs"/>
        </a:defRPr>
      </a:lvl5pPr>
      <a:lvl6pPr marL="2771557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275476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779395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283314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niif.hu/HPC" TargetMode="External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kiss.zoltan@niif.hu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28.jpe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2" Type="http://schemas.openxmlformats.org/officeDocument/2006/relationships/hyperlink" Target="mailto:hpc-support@niif.h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uid.hu/hu/vho-virtual-home-organization/" TargetMode="External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videotorium.hu/hu/recordings/details/12409" TargetMode="External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/>
          <p:nvPr/>
        </p:nvPicPr>
        <p:blipFill>
          <a:blip r:embed="rId2"/>
          <a:stretch/>
        </p:blipFill>
        <p:spPr>
          <a:xfrm>
            <a:off x="3376680" y="4347360"/>
            <a:ext cx="3456360" cy="1371600"/>
          </a:xfrm>
          <a:prstGeom prst="rect">
            <a:avLst/>
          </a:prstGeom>
          <a:ln>
            <a:noFill/>
          </a:ln>
        </p:spPr>
      </p:pic>
      <p:sp>
        <p:nvSpPr>
          <p:cNvPr id="43" name="TextShape 2"/>
          <p:cNvSpPr txBox="1"/>
          <p:nvPr/>
        </p:nvSpPr>
        <p:spPr>
          <a:xfrm>
            <a:off x="5888377" y="4625695"/>
            <a:ext cx="3657600" cy="1141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cs-CZ" sz="2800" spc="-1" dirty="0" smtClean="0">
                <a:solidFill>
                  <a:srgbClr val="336666"/>
                </a:solidFill>
                <a:latin typeface="+mj-lt"/>
              </a:rPr>
              <a:t>Kiss Zoltán</a:t>
            </a:r>
            <a:endParaRPr dirty="0">
              <a:solidFill>
                <a:srgbClr val="336666"/>
              </a:solidFill>
              <a:latin typeface="+mj-lt"/>
            </a:endParaRPr>
          </a:p>
          <a:p>
            <a:pPr algn="r"/>
            <a:r>
              <a:rPr lang="en-US" sz="2800" spc="-1" dirty="0">
                <a:solidFill>
                  <a:srgbClr val="336666"/>
                </a:solidFill>
                <a:latin typeface="+mj-lt"/>
              </a:rPr>
              <a:t>NIIF </a:t>
            </a:r>
            <a:r>
              <a:rPr lang="en-US" sz="2800" spc="-1" dirty="0" err="1">
                <a:solidFill>
                  <a:srgbClr val="336666"/>
                </a:solidFill>
                <a:latin typeface="+mj-lt"/>
              </a:rPr>
              <a:t>Intézet</a:t>
            </a:r>
            <a:endParaRPr dirty="0">
              <a:solidFill>
                <a:srgbClr val="336666"/>
              </a:solidFill>
              <a:latin typeface="+mj-lt"/>
            </a:endParaRPr>
          </a:p>
          <a:p>
            <a:endParaRPr dirty="0">
              <a:solidFill>
                <a:srgbClr val="660066"/>
              </a:solidFill>
              <a:latin typeface="+mj-lt"/>
            </a:endParaRPr>
          </a:p>
        </p:txBody>
      </p:sp>
      <p:sp>
        <p:nvSpPr>
          <p:cNvPr id="44" name="TextShape 3"/>
          <p:cNvSpPr txBox="1"/>
          <p:nvPr/>
        </p:nvSpPr>
        <p:spPr>
          <a:xfrm>
            <a:off x="274320" y="4510665"/>
            <a:ext cx="4572000" cy="1283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800" spc="-1" dirty="0" smtClean="0">
                <a:solidFill>
                  <a:srgbClr val="336666"/>
                </a:solidFill>
                <a:latin typeface="+mj-lt"/>
              </a:rPr>
              <a:t>2016. 03. 29.</a:t>
            </a:r>
            <a:endParaRPr dirty="0">
              <a:solidFill>
                <a:srgbClr val="336666"/>
              </a:solidFill>
              <a:latin typeface="+mj-lt"/>
            </a:endParaRPr>
          </a:p>
          <a:p>
            <a:r>
              <a:rPr lang="en-US" sz="2800" spc="-1" dirty="0" err="1" smtClean="0">
                <a:solidFill>
                  <a:srgbClr val="336666"/>
                </a:solidFill>
                <a:latin typeface="+mj-lt"/>
              </a:rPr>
              <a:t>Networkshop</a:t>
            </a:r>
            <a:r>
              <a:rPr lang="en-US" sz="2800" spc="-1" dirty="0" smtClean="0">
                <a:solidFill>
                  <a:srgbClr val="336666"/>
                </a:solidFill>
                <a:latin typeface="+mj-lt"/>
              </a:rPr>
              <a:t> 2016</a:t>
            </a:r>
            <a:endParaRPr dirty="0" smtClean="0">
              <a:solidFill>
                <a:srgbClr val="336666"/>
              </a:solidFill>
              <a:latin typeface="+mj-lt"/>
            </a:endParaRPr>
          </a:p>
          <a:p>
            <a:r>
              <a:rPr lang="en-US" sz="2800" spc="-1" dirty="0" smtClean="0">
                <a:solidFill>
                  <a:srgbClr val="336666"/>
                </a:solidFill>
                <a:latin typeface="+mj-lt"/>
              </a:rPr>
              <a:t>HPC </a:t>
            </a:r>
            <a:r>
              <a:rPr lang="en-US" sz="2800" spc="-1" dirty="0" err="1" smtClean="0">
                <a:solidFill>
                  <a:srgbClr val="336666"/>
                </a:solidFill>
                <a:latin typeface="+mj-lt"/>
              </a:rPr>
              <a:t>Tutoriál</a:t>
            </a:r>
            <a:endParaRPr dirty="0">
              <a:solidFill>
                <a:srgbClr val="336666"/>
              </a:solidFill>
              <a:latin typeface="+mj-lt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473414" y="1376898"/>
            <a:ext cx="9072563" cy="65622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5C0000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5C0000"/>
                </a:solidFill>
                <a:latin typeface="Times New Roman" pitchFamily="18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5C0000"/>
                </a:solidFill>
                <a:latin typeface="Times New Roman" pitchFamily="18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5C0000"/>
                </a:solidFill>
                <a:latin typeface="Times New Roman" pitchFamily="18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5C0000"/>
                </a:solidFill>
                <a:latin typeface="Times New Roman" pitchFamily="18" charset="0"/>
                <a:ea typeface="ＭＳ Ｐゴシック" charset="0"/>
                <a:cs typeface="Arial" charset="0"/>
              </a:defRPr>
            </a:lvl5pPr>
            <a:lvl6pPr marL="503972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5C0000"/>
                </a:solidFill>
                <a:latin typeface="Times New Roman" pitchFamily="18" charset="0"/>
                <a:cs typeface="Arial" charset="0"/>
              </a:defRPr>
            </a:lvl6pPr>
            <a:lvl7pPr marL="1007943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5C0000"/>
                </a:solidFill>
                <a:latin typeface="Times New Roman" pitchFamily="18" charset="0"/>
                <a:cs typeface="Arial" charset="0"/>
              </a:defRPr>
            </a:lvl7pPr>
            <a:lvl8pPr marL="1511915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5C0000"/>
                </a:solidFill>
                <a:latin typeface="Times New Roman" pitchFamily="18" charset="0"/>
                <a:cs typeface="Arial" charset="0"/>
              </a:defRPr>
            </a:lvl8pPr>
            <a:lvl9pPr marL="2015886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5C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sz="3600" dirty="0" smtClean="0">
                <a:solidFill>
                  <a:srgbClr val="336666"/>
                </a:solidFill>
              </a:rPr>
              <a:t>HPC: </a:t>
            </a:r>
            <a:r>
              <a:rPr lang="en-US" sz="3600" dirty="0" err="1" smtClean="0">
                <a:solidFill>
                  <a:srgbClr val="336666"/>
                </a:solidFill>
              </a:rPr>
              <a:t>Hozzáférés</a:t>
            </a:r>
            <a:r>
              <a:rPr lang="en-US" sz="3600" dirty="0" smtClean="0">
                <a:solidFill>
                  <a:srgbClr val="336666"/>
                </a:solidFill>
              </a:rPr>
              <a:t> </a:t>
            </a:r>
            <a:r>
              <a:rPr lang="en-US" sz="3600" dirty="0" err="1" smtClean="0">
                <a:solidFill>
                  <a:srgbClr val="336666"/>
                </a:solidFill>
              </a:rPr>
              <a:t>és</a:t>
            </a:r>
            <a:r>
              <a:rPr lang="en-US" sz="3600" dirty="0">
                <a:solidFill>
                  <a:srgbClr val="336666"/>
                </a:solidFill>
              </a:rPr>
              <a:t> </a:t>
            </a:r>
            <a:r>
              <a:rPr lang="en-US" sz="3600" dirty="0" err="1" smtClean="0">
                <a:solidFill>
                  <a:srgbClr val="336666"/>
                </a:solidFill>
              </a:rPr>
              <a:t>első</a:t>
            </a:r>
            <a:r>
              <a:rPr lang="en-US" sz="3600" dirty="0" smtClean="0">
                <a:solidFill>
                  <a:srgbClr val="336666"/>
                </a:solidFill>
              </a:rPr>
              <a:t> </a:t>
            </a:r>
            <a:r>
              <a:rPr lang="en-US" sz="3600" dirty="0" err="1" smtClean="0">
                <a:solidFill>
                  <a:srgbClr val="336666"/>
                </a:solidFill>
              </a:rPr>
              <a:t>lépések</a:t>
            </a:r>
            <a:endParaRPr lang="en-US" sz="3600" dirty="0">
              <a:solidFill>
                <a:srgbClr val="33666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SSH </a:t>
            </a:r>
            <a:r>
              <a:rPr lang="en-US" dirty="0" err="1" smtClean="0"/>
              <a:t>kulcs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787400"/>
            <a:ext cx="6172200" cy="598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749300"/>
            <a:ext cx="62611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5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Belépés</a:t>
            </a:r>
            <a:r>
              <a:rPr lang="en-US" dirty="0" smtClean="0"/>
              <a:t> - Host (</a:t>
            </a:r>
            <a:r>
              <a:rPr lang="en-US" dirty="0" err="1"/>
              <a:t>G</a:t>
            </a:r>
            <a:r>
              <a:rPr lang="en-US" dirty="0" err="1" smtClean="0"/>
              <a:t>ép</a:t>
            </a:r>
            <a:r>
              <a:rPr lang="en-US" dirty="0" smtClean="0"/>
              <a:t>) </a:t>
            </a:r>
            <a:r>
              <a:rPr lang="en-US" dirty="0" err="1" smtClean="0"/>
              <a:t>nevek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login.GÉPNÉV.hpc.niif.hu</a:t>
            </a:r>
            <a:endParaRPr lang="en-US" dirty="0" smtClean="0"/>
          </a:p>
          <a:p>
            <a:r>
              <a:rPr lang="en-US" dirty="0" err="1" smtClean="0"/>
              <a:t>Gépnevek</a:t>
            </a:r>
            <a:endParaRPr lang="en-US" dirty="0"/>
          </a:p>
          <a:p>
            <a:pPr lvl="1"/>
            <a:r>
              <a:rPr lang="en-US" dirty="0" err="1" smtClean="0"/>
              <a:t>login.budapest.hpc.niif.hu</a:t>
            </a:r>
            <a:endParaRPr lang="en-US" dirty="0" smtClean="0"/>
          </a:p>
          <a:p>
            <a:pPr lvl="1"/>
            <a:r>
              <a:rPr lang="en-US" dirty="0" smtClean="0"/>
              <a:t>login.budapest2</a:t>
            </a:r>
            <a:r>
              <a:rPr lang="en-US" dirty="0"/>
              <a:t>.hpc.niif.hu</a:t>
            </a:r>
            <a:endParaRPr lang="en-US" dirty="0" smtClean="0"/>
          </a:p>
          <a:p>
            <a:pPr lvl="1"/>
            <a:r>
              <a:rPr lang="en-US" dirty="0" err="1" smtClean="0"/>
              <a:t>login.debrecen</a:t>
            </a:r>
            <a:r>
              <a:rPr lang="en-US" dirty="0" err="1"/>
              <a:t>.hpc.niif.hu</a:t>
            </a:r>
            <a:endParaRPr lang="en-US" dirty="0" smtClean="0"/>
          </a:p>
          <a:p>
            <a:pPr lvl="1"/>
            <a:r>
              <a:rPr lang="en-US" dirty="0" smtClean="0"/>
              <a:t>login.debrecen2</a:t>
            </a:r>
            <a:r>
              <a:rPr lang="en-US" dirty="0"/>
              <a:t>.hpc.niif.hu</a:t>
            </a:r>
            <a:endParaRPr lang="en-US" dirty="0" smtClean="0"/>
          </a:p>
          <a:p>
            <a:pPr lvl="1"/>
            <a:r>
              <a:rPr lang="en-US" dirty="0" err="1" smtClean="0"/>
              <a:t>login.miskolc</a:t>
            </a:r>
            <a:r>
              <a:rPr lang="en-US" dirty="0" err="1"/>
              <a:t>.hpc.niif.hu</a:t>
            </a:r>
            <a:endParaRPr lang="en-US" dirty="0" smtClean="0"/>
          </a:p>
          <a:p>
            <a:pPr lvl="1"/>
            <a:r>
              <a:rPr lang="en-US" dirty="0" err="1" smtClean="0"/>
              <a:t>login.pecs</a:t>
            </a:r>
            <a:r>
              <a:rPr lang="en-US" dirty="0" err="1"/>
              <a:t>.hpc.niif.hu</a:t>
            </a:r>
            <a:endParaRPr lang="en-US" dirty="0"/>
          </a:p>
          <a:p>
            <a:pPr lvl="1"/>
            <a:r>
              <a:rPr lang="en-US" smtClean="0"/>
              <a:t>login.szeged</a:t>
            </a:r>
            <a:r>
              <a:rPr lang="en-US"/>
              <a:t>.hpc.niif.hu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24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961" y="762966"/>
            <a:ext cx="6449594" cy="6230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SSH </a:t>
            </a:r>
            <a:r>
              <a:rPr lang="en-US" dirty="0" err="1" smtClean="0"/>
              <a:t>kulcs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961" y="762967"/>
            <a:ext cx="6427365" cy="623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15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Belépés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-441347"/>
            <a:ext cx="9026908" cy="901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4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WinSCP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07" y="887327"/>
            <a:ext cx="9159889" cy="600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00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Meghajtók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Számítási</a:t>
            </a:r>
            <a:r>
              <a:rPr lang="en-US" dirty="0" smtClean="0"/>
              <a:t> </a:t>
            </a:r>
            <a:r>
              <a:rPr lang="en-US" dirty="0" err="1" smtClean="0"/>
              <a:t>adatt</a:t>
            </a:r>
            <a:r>
              <a:rPr lang="en-US" dirty="0" smtClean="0"/>
              <a:t> </a:t>
            </a:r>
            <a:r>
              <a:rPr lang="en-US" dirty="0" err="1" smtClean="0"/>
              <a:t>terület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/scratch/&lt;</a:t>
            </a:r>
            <a:r>
              <a:rPr lang="en-US" dirty="0" err="1" smtClean="0"/>
              <a:t>Témaszám</a:t>
            </a:r>
            <a:r>
              <a:rPr lang="en-US" dirty="0" smtClean="0"/>
              <a:t>&gt; </a:t>
            </a:r>
            <a:r>
              <a:rPr lang="en-US" dirty="0" err="1" smtClean="0"/>
              <a:t>alatt</a:t>
            </a:r>
            <a:endParaRPr lang="en-US" dirty="0" smtClean="0"/>
          </a:p>
          <a:p>
            <a:pPr lvl="1"/>
            <a:r>
              <a:rPr lang="en-US" dirty="0" err="1" smtClean="0"/>
              <a:t>Nagymennyiségű</a:t>
            </a:r>
            <a:r>
              <a:rPr lang="en-US" dirty="0" smtClean="0"/>
              <a:t> </a:t>
            </a:r>
            <a:r>
              <a:rPr lang="en-US" dirty="0" err="1" smtClean="0"/>
              <a:t>számítási</a:t>
            </a:r>
            <a:r>
              <a:rPr lang="en-US" dirty="0" smtClean="0"/>
              <a:t> input/output </a:t>
            </a:r>
            <a:r>
              <a:rPr lang="en-US" dirty="0" err="1" smtClean="0"/>
              <a:t>adatok</a:t>
            </a:r>
            <a:r>
              <a:rPr lang="en-US" dirty="0" smtClean="0"/>
              <a:t> </a:t>
            </a:r>
            <a:r>
              <a:rPr lang="en-US" dirty="0" err="1" smtClean="0"/>
              <a:t>tárolására</a:t>
            </a:r>
            <a:r>
              <a:rPr lang="en-US" dirty="0" smtClean="0"/>
              <a:t> </a:t>
            </a:r>
            <a:r>
              <a:rPr lang="en-US" dirty="0" err="1" smtClean="0"/>
              <a:t>lokálisan</a:t>
            </a:r>
            <a:endParaRPr lang="en-US" dirty="0" smtClean="0"/>
          </a:p>
          <a:p>
            <a:r>
              <a:rPr lang="en-US" dirty="0" err="1" smtClean="0"/>
              <a:t>Osztott</a:t>
            </a:r>
            <a:r>
              <a:rPr lang="en-US" dirty="0" smtClean="0"/>
              <a:t> </a:t>
            </a:r>
            <a:r>
              <a:rPr lang="en-US" dirty="0" err="1" smtClean="0"/>
              <a:t>könyvtár</a:t>
            </a:r>
            <a:r>
              <a:rPr lang="en-US" dirty="0" smtClean="0"/>
              <a:t> a</a:t>
            </a:r>
          </a:p>
          <a:p>
            <a:pPr marL="0" indent="0">
              <a:buNone/>
            </a:pPr>
            <a:r>
              <a:rPr lang="en-US" dirty="0" smtClean="0"/>
              <a:t>~/shared/&lt;</a:t>
            </a:r>
            <a:r>
              <a:rPr lang="en-US" dirty="0" err="1" smtClean="0"/>
              <a:t>Témaszám</a:t>
            </a:r>
            <a:r>
              <a:rPr lang="en-US" dirty="0" smtClean="0"/>
              <a:t>&gt; </a:t>
            </a:r>
            <a:r>
              <a:rPr lang="en-US" dirty="0" err="1" smtClean="0"/>
              <a:t>alatt</a:t>
            </a:r>
            <a:endParaRPr lang="en-US" dirty="0" smtClean="0"/>
          </a:p>
          <a:p>
            <a:pPr lvl="1"/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összes</a:t>
            </a:r>
            <a:r>
              <a:rPr lang="en-US" dirty="0" smtClean="0"/>
              <a:t> </a:t>
            </a:r>
            <a:r>
              <a:rPr lang="en-US" dirty="0" err="1" smtClean="0"/>
              <a:t>gépen</a:t>
            </a:r>
            <a:r>
              <a:rPr lang="en-US" dirty="0" smtClean="0"/>
              <a:t> </a:t>
            </a:r>
            <a:r>
              <a:rPr lang="en-US" dirty="0" err="1" smtClean="0"/>
              <a:t>elérhető</a:t>
            </a:r>
            <a:r>
              <a:rPr lang="en-US" dirty="0" smtClean="0"/>
              <a:t> </a:t>
            </a:r>
            <a:r>
              <a:rPr lang="en-US" dirty="0" err="1" smtClean="0"/>
              <a:t>ugyanaz</a:t>
            </a:r>
            <a:endParaRPr lang="en-US" dirty="0" smtClean="0"/>
          </a:p>
          <a:p>
            <a:pPr lvl="1"/>
            <a:r>
              <a:rPr lang="en-US" dirty="0" err="1" smtClean="0"/>
              <a:t>Kisebb</a:t>
            </a:r>
            <a:r>
              <a:rPr lang="en-US" dirty="0" smtClean="0"/>
              <a:t> file-ok </a:t>
            </a:r>
            <a:r>
              <a:rPr lang="en-US" dirty="0" err="1" smtClean="0"/>
              <a:t>konfigurációk</a:t>
            </a:r>
            <a:r>
              <a:rPr lang="en-US" dirty="0" smtClean="0"/>
              <a:t> </a:t>
            </a:r>
            <a:r>
              <a:rPr lang="en-US" dirty="0" err="1" smtClean="0"/>
              <a:t>mentésére</a:t>
            </a:r>
            <a:r>
              <a:rPr lang="en-US" dirty="0" smtClean="0"/>
              <a:t> </a:t>
            </a:r>
            <a:r>
              <a:rPr lang="en-US" dirty="0" err="1" smtClean="0"/>
              <a:t>ajánljuk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62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Modulkörnyezet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Szoftverek</a:t>
            </a:r>
            <a:r>
              <a:rPr lang="en-US" dirty="0" smtClean="0"/>
              <a:t>, </a:t>
            </a:r>
            <a:r>
              <a:rPr lang="en-US" dirty="0" err="1" smtClean="0"/>
              <a:t>könyvtárak</a:t>
            </a:r>
            <a:r>
              <a:rPr lang="en-US" dirty="0" smtClean="0"/>
              <a:t> </a:t>
            </a:r>
            <a:r>
              <a:rPr lang="en-US" dirty="0" err="1" smtClean="0"/>
              <a:t>különböző</a:t>
            </a:r>
            <a:r>
              <a:rPr lang="en-US" dirty="0" smtClean="0"/>
              <a:t> </a:t>
            </a:r>
            <a:r>
              <a:rPr lang="en-US" dirty="0" err="1" smtClean="0"/>
              <a:t>verziói</a:t>
            </a:r>
            <a:r>
              <a:rPr lang="en-US" dirty="0" smtClean="0"/>
              <a:t> a </a:t>
            </a:r>
            <a:r>
              <a:rPr lang="en-US" dirty="0" err="1" smtClean="0"/>
              <a:t>hozzátartozó</a:t>
            </a:r>
            <a:r>
              <a:rPr lang="en-US" dirty="0" smtClean="0"/>
              <a:t> </a:t>
            </a:r>
            <a:r>
              <a:rPr lang="en-US" dirty="0" err="1" smtClean="0"/>
              <a:t>környezettel</a:t>
            </a:r>
            <a:endParaRPr lang="en-US" dirty="0" smtClean="0"/>
          </a:p>
          <a:p>
            <a:pPr lvl="1"/>
            <a:r>
              <a:rPr lang="en-US" dirty="0" err="1" smtClean="0"/>
              <a:t>Egyszerű</a:t>
            </a:r>
            <a:r>
              <a:rPr lang="en-US" dirty="0" smtClean="0"/>
              <a:t> </a:t>
            </a:r>
            <a:r>
              <a:rPr lang="en-US" dirty="0" err="1" smtClean="0"/>
              <a:t>betöltés</a:t>
            </a:r>
            <a:r>
              <a:rPr lang="en-US" dirty="0" smtClean="0"/>
              <a:t>, </a:t>
            </a:r>
            <a:r>
              <a:rPr lang="en-US" dirty="0" err="1" smtClean="0"/>
              <a:t>váltás</a:t>
            </a:r>
            <a:endParaRPr lang="en-US" dirty="0" smtClean="0"/>
          </a:p>
          <a:p>
            <a:pPr lvl="1"/>
            <a:r>
              <a:rPr lang="en-US" dirty="0" err="1" smtClean="0"/>
              <a:t>Gépek</a:t>
            </a:r>
            <a:r>
              <a:rPr lang="en-US" dirty="0" smtClean="0"/>
              <a:t> </a:t>
            </a:r>
            <a:r>
              <a:rPr lang="en-US" dirty="0" err="1" smtClean="0"/>
              <a:t>között</a:t>
            </a:r>
            <a:r>
              <a:rPr lang="en-US" dirty="0" smtClean="0"/>
              <a:t> </a:t>
            </a:r>
            <a:r>
              <a:rPr lang="en-US" dirty="0" err="1" smtClean="0"/>
              <a:t>hasonló</a:t>
            </a:r>
            <a:r>
              <a:rPr lang="en-US" dirty="0" smtClean="0"/>
              <a:t> </a:t>
            </a:r>
            <a:r>
              <a:rPr lang="en-US" dirty="0" err="1" smtClean="0"/>
              <a:t>elemek</a:t>
            </a:r>
            <a:endParaRPr lang="en-US" dirty="0" smtClean="0"/>
          </a:p>
          <a:p>
            <a:pPr lvl="1"/>
            <a:r>
              <a:rPr lang="en-US" dirty="0" err="1" smtClean="0"/>
              <a:t>Gépspecifikus</a:t>
            </a:r>
            <a:r>
              <a:rPr lang="en-US" dirty="0" smtClean="0"/>
              <a:t> </a:t>
            </a:r>
            <a:r>
              <a:rPr lang="en-US" dirty="0" err="1" smtClean="0"/>
              <a:t>elemek</a:t>
            </a:r>
            <a:r>
              <a:rPr lang="en-US" dirty="0" smtClean="0"/>
              <a:t> (pl. CUDA)</a:t>
            </a:r>
          </a:p>
          <a:p>
            <a:pPr lvl="1"/>
            <a:r>
              <a:rPr lang="en-US" dirty="0" err="1" smtClean="0"/>
              <a:t>Licenszelt</a:t>
            </a:r>
            <a:r>
              <a:rPr lang="en-US" dirty="0" smtClean="0"/>
              <a:t> </a:t>
            </a:r>
            <a:r>
              <a:rPr lang="en-US" dirty="0" err="1" smtClean="0"/>
              <a:t>elemek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93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Modulok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235" y="-183367"/>
            <a:ext cx="8706390" cy="86937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339" y="-312814"/>
            <a:ext cx="8836025" cy="88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70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Portál</a:t>
            </a:r>
            <a:r>
              <a:rPr lang="en-US" dirty="0" smtClean="0"/>
              <a:t>, HPC </a:t>
            </a:r>
            <a:r>
              <a:rPr lang="en-US" dirty="0" err="1" smtClean="0"/>
              <a:t>használat</a:t>
            </a:r>
            <a:r>
              <a:rPr lang="en-US" dirty="0" smtClean="0"/>
              <a:t>, </a:t>
            </a:r>
            <a:r>
              <a:rPr lang="en-US" dirty="0" err="1" smtClean="0"/>
              <a:t>modulkörnyezet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200" y="1866900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3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-1" y="1525320"/>
            <a:ext cx="10080625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 dirty="0" err="1" smtClean="0">
                <a:latin typeface="+mj-lt"/>
              </a:rPr>
              <a:t>Köszönöm</a:t>
            </a:r>
            <a:r>
              <a:rPr lang="en-US" sz="4400" spc="-1" dirty="0" smtClean="0">
                <a:latin typeface="+mj-lt"/>
              </a:rPr>
              <a:t>       a                        a </a:t>
            </a:r>
            <a:r>
              <a:rPr lang="en-US" sz="4400" spc="-1" dirty="0" err="1">
                <a:latin typeface="+mj-lt"/>
              </a:rPr>
              <a:t>figyelmet</a:t>
            </a:r>
            <a:r>
              <a:rPr lang="en-US" sz="4400" spc="-1" dirty="0">
                <a:latin typeface="+mj-lt"/>
              </a:rPr>
              <a:t>!</a:t>
            </a:r>
            <a:endParaRPr dirty="0">
              <a:latin typeface="+mj-lt"/>
            </a:endParaRPr>
          </a:p>
        </p:txBody>
      </p:sp>
      <p:sp>
        <p:nvSpPr>
          <p:cNvPr id="76" name="TextShape 2"/>
          <p:cNvSpPr txBox="1"/>
          <p:nvPr/>
        </p:nvSpPr>
        <p:spPr>
          <a:xfrm>
            <a:off x="504000" y="3574572"/>
            <a:ext cx="4328280" cy="17996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sz="1600" dirty="0"/>
          </a:p>
          <a:p>
            <a:endParaRPr sz="1600" dirty="0"/>
          </a:p>
          <a:p>
            <a:r>
              <a:rPr lang="en-US" sz="2800" spc="-1" dirty="0" smtClean="0">
                <a:latin typeface="Arial"/>
              </a:rPr>
              <a:t>NIIFI HPC team
</a:t>
            </a:r>
            <a:r>
              <a:rPr lang="en-US" sz="2800" spc="-1" dirty="0" smtClean="0">
                <a:latin typeface="Arial"/>
                <a:hlinkClick r:id="rId2"/>
              </a:rPr>
              <a:t>hpc-support@niif.hu</a:t>
            </a:r>
            <a:endParaRPr lang="en-US" sz="2800" spc="-1" dirty="0" smtClean="0">
              <a:latin typeface="Arial"/>
            </a:endParaRPr>
          </a:p>
          <a:p>
            <a:endParaRPr lang="en-US" sz="2800" spc="-1" dirty="0" smtClean="0">
              <a:latin typeface="Arial"/>
            </a:endParaRPr>
          </a:p>
          <a:p>
            <a:endParaRPr sz="1600" dirty="0"/>
          </a:p>
        </p:txBody>
      </p:sp>
      <p:sp>
        <p:nvSpPr>
          <p:cNvPr id="77" name="TextShape 3"/>
          <p:cNvSpPr txBox="1"/>
          <p:nvPr/>
        </p:nvSpPr>
        <p:spPr>
          <a:xfrm>
            <a:off x="5049000" y="3984695"/>
            <a:ext cx="4328280" cy="2090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/>
            <a:endParaRPr dirty="0"/>
          </a:p>
          <a:p>
            <a:pPr algn="r"/>
            <a:endParaRPr dirty="0"/>
          </a:p>
          <a:p>
            <a:pPr algn="r"/>
            <a:r>
              <a:rPr lang="cs-CZ" sz="3200" spc="-1" dirty="0" smtClean="0">
                <a:latin typeface="Arial"/>
              </a:rPr>
              <a:t>Kiss Zoltán</a:t>
            </a:r>
            <a:endParaRPr dirty="0"/>
          </a:p>
          <a:p>
            <a:pPr algn="r"/>
            <a:r>
              <a:rPr lang="en-US" sz="3200" spc="-1" dirty="0" smtClean="0">
                <a:latin typeface="Arial"/>
                <a:hlinkClick r:id="rId3"/>
              </a:rPr>
              <a:t>kiss.zoltan@niif.hu</a:t>
            </a:r>
            <a:endParaRPr lang="en-US" sz="3200" spc="-1" dirty="0" smtClean="0">
              <a:latin typeface="Arial"/>
            </a:endParaRPr>
          </a:p>
          <a:p>
            <a:pPr algn="r"/>
            <a:endParaRPr dirty="0"/>
          </a:p>
        </p:txBody>
      </p:sp>
      <p:pic>
        <p:nvPicPr>
          <p:cNvPr id="78" name="Picture 77"/>
          <p:cNvPicPr/>
          <p:nvPr/>
        </p:nvPicPr>
        <p:blipFill>
          <a:blip r:embed="rId4"/>
          <a:stretch/>
        </p:blipFill>
        <p:spPr>
          <a:xfrm>
            <a:off x="6056640" y="5936760"/>
            <a:ext cx="3456360" cy="1371600"/>
          </a:xfrm>
          <a:prstGeom prst="rect">
            <a:avLst/>
          </a:prstGeom>
          <a:ln>
            <a:noFill/>
          </a:ln>
        </p:spPr>
      </p:pic>
      <p:pic>
        <p:nvPicPr>
          <p:cNvPr id="79" name="Picture 78"/>
          <p:cNvPicPr/>
          <p:nvPr/>
        </p:nvPicPr>
        <p:blipFill>
          <a:blip r:embed="rId5"/>
          <a:stretch/>
        </p:blipFill>
        <p:spPr>
          <a:xfrm>
            <a:off x="520200" y="6387120"/>
            <a:ext cx="1591200" cy="91440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6652" y="0"/>
            <a:ext cx="3984695" cy="3984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Tartalom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r>
              <a:rPr lang="en-US" dirty="0" err="1" smtClean="0"/>
              <a:t>Fogalmak</a:t>
            </a:r>
            <a:endParaRPr lang="en-US" dirty="0" smtClean="0"/>
          </a:p>
          <a:p>
            <a:r>
              <a:rPr lang="en-US" dirty="0" err="1" smtClean="0"/>
              <a:t>Projekt</a:t>
            </a:r>
            <a:r>
              <a:rPr lang="en-US" dirty="0" smtClean="0"/>
              <a:t> </a:t>
            </a:r>
            <a:r>
              <a:rPr lang="en-US" dirty="0" err="1" smtClean="0"/>
              <a:t>igénylés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témaszám</a:t>
            </a:r>
            <a:r>
              <a:rPr lang="en-US" dirty="0" smtClean="0"/>
              <a:t> </a:t>
            </a:r>
            <a:r>
              <a:rPr lang="en-US" dirty="0" err="1" smtClean="0"/>
              <a:t>generálás</a:t>
            </a:r>
            <a:endParaRPr lang="en-US" dirty="0" smtClean="0"/>
          </a:p>
          <a:p>
            <a:r>
              <a:rPr lang="en-US" dirty="0" err="1" smtClean="0"/>
              <a:t>Információs</a:t>
            </a:r>
            <a:r>
              <a:rPr lang="en-US" dirty="0" smtClean="0"/>
              <a:t> </a:t>
            </a:r>
            <a:r>
              <a:rPr lang="en-US" dirty="0" err="1" smtClean="0"/>
              <a:t>portál</a:t>
            </a:r>
            <a:endParaRPr lang="en-US" dirty="0" smtClean="0"/>
          </a:p>
          <a:p>
            <a:r>
              <a:rPr lang="en-US" dirty="0" err="1" smtClean="0"/>
              <a:t>Hozzáférés</a:t>
            </a:r>
            <a:endParaRPr lang="en-US" dirty="0" smtClean="0"/>
          </a:p>
          <a:p>
            <a:r>
              <a:rPr lang="en-US" dirty="0" err="1" smtClean="0"/>
              <a:t>Meghajtók</a:t>
            </a:r>
            <a:endParaRPr lang="en-US" dirty="0" smtClean="0"/>
          </a:p>
          <a:p>
            <a:r>
              <a:rPr lang="en-US" dirty="0" err="1" smtClean="0"/>
              <a:t>Modulkörnyezet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Fogalmak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447800"/>
            <a:ext cx="75692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9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Fogalmak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081453"/>
            <a:ext cx="9072563" cy="6478222"/>
          </a:xfrm>
        </p:spPr>
        <p:txBody>
          <a:bodyPr/>
          <a:lstStyle/>
          <a:p>
            <a:r>
              <a:rPr lang="en-US" dirty="0" err="1" smtClean="0"/>
              <a:t>Projekt</a:t>
            </a:r>
            <a:endParaRPr lang="en-US" dirty="0" smtClean="0"/>
          </a:p>
          <a:p>
            <a:pPr lvl="2"/>
            <a:r>
              <a:rPr lang="en-US" dirty="0" err="1" smtClean="0"/>
              <a:t>Kutatócsoport</a:t>
            </a:r>
            <a:r>
              <a:rPr lang="en-US" dirty="0" smtClean="0"/>
              <a:t>,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meghatározható</a:t>
            </a:r>
            <a:r>
              <a:rPr lang="en-US" dirty="0" smtClean="0"/>
              <a:t> </a:t>
            </a:r>
            <a:r>
              <a:rPr lang="en-US" dirty="0" err="1" smtClean="0"/>
              <a:t>célra</a:t>
            </a:r>
            <a:endParaRPr lang="en-US" dirty="0" smtClean="0"/>
          </a:p>
          <a:p>
            <a:r>
              <a:rPr lang="en-US" dirty="0" err="1" smtClean="0"/>
              <a:t>Témaszám</a:t>
            </a:r>
            <a:endParaRPr lang="en-US" dirty="0" smtClean="0"/>
          </a:p>
          <a:p>
            <a:pPr lvl="2"/>
            <a:r>
              <a:rPr lang="en-US" dirty="0" err="1"/>
              <a:t>P</a:t>
            </a:r>
            <a:r>
              <a:rPr lang="en-US" dirty="0" err="1" smtClean="0"/>
              <a:t>rojekt</a:t>
            </a:r>
            <a:r>
              <a:rPr lang="en-US" dirty="0" smtClean="0"/>
              <a:t> </a:t>
            </a:r>
            <a:r>
              <a:rPr lang="en-US" dirty="0" err="1" smtClean="0"/>
              <a:t>felhasználója</a:t>
            </a:r>
            <a:r>
              <a:rPr lang="en-US" dirty="0" smtClean="0"/>
              <a:t> (</a:t>
            </a:r>
            <a:r>
              <a:rPr lang="en-US" dirty="0" err="1" smtClean="0"/>
              <a:t>azonosítója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eduID</a:t>
            </a:r>
            <a:endParaRPr lang="en-US" dirty="0" smtClean="0"/>
          </a:p>
          <a:p>
            <a:pPr lvl="2"/>
            <a:r>
              <a:rPr lang="en-US" dirty="0" err="1" smtClean="0"/>
              <a:t>Oktatás</a:t>
            </a:r>
            <a:r>
              <a:rPr lang="en-US" dirty="0"/>
              <a:t>/</a:t>
            </a:r>
            <a:r>
              <a:rPr lang="en-US" dirty="0" err="1" smtClean="0"/>
              <a:t>kutatói</a:t>
            </a:r>
            <a:r>
              <a:rPr lang="en-US" dirty="0" smtClean="0"/>
              <a:t> </a:t>
            </a:r>
            <a:r>
              <a:rPr lang="en-US" dirty="0" err="1" smtClean="0"/>
              <a:t>felh</a:t>
            </a:r>
            <a:r>
              <a:rPr lang="en-US" dirty="0" smtClean="0"/>
              <a:t>. </a:t>
            </a:r>
            <a:r>
              <a:rPr lang="en-US" dirty="0" err="1" smtClean="0"/>
              <a:t>azonosítási</a:t>
            </a:r>
            <a:r>
              <a:rPr lang="en-US" dirty="0" smtClean="0"/>
              <a:t> </a:t>
            </a:r>
            <a:r>
              <a:rPr lang="en-US" dirty="0" err="1" smtClean="0"/>
              <a:t>rendszer</a:t>
            </a:r>
            <a:endParaRPr lang="en-US" dirty="0" smtClean="0"/>
          </a:p>
          <a:p>
            <a:r>
              <a:rPr lang="en-US" dirty="0" smtClean="0"/>
              <a:t>SSH </a:t>
            </a:r>
            <a:r>
              <a:rPr lang="en-US" dirty="0" err="1" smtClean="0"/>
              <a:t>kulcs</a:t>
            </a:r>
            <a:endParaRPr lang="en-US" dirty="0" smtClean="0"/>
          </a:p>
          <a:p>
            <a:pPr lvl="2"/>
            <a:r>
              <a:rPr lang="en-US" dirty="0" err="1"/>
              <a:t>S</a:t>
            </a:r>
            <a:r>
              <a:rPr lang="en-US" dirty="0" err="1" smtClean="0"/>
              <a:t>zöveges</a:t>
            </a:r>
            <a:r>
              <a:rPr lang="en-US" dirty="0" smtClean="0"/>
              <a:t> </a:t>
            </a:r>
            <a:r>
              <a:rPr lang="en-US" dirty="0" err="1" smtClean="0"/>
              <a:t>azonosító</a:t>
            </a:r>
            <a:r>
              <a:rPr lang="en-US" dirty="0" smtClean="0"/>
              <a:t> (</a:t>
            </a:r>
            <a:r>
              <a:rPr lang="en-US" dirty="0" err="1" smtClean="0"/>
              <a:t>saját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a </a:t>
            </a:r>
            <a:r>
              <a:rPr lang="en-US" dirty="0" err="1" smtClean="0"/>
              <a:t>távoli</a:t>
            </a:r>
            <a:r>
              <a:rPr lang="en-US" dirty="0" smtClean="0"/>
              <a:t> </a:t>
            </a:r>
            <a:r>
              <a:rPr lang="en-US" dirty="0" err="1" smtClean="0"/>
              <a:t>résszel</a:t>
            </a:r>
            <a:r>
              <a:rPr lang="en-US" dirty="0" smtClean="0"/>
              <a:t>)</a:t>
            </a:r>
          </a:p>
          <a:p>
            <a:r>
              <a:rPr lang="en-US" dirty="0" smtClean="0"/>
              <a:t>CPU </a:t>
            </a:r>
            <a:r>
              <a:rPr lang="en-US" dirty="0" err="1" smtClean="0"/>
              <a:t>óra</a:t>
            </a:r>
            <a:endParaRPr lang="en-US" dirty="0" smtClean="0"/>
          </a:p>
          <a:p>
            <a:pPr lvl="2"/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projekt</a:t>
            </a:r>
            <a:r>
              <a:rPr lang="en-US" dirty="0" smtClean="0"/>
              <a:t>/</a:t>
            </a:r>
            <a:r>
              <a:rPr lang="en-US" dirty="0" err="1" smtClean="0"/>
              <a:t>felhasználó</a:t>
            </a:r>
            <a:r>
              <a:rPr lang="en-US" dirty="0" smtClean="0"/>
              <a:t> </a:t>
            </a:r>
            <a:r>
              <a:rPr lang="en-US" dirty="0" err="1" smtClean="0"/>
              <a:t>számítási</a:t>
            </a:r>
            <a:r>
              <a:rPr lang="en-US" dirty="0" smtClean="0"/>
              <a:t> </a:t>
            </a:r>
            <a:r>
              <a:rPr lang="en-US" dirty="0" err="1" smtClean="0"/>
              <a:t>kerete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30217" y="3440146"/>
            <a:ext cx="2250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/>
              </a:rPr>
              <a:t>v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/>
              </a:rPr>
              <a:t>agy VHO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785" y="2832555"/>
            <a:ext cx="20701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7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Témaszám</a:t>
            </a:r>
            <a:r>
              <a:rPr lang="en-US" dirty="0" smtClean="0"/>
              <a:t> </a:t>
            </a:r>
            <a:r>
              <a:rPr lang="en-US" dirty="0" err="1" smtClean="0"/>
              <a:t>igénylés</a:t>
            </a:r>
            <a:r>
              <a:rPr lang="en-US" dirty="0" smtClean="0"/>
              <a:t> </a:t>
            </a:r>
            <a:r>
              <a:rPr lang="en-US" dirty="0" err="1" smtClean="0"/>
              <a:t>folyamata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130300"/>
            <a:ext cx="84582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6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HPC-k </a:t>
            </a:r>
            <a:r>
              <a:rPr lang="en-US" dirty="0" err="1" smtClean="0"/>
              <a:t>rendszere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5001" y="1081453"/>
            <a:ext cx="8941594" cy="5671507"/>
          </a:xfrm>
        </p:spPr>
        <p:txBody>
          <a:bodyPr>
            <a:normAutofit/>
          </a:bodyPr>
          <a:lstStyle/>
          <a:p>
            <a:r>
              <a:rPr lang="en-US" dirty="0" err="1" smtClean="0"/>
              <a:t>Egységes</a:t>
            </a:r>
            <a:r>
              <a:rPr lang="en-US" dirty="0" smtClean="0"/>
              <a:t> </a:t>
            </a:r>
            <a:r>
              <a:rPr lang="en-US" dirty="0" err="1" smtClean="0"/>
              <a:t>azonosítás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accounting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Felhasználómenedzsment</a:t>
            </a:r>
            <a:endParaRPr lang="en-US" dirty="0" smtClean="0"/>
          </a:p>
          <a:p>
            <a:r>
              <a:rPr lang="en-US" dirty="0" err="1" smtClean="0"/>
              <a:t>Elosztott</a:t>
            </a:r>
            <a:r>
              <a:rPr lang="en-US" dirty="0" smtClean="0"/>
              <a:t> </a:t>
            </a:r>
            <a:r>
              <a:rPr lang="en-US" dirty="0" err="1" smtClean="0"/>
              <a:t>filerendszer</a:t>
            </a:r>
            <a:endParaRPr lang="en-US" dirty="0" smtClean="0"/>
          </a:p>
          <a:p>
            <a:r>
              <a:rPr lang="en-US" dirty="0" err="1" smtClean="0"/>
              <a:t>Egységes</a:t>
            </a:r>
            <a:r>
              <a:rPr lang="en-US" dirty="0" smtClean="0"/>
              <a:t> </a:t>
            </a:r>
            <a:r>
              <a:rPr lang="en-US" dirty="0" err="1" smtClean="0"/>
              <a:t>ütemező</a:t>
            </a:r>
            <a:r>
              <a:rPr lang="en-US" dirty="0" smtClean="0"/>
              <a:t>, </a:t>
            </a:r>
            <a:r>
              <a:rPr lang="en-US" dirty="0" err="1" smtClean="0"/>
              <a:t>modulkörnyezet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2022752"/>
            <a:ext cx="20701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3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HPC </a:t>
            </a:r>
            <a:r>
              <a:rPr lang="en-US" dirty="0" err="1" smtClean="0"/>
              <a:t>Portál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5001" y="1081453"/>
            <a:ext cx="8941594" cy="567150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HPC </a:t>
            </a:r>
            <a:r>
              <a:rPr lang="en-US" dirty="0" err="1"/>
              <a:t>projektek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témaszámok</a:t>
            </a:r>
            <a:endParaRPr lang="en-US" dirty="0"/>
          </a:p>
          <a:p>
            <a:r>
              <a:rPr lang="en-US" dirty="0"/>
              <a:t>HPC </a:t>
            </a:r>
            <a:r>
              <a:rPr lang="en-US" dirty="0" err="1"/>
              <a:t>használati</a:t>
            </a:r>
            <a:r>
              <a:rPr lang="en-US" dirty="0"/>
              <a:t> </a:t>
            </a:r>
            <a:r>
              <a:rPr lang="en-US" dirty="0" err="1"/>
              <a:t>statisztikák</a:t>
            </a:r>
            <a:endParaRPr lang="en-US" dirty="0"/>
          </a:p>
          <a:p>
            <a:r>
              <a:rPr lang="en-US" dirty="0" err="1"/>
              <a:t>Élő</a:t>
            </a:r>
            <a:r>
              <a:rPr lang="en-US" dirty="0"/>
              <a:t> HPC </a:t>
            </a:r>
            <a:r>
              <a:rPr lang="en-US" dirty="0" err="1"/>
              <a:t>státusz</a:t>
            </a:r>
            <a:endParaRPr lang="en-US" dirty="0"/>
          </a:p>
          <a:p>
            <a:r>
              <a:rPr lang="en-US" dirty="0" err="1"/>
              <a:t>Hírek</a:t>
            </a:r>
            <a:endParaRPr lang="en-US" dirty="0"/>
          </a:p>
          <a:p>
            <a:r>
              <a:rPr lang="en-US" dirty="0" err="1"/>
              <a:t>Hibabejelentés</a:t>
            </a:r>
            <a:endParaRPr lang="en-US" dirty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231" y="5286083"/>
            <a:ext cx="5562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06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HPC </a:t>
            </a:r>
            <a:r>
              <a:rPr lang="en-US" dirty="0" err="1"/>
              <a:t>I</a:t>
            </a:r>
            <a:r>
              <a:rPr lang="en-US" dirty="0" err="1" smtClean="0"/>
              <a:t>ntegráció</a:t>
            </a:r>
            <a:endParaRPr lang="en-US" dirty="0"/>
          </a:p>
        </p:txBody>
      </p:sp>
      <p:pic>
        <p:nvPicPr>
          <p:cNvPr id="5" name="Content Placeholder 3" descr="project - ba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80" r="-21880"/>
          <a:stretch>
            <a:fillRect/>
          </a:stretch>
        </p:blipFill>
        <p:spPr bwMode="auto">
          <a:xfrm>
            <a:off x="-1066353" y="762967"/>
            <a:ext cx="11734353" cy="645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826513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HPC </a:t>
            </a:r>
            <a:r>
              <a:rPr lang="en-US" dirty="0" err="1"/>
              <a:t>I</a:t>
            </a:r>
            <a:r>
              <a:rPr lang="en-US" dirty="0" err="1" smtClean="0"/>
              <a:t>ntegráció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8900"/>
            <a:ext cx="100806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7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pt_niif_sablon">
  <a:themeElements>
    <a:clrScheme name="ppt_niif_sabl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niif_sablon">
      <a:majorFont>
        <a:latin typeface="Times New Roman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ppt_niif_sabl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niif_sabl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niif_sabl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niif_sabl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niif_sabl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niif_sabl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niif_sabl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niif_sabl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niif_sabl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niif_sabl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niif_sabl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niif_sabl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gyéni tervezés">
  <a:themeElements>
    <a:clrScheme name="Egyéni tervezé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gyéni tervezé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Egyéni tervezé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pt_umft_sablon">
  <a:themeElements>
    <a:clrScheme name="ppt_umft_sabl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umft_sablon">
      <a:majorFont>
        <a:latin typeface="Times New Roman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ppt_umft_sabl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umft_sabl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umft_sabl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umft_sabl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umft_sabl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umft_sabl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umft_sabl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umft_sabl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umft_sabl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umft_sabl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umft_sabl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umft_sabl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gyéni tervezés">
  <a:themeElements>
    <a:clrScheme name="Egyéni tervezé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gyéni tervezé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Egyéni tervezé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ppt_niifi_sablon.pot</Template>
  <TotalTime>32838</TotalTime>
  <Words>225</Words>
  <Application>Microsoft Macintosh PowerPoint</Application>
  <PresentationFormat>Custom</PresentationFormat>
  <Paragraphs>82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ppt_niif_sablon</vt:lpstr>
      <vt:lpstr>Egyéni tervezés</vt:lpstr>
      <vt:lpstr>ppt_umft_sablon</vt:lpstr>
      <vt:lpstr>1_Egyéni tervezés</vt:lpstr>
      <vt:lpstr>PowerPoint Presentation</vt:lpstr>
      <vt:lpstr>Tartalom</vt:lpstr>
      <vt:lpstr>Fogalmak</vt:lpstr>
      <vt:lpstr>Fogalmak</vt:lpstr>
      <vt:lpstr>Témaszám igénylés folyamata</vt:lpstr>
      <vt:lpstr>HPC-k rendszere</vt:lpstr>
      <vt:lpstr>HPC Portál</vt:lpstr>
      <vt:lpstr>HPC Integráció</vt:lpstr>
      <vt:lpstr>HPC Integráció</vt:lpstr>
      <vt:lpstr>SSH kulcs</vt:lpstr>
      <vt:lpstr>Belépés - Host (Gép) nevek </vt:lpstr>
      <vt:lpstr>SSH kulcs</vt:lpstr>
      <vt:lpstr>Belépés</vt:lpstr>
      <vt:lpstr>WinSCP</vt:lpstr>
      <vt:lpstr>Meghajtók </vt:lpstr>
      <vt:lpstr>Modulkörnyezet</vt:lpstr>
      <vt:lpstr>Modulok</vt:lpstr>
      <vt:lpstr>Portál, HPC használat, modulkörnyezet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kazy </dc:creator>
  <cp:lastModifiedBy>Zoltan Kiss</cp:lastModifiedBy>
  <cp:revision>108</cp:revision>
  <dcterms:created xsi:type="dcterms:W3CDTF">2014-04-24T23:42:11Z</dcterms:created>
  <dcterms:modified xsi:type="dcterms:W3CDTF">2016-03-25T11:52:47Z</dcterms:modified>
  <dc:language>en-US</dc:language>
</cp:coreProperties>
</file>