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779" r:id="rId1"/>
    <p:sldMasterId id="2147483792" r:id="rId2"/>
  </p:sldMasterIdLst>
  <p:notesMasterIdLst>
    <p:notesMasterId r:id="rId36"/>
  </p:notesMasterIdLst>
  <p:handoutMasterIdLst>
    <p:handoutMasterId r:id="rId37"/>
  </p:handoutMasterIdLst>
  <p:sldIdLst>
    <p:sldId id="551" r:id="rId3"/>
    <p:sldId id="552" r:id="rId4"/>
    <p:sldId id="588" r:id="rId5"/>
    <p:sldId id="589" r:id="rId6"/>
    <p:sldId id="590" r:id="rId7"/>
    <p:sldId id="591" r:id="rId8"/>
    <p:sldId id="592" r:id="rId9"/>
    <p:sldId id="605" r:id="rId10"/>
    <p:sldId id="604" r:id="rId11"/>
    <p:sldId id="607" r:id="rId12"/>
    <p:sldId id="593" r:id="rId13"/>
    <p:sldId id="594" r:id="rId14"/>
    <p:sldId id="595" r:id="rId15"/>
    <p:sldId id="596" r:id="rId16"/>
    <p:sldId id="608" r:id="rId17"/>
    <p:sldId id="597" r:id="rId18"/>
    <p:sldId id="598" r:id="rId19"/>
    <p:sldId id="599" r:id="rId20"/>
    <p:sldId id="602" r:id="rId21"/>
    <p:sldId id="613" r:id="rId22"/>
    <p:sldId id="609" r:id="rId23"/>
    <p:sldId id="614" r:id="rId24"/>
    <p:sldId id="617" r:id="rId25"/>
    <p:sldId id="618" r:id="rId26"/>
    <p:sldId id="619" r:id="rId27"/>
    <p:sldId id="615" r:id="rId28"/>
    <p:sldId id="616" r:id="rId29"/>
    <p:sldId id="610" r:id="rId30"/>
    <p:sldId id="603" r:id="rId31"/>
    <p:sldId id="612" r:id="rId32"/>
    <p:sldId id="600" r:id="rId33"/>
    <p:sldId id="611" r:id="rId34"/>
    <p:sldId id="601" r:id="rId35"/>
  </p:sldIdLst>
  <p:sldSz cx="10080625" cy="7559675"/>
  <p:notesSz cx="6858000" cy="9686925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S Gothic" panose="020B0609070205080204" pitchFamily="49" charset="-128"/>
      <p:regular r:id="rId42"/>
    </p:embeddedFont>
    <p:embeddedFont>
      <p:font typeface="ＭＳ Ｐゴシック" panose="020B0600070205080204" pitchFamily="34" charset="-128"/>
      <p:regular r:id="rId43"/>
    </p:embeddedFont>
  </p:embeddedFontLst>
  <p:defaultTextStyle>
    <a:defPPr>
      <a:defRPr lang="en-GB"/>
    </a:defPPr>
    <a:lvl1pPr algn="l" defTabSz="446797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427862" indent="-214725" algn="l" defTabSz="446797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642577" indent="-214725" algn="l" defTabSz="446797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857288" indent="-213141" algn="l" defTabSz="446797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1072011" indent="-214725" algn="l" defTabSz="446797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73460" algn="l" defTabSz="909385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28167" algn="l" defTabSz="909385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182861" algn="l" defTabSz="909385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37568" algn="l" defTabSz="909385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5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5" pos="6078" userDrawn="1">
          <p15:clr>
            <a:srgbClr val="A4A3A4"/>
          </p15:clr>
        </p15:guide>
        <p15:guide id="7" orient="horz" pos="1202" userDrawn="1">
          <p15:clr>
            <a:srgbClr val="A4A3A4"/>
          </p15:clr>
        </p15:guide>
        <p15:guide id="8" orient="horz" pos="4422" userDrawn="1">
          <p15:clr>
            <a:srgbClr val="A4A3A4"/>
          </p15:clr>
        </p15:guide>
        <p15:guide id="9" orient="horz" pos="4241" userDrawn="1">
          <p15:clr>
            <a:srgbClr val="A4A3A4"/>
          </p15:clr>
        </p15:guide>
        <p15:guide id="10" pos="408" userDrawn="1">
          <p15:clr>
            <a:srgbClr val="A4A3A4"/>
          </p15:clr>
        </p15:guide>
        <p15:guide id="11" pos="5942" userDrawn="1">
          <p15:clr>
            <a:srgbClr val="A4A3A4"/>
          </p15:clr>
        </p15:guide>
        <p15:guide id="12" orient="horz" pos="1338" userDrawn="1">
          <p15:clr>
            <a:srgbClr val="A4A3A4"/>
          </p15:clr>
        </p15:guide>
        <p15:guide id="13" pos="771" userDrawn="1">
          <p15:clr>
            <a:srgbClr val="A4A3A4"/>
          </p15:clr>
        </p15:guide>
        <p15:guide id="14" orient="horz" pos="1791" userDrawn="1">
          <p15:clr>
            <a:srgbClr val="A4A3A4"/>
          </p15:clr>
        </p15:guide>
        <p15:guide id="15" orient="horz" pos="3878">
          <p15:clr>
            <a:srgbClr val="A4A3A4"/>
          </p15:clr>
        </p15:guide>
        <p15:guide id="16" orient="horz" pos="13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09">
          <p15:clr>
            <a:srgbClr val="A4A3A4"/>
          </p15:clr>
        </p15:guide>
        <p15:guide id="2" pos="19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8B6"/>
    <a:srgbClr val="70A600"/>
    <a:srgbClr val="7FBA03"/>
    <a:srgbClr val="009DE0"/>
    <a:srgbClr val="FEFFEA"/>
    <a:srgbClr val="7E93CD"/>
    <a:srgbClr val="B8130D"/>
    <a:srgbClr val="002240"/>
    <a:srgbClr val="5E8B00"/>
    <a:srgbClr val="DCE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5" autoAdjust="0"/>
    <p:restoredTop sz="96013" autoAdjust="0"/>
  </p:normalViewPr>
  <p:slideViewPr>
    <p:cSldViewPr>
      <p:cViewPr varScale="1">
        <p:scale>
          <a:sx n="62" d="100"/>
          <a:sy n="62" d="100"/>
        </p:scale>
        <p:origin x="1302" y="72"/>
      </p:cViewPr>
      <p:guideLst>
        <p:guide orient="horz" pos="975"/>
        <p:guide pos="272"/>
        <p:guide pos="6078"/>
        <p:guide orient="horz" pos="1202"/>
        <p:guide orient="horz" pos="4422"/>
        <p:guide orient="horz" pos="4241"/>
        <p:guide pos="408"/>
        <p:guide pos="5942"/>
        <p:guide orient="horz" pos="1338"/>
        <p:guide pos="771"/>
        <p:guide orient="horz" pos="1791"/>
        <p:guide orient="horz" pos="3878"/>
        <p:guide orient="horz" pos="133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09"/>
        <p:guide pos="19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Univers Com 55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33373-43EC-447B-A68E-51818916EFD4}" type="datetimeFigureOut">
              <a:rPr lang="de-DE" smtClean="0">
                <a:latin typeface="Univers Com 55"/>
              </a:rPr>
              <a:pPr/>
              <a:t>30.03.2016</a:t>
            </a:fld>
            <a:endParaRPr lang="de-DE" dirty="0">
              <a:latin typeface="Univers Com 55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Univers Com 55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47A3-86CD-4CA3-A6C2-D4429826D0DB}" type="slidenum">
              <a:rPr lang="de-DE" smtClean="0">
                <a:latin typeface="Univers Com 55"/>
              </a:rPr>
              <a:pPr/>
              <a:t>‹#›</a:t>
            </a:fld>
            <a:endParaRPr lang="de-DE" dirty="0">
              <a:latin typeface="Univers Com 55"/>
            </a:endParaRPr>
          </a:p>
        </p:txBody>
      </p:sp>
    </p:spTree>
    <p:extLst>
      <p:ext uri="{BB962C8B-B14F-4D97-AF65-F5344CB8AC3E}">
        <p14:creationId xmlns:p14="http://schemas.microsoft.com/office/powerpoint/2010/main" val="976098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686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82881" tIns="41441" rIns="82881" bIns="41441" anchor="ctr"/>
          <a:lstStyle/>
          <a:p>
            <a:pPr defTabSz="407988"/>
            <a:endParaRPr lang="en-US" sz="1600" dirty="0">
              <a:latin typeface="Univers Com 55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6475" y="736600"/>
            <a:ext cx="4838700" cy="362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600575"/>
            <a:ext cx="5483225" cy="435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988">
              <a:lnSpc>
                <a:spcPct val="95000"/>
              </a:lnSpc>
              <a:tabLst>
                <a:tab pos="0" algn="l"/>
                <a:tab pos="406400" algn="l"/>
                <a:tab pos="812800" algn="l"/>
                <a:tab pos="1220788" algn="l"/>
                <a:tab pos="1627188" algn="l"/>
                <a:tab pos="2035175" algn="l"/>
                <a:tab pos="2441575" algn="l"/>
                <a:tab pos="2849563" algn="l"/>
                <a:tab pos="3255963" algn="l"/>
                <a:tab pos="3663950" algn="l"/>
                <a:tab pos="4070350" algn="l"/>
                <a:tab pos="4478338" algn="l"/>
                <a:tab pos="4884738" algn="l"/>
                <a:tab pos="5292725" algn="l"/>
                <a:tab pos="5699125" algn="l"/>
                <a:tab pos="6107113" algn="l"/>
                <a:tab pos="6513513" algn="l"/>
                <a:tab pos="6921500" algn="l"/>
                <a:tab pos="7327900" algn="l"/>
                <a:tab pos="7735888" algn="l"/>
                <a:tab pos="81422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33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988">
              <a:lnSpc>
                <a:spcPct val="95000"/>
              </a:lnSpc>
              <a:tabLst>
                <a:tab pos="0" algn="l"/>
                <a:tab pos="406400" algn="l"/>
                <a:tab pos="812800" algn="l"/>
                <a:tab pos="1220788" algn="l"/>
                <a:tab pos="1627188" algn="l"/>
                <a:tab pos="2035175" algn="l"/>
                <a:tab pos="2441575" algn="l"/>
                <a:tab pos="2849563" algn="l"/>
                <a:tab pos="3255963" algn="l"/>
                <a:tab pos="3663950" algn="l"/>
                <a:tab pos="4070350" algn="l"/>
                <a:tab pos="4478338" algn="l"/>
                <a:tab pos="4884738" algn="l"/>
                <a:tab pos="5292725" algn="l"/>
                <a:tab pos="5699125" algn="l"/>
                <a:tab pos="6107113" algn="l"/>
                <a:tab pos="6513513" algn="l"/>
                <a:tab pos="6921500" algn="l"/>
                <a:tab pos="7327900" algn="l"/>
                <a:tab pos="7735888" algn="l"/>
                <a:tab pos="81422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202738"/>
            <a:ext cx="2973388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07988">
              <a:lnSpc>
                <a:spcPct val="95000"/>
              </a:lnSpc>
              <a:tabLst>
                <a:tab pos="0" algn="l"/>
                <a:tab pos="406400" algn="l"/>
                <a:tab pos="812800" algn="l"/>
                <a:tab pos="1220788" algn="l"/>
                <a:tab pos="1627188" algn="l"/>
                <a:tab pos="2035175" algn="l"/>
                <a:tab pos="2441575" algn="l"/>
                <a:tab pos="2849563" algn="l"/>
                <a:tab pos="3255963" algn="l"/>
                <a:tab pos="3663950" algn="l"/>
                <a:tab pos="4070350" algn="l"/>
                <a:tab pos="4478338" algn="l"/>
                <a:tab pos="4884738" algn="l"/>
                <a:tab pos="5292725" algn="l"/>
                <a:tab pos="5699125" algn="l"/>
                <a:tab pos="6107113" algn="l"/>
                <a:tab pos="6513513" algn="l"/>
                <a:tab pos="6921500" algn="l"/>
                <a:tab pos="7327900" algn="l"/>
                <a:tab pos="7735888" algn="l"/>
                <a:tab pos="81422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9202738"/>
            <a:ext cx="2973387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07988">
              <a:lnSpc>
                <a:spcPct val="95000"/>
              </a:lnSpc>
              <a:tabLst>
                <a:tab pos="0" algn="l"/>
                <a:tab pos="406400" algn="l"/>
                <a:tab pos="812800" algn="l"/>
                <a:tab pos="1220788" algn="l"/>
                <a:tab pos="1627188" algn="l"/>
                <a:tab pos="2035175" algn="l"/>
                <a:tab pos="2441575" algn="l"/>
                <a:tab pos="2849563" algn="l"/>
                <a:tab pos="3255963" algn="l"/>
                <a:tab pos="3663950" algn="l"/>
                <a:tab pos="4070350" algn="l"/>
                <a:tab pos="4478338" algn="l"/>
                <a:tab pos="4884738" algn="l"/>
                <a:tab pos="5292725" algn="l"/>
                <a:tab pos="5699125" algn="l"/>
                <a:tab pos="6107113" algn="l"/>
                <a:tab pos="6513513" algn="l"/>
                <a:tab pos="6921500" algn="l"/>
                <a:tab pos="7327900" algn="l"/>
                <a:tab pos="7735888" algn="l"/>
                <a:tab pos="81422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157B789C-898E-4A60-9D18-955F70EF2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01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679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38885" indent="-284184" algn="l" defTabSz="44679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36728" indent="-227352" algn="l" defTabSz="44679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91433" indent="-227352" algn="l" defTabSz="44679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46127" indent="-227352" algn="l" defTabSz="44679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73460" algn="l" defTabSz="909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8167" algn="l" defTabSz="909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2861" algn="l" defTabSz="909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7568" algn="l" defTabSz="909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902D4-91FF-46A3-8248-5D52A5DAE91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28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4207" y="3779838"/>
            <a:ext cx="8568531" cy="1302928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74202" y="5287974"/>
            <a:ext cx="7056438" cy="13493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9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454" y="1477951"/>
            <a:ext cx="2268141" cy="5275012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302743"/>
            <a:ext cx="5965190" cy="645022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604" y="251989"/>
            <a:ext cx="6832424" cy="7559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67854" y="1616935"/>
            <a:ext cx="3990247" cy="5228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26119" y="1616935"/>
            <a:ext cx="3991997" cy="5228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657356" y="7003199"/>
            <a:ext cx="6848174" cy="419982"/>
          </a:xfrm>
          <a:prstGeom prst="rect">
            <a:avLst/>
          </a:prstGeom>
        </p:spPr>
        <p:txBody>
          <a:bodyPr lIns="100728" tIns="50366" rIns="100728" bIns="50366"/>
          <a:lstStyle>
            <a:lvl1pPr>
              <a:defRPr>
                <a:latin typeface="Univers Com 55"/>
              </a:defRPr>
            </a:lvl1pPr>
          </a:lstStyle>
          <a:p>
            <a:r>
              <a:rPr lang="en-US" dirty="0" smtClean="0">
                <a:solidFill>
                  <a:srgbClr val="808080"/>
                </a:solidFill>
                <a:ea typeface="ＭＳ Ｐゴシック"/>
              </a:rPr>
              <a:t>Computer Engineering Institute</a:t>
            </a:r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9069063" y="6992699"/>
            <a:ext cx="749046" cy="419982"/>
          </a:xfrm>
          <a:prstGeom prst="rect">
            <a:avLst/>
          </a:prstGeom>
        </p:spPr>
        <p:txBody>
          <a:bodyPr lIns="100728" tIns="50366" rIns="100728" bIns="50366"/>
          <a:lstStyle>
            <a:lvl1pPr>
              <a:defRPr>
                <a:latin typeface="Univers Com 55"/>
              </a:defRPr>
            </a:lvl1pPr>
          </a:lstStyle>
          <a:p>
            <a:fld id="{43B4A085-1444-4444-8878-7AE5694E6D3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>
          <a:xfrm>
            <a:off x="320277" y="7003199"/>
            <a:ext cx="855803" cy="419982"/>
          </a:xfrm>
          <a:prstGeom prst="rect">
            <a:avLst/>
          </a:prstGeom>
        </p:spPr>
        <p:txBody>
          <a:bodyPr lIns="91383" tIns="45691" rIns="91383" bIns="45691"/>
          <a:lstStyle>
            <a:lvl1pPr>
              <a:defRPr>
                <a:latin typeface="Univers Com 55"/>
              </a:defRPr>
            </a:lvl1pPr>
          </a:lstStyle>
          <a:p>
            <a:r>
              <a:rPr lang="de-DE" dirty="0" smtClean="0">
                <a:solidFill>
                  <a:srgbClr val="808080"/>
                </a:solidFill>
                <a:ea typeface="ＭＳ Ｐゴシック"/>
              </a:rPr>
              <a:t>Winter 2009/10</a:t>
            </a:r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283124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04031" y="604818"/>
            <a:ext cx="9072563" cy="1075110"/>
          </a:xfrm>
          <a:prstGeom prst="rect">
            <a:avLst/>
          </a:prstGeom>
        </p:spPr>
        <p:txBody>
          <a:bodyPr vert="horz" lIns="100739" tIns="50372" rIns="100739" bIns="50372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4207" y="3779838"/>
            <a:ext cx="8568531" cy="1302928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74202" y="5287974"/>
            <a:ext cx="7056438" cy="13493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30.03.2016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1F78E438-073F-8D4C-B7DA-CDDA17886BDC}" type="slidenum">
              <a:rPr lang="de-DE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857796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3204118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7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5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2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0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8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5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63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63" indent="0">
              <a:buNone/>
              <a:defRPr sz="2200" b="1"/>
            </a:lvl2pPr>
            <a:lvl3pPr marL="1007525" indent="0">
              <a:buNone/>
              <a:defRPr sz="2000" b="1"/>
            </a:lvl3pPr>
            <a:lvl4pPr marL="1511289" indent="0">
              <a:buNone/>
              <a:defRPr sz="1800" b="1"/>
            </a:lvl4pPr>
            <a:lvl5pPr marL="2015050" indent="0">
              <a:buNone/>
              <a:defRPr sz="1800" b="1"/>
            </a:lvl5pPr>
            <a:lvl6pPr marL="2518813" indent="0">
              <a:buNone/>
              <a:defRPr sz="1800" b="1"/>
            </a:lvl6pPr>
            <a:lvl7pPr marL="3022575" indent="0">
              <a:buNone/>
              <a:defRPr sz="1800" b="1"/>
            </a:lvl7pPr>
            <a:lvl8pPr marL="3526337" indent="0">
              <a:buNone/>
              <a:defRPr sz="1800" b="1"/>
            </a:lvl8pPr>
            <a:lvl9pPr marL="4030100" indent="0">
              <a:buNone/>
              <a:defRPr sz="18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63" indent="0">
              <a:buNone/>
              <a:defRPr sz="2200" b="1"/>
            </a:lvl2pPr>
            <a:lvl3pPr marL="1007525" indent="0">
              <a:buNone/>
              <a:defRPr sz="2000" b="1"/>
            </a:lvl3pPr>
            <a:lvl4pPr marL="1511289" indent="0">
              <a:buNone/>
              <a:defRPr sz="1800" b="1"/>
            </a:lvl4pPr>
            <a:lvl5pPr marL="2015050" indent="0">
              <a:buNone/>
              <a:defRPr sz="1800" b="1"/>
            </a:lvl5pPr>
            <a:lvl6pPr marL="2518813" indent="0">
              <a:buNone/>
              <a:defRPr sz="1800" b="1"/>
            </a:lvl6pPr>
            <a:lvl7pPr marL="3022575" indent="0">
              <a:buNone/>
              <a:defRPr sz="1800" b="1"/>
            </a:lvl7pPr>
            <a:lvl8pPr marL="3526337" indent="0">
              <a:buNone/>
              <a:defRPr sz="1800" b="1"/>
            </a:lvl8pPr>
            <a:lvl9pPr marL="4030100" indent="0">
              <a:buNone/>
              <a:defRPr sz="18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1F78E438-073F-8D4C-B7DA-CDDA17886BDC}" type="slidenum">
              <a:rPr lang="de-DE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9" y="1636704"/>
            <a:ext cx="5635349" cy="511626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763" indent="0">
              <a:buNone/>
              <a:defRPr sz="1300"/>
            </a:lvl2pPr>
            <a:lvl3pPr marL="1007525" indent="0">
              <a:buNone/>
              <a:defRPr sz="1100"/>
            </a:lvl3pPr>
            <a:lvl4pPr marL="1511289" indent="0">
              <a:buNone/>
              <a:defRPr sz="1000"/>
            </a:lvl4pPr>
            <a:lvl5pPr marL="2015050" indent="0">
              <a:buNone/>
              <a:defRPr sz="1000"/>
            </a:lvl5pPr>
            <a:lvl6pPr marL="2518813" indent="0">
              <a:buNone/>
              <a:defRPr sz="1000"/>
            </a:lvl6pPr>
            <a:lvl7pPr marL="3022575" indent="0">
              <a:buNone/>
              <a:defRPr sz="1000"/>
            </a:lvl7pPr>
            <a:lvl8pPr marL="3526337" indent="0">
              <a:buNone/>
              <a:defRPr sz="1000"/>
            </a:lvl8pPr>
            <a:lvl9pPr marL="40301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 defTabSz="100742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202" y="52879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53586" y="2033577"/>
            <a:ext cx="8494069" cy="3186422"/>
          </a:xfrm>
        </p:spPr>
        <p:txBody>
          <a:bodyPr/>
          <a:lstStyle>
            <a:lvl1pPr marL="0" indent="0">
              <a:buNone/>
              <a:defRPr sz="3500"/>
            </a:lvl1pPr>
            <a:lvl2pPr marL="503763" indent="0">
              <a:buNone/>
              <a:defRPr sz="3100"/>
            </a:lvl2pPr>
            <a:lvl3pPr marL="1007525" indent="0">
              <a:buNone/>
              <a:defRPr sz="2600"/>
            </a:lvl3pPr>
            <a:lvl4pPr marL="1511289" indent="0">
              <a:buNone/>
              <a:defRPr sz="2200"/>
            </a:lvl4pPr>
            <a:lvl5pPr marL="2015050" indent="0">
              <a:buNone/>
              <a:defRPr sz="2200"/>
            </a:lvl5pPr>
            <a:lvl6pPr marL="2518813" indent="0">
              <a:buNone/>
              <a:defRPr sz="2200"/>
            </a:lvl6pPr>
            <a:lvl7pPr marL="3022575" indent="0">
              <a:buNone/>
              <a:defRPr sz="2200"/>
            </a:lvl7pPr>
            <a:lvl8pPr marL="3526337" indent="0">
              <a:buNone/>
              <a:defRPr sz="2200"/>
            </a:lvl8pPr>
            <a:lvl9pPr marL="4030100" indent="0">
              <a:buNone/>
              <a:defRPr sz="22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50505" y="5916496"/>
            <a:ext cx="6873743" cy="887211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503763" indent="0">
              <a:buNone/>
              <a:defRPr sz="1300"/>
            </a:lvl2pPr>
            <a:lvl3pPr marL="1007525" indent="0">
              <a:buNone/>
              <a:defRPr sz="1100"/>
            </a:lvl3pPr>
            <a:lvl4pPr marL="1511289" indent="0">
              <a:buNone/>
              <a:defRPr sz="1000"/>
            </a:lvl4pPr>
            <a:lvl5pPr marL="2015050" indent="0">
              <a:buNone/>
              <a:defRPr sz="1000"/>
            </a:lvl5pPr>
            <a:lvl6pPr marL="2518813" indent="0">
              <a:buNone/>
              <a:defRPr sz="1000"/>
            </a:lvl6pPr>
            <a:lvl7pPr marL="3022575" indent="0">
              <a:buNone/>
              <a:defRPr sz="1000"/>
            </a:lvl7pPr>
            <a:lvl8pPr marL="3526337" indent="0">
              <a:buNone/>
              <a:defRPr sz="1000"/>
            </a:lvl8pPr>
            <a:lvl9pPr marL="40301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 defTabSz="100742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454" y="1477951"/>
            <a:ext cx="2268141" cy="5275012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302742"/>
            <a:ext cx="5965190" cy="645022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604" y="251989"/>
            <a:ext cx="6832424" cy="755968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67854" y="1616935"/>
            <a:ext cx="3990247" cy="52287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26119" y="1616935"/>
            <a:ext cx="3991997" cy="52287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657356" y="7003199"/>
            <a:ext cx="6848174" cy="419982"/>
          </a:xfrm>
          <a:prstGeom prst="rect">
            <a:avLst/>
          </a:prstGeom>
        </p:spPr>
        <p:txBody>
          <a:bodyPr lIns="100728" tIns="50366" rIns="100728" bIns="50366"/>
          <a:lstStyle>
            <a:lvl1pPr>
              <a:defRPr>
                <a:latin typeface="Univers Com 55"/>
              </a:defRPr>
            </a:lvl1pPr>
          </a:lstStyle>
          <a:p>
            <a:r>
              <a:rPr lang="en-US" dirty="0" smtClean="0">
                <a:solidFill>
                  <a:srgbClr val="808080"/>
                </a:solidFill>
                <a:ea typeface="ＭＳ Ｐゴシック"/>
              </a:rPr>
              <a:t>Computer Engineering Institute</a:t>
            </a:r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9069063" y="6992699"/>
            <a:ext cx="749046" cy="419982"/>
          </a:xfrm>
          <a:prstGeom prst="rect">
            <a:avLst/>
          </a:prstGeom>
        </p:spPr>
        <p:txBody>
          <a:bodyPr lIns="100728" tIns="50366" rIns="100728" bIns="50366"/>
          <a:lstStyle>
            <a:lvl1pPr>
              <a:defRPr>
                <a:latin typeface="Univers Com 55"/>
              </a:defRPr>
            </a:lvl1pPr>
          </a:lstStyle>
          <a:p>
            <a:fld id="{43B4A085-1444-4444-8878-7AE5694E6D3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>
          <a:xfrm>
            <a:off x="320277" y="7003199"/>
            <a:ext cx="855803" cy="419982"/>
          </a:xfrm>
          <a:prstGeom prst="rect">
            <a:avLst/>
          </a:prstGeom>
        </p:spPr>
        <p:txBody>
          <a:bodyPr lIns="91383" tIns="45691" rIns="91383" bIns="45691"/>
          <a:lstStyle>
            <a:lvl1pPr>
              <a:defRPr>
                <a:latin typeface="Univers Com 55"/>
              </a:defRPr>
            </a:lvl1pPr>
          </a:lstStyle>
          <a:p>
            <a:r>
              <a:rPr lang="de-DE" dirty="0" smtClean="0">
                <a:solidFill>
                  <a:srgbClr val="808080"/>
                </a:solidFill>
                <a:ea typeface="ＭＳ Ｐゴシック"/>
              </a:rPr>
              <a:t>Winter 2009/10</a:t>
            </a:r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283124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04031" y="604818"/>
            <a:ext cx="9072563" cy="1075110"/>
          </a:xfrm>
          <a:prstGeom prst="rect">
            <a:avLst/>
          </a:prstGeom>
        </p:spPr>
        <p:txBody>
          <a:bodyPr vert="horz" lIns="100739" tIns="50372" rIns="100739" bIns="50372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300" y="4857797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7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4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8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5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2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5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96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10" indent="0">
              <a:buNone/>
              <a:defRPr sz="2200" b="1"/>
            </a:lvl2pPr>
            <a:lvl3pPr marL="1007421" indent="0">
              <a:buNone/>
              <a:defRPr sz="2000" b="1"/>
            </a:lvl3pPr>
            <a:lvl4pPr marL="1511132" indent="0">
              <a:buNone/>
              <a:defRPr sz="1800" b="1"/>
            </a:lvl4pPr>
            <a:lvl5pPr marL="2014841" indent="0">
              <a:buNone/>
              <a:defRPr sz="1800" b="1"/>
            </a:lvl5pPr>
            <a:lvl6pPr marL="2518552" indent="0">
              <a:buNone/>
              <a:defRPr sz="1800" b="1"/>
            </a:lvl6pPr>
            <a:lvl7pPr marL="3022262" indent="0">
              <a:buNone/>
              <a:defRPr sz="1800" b="1"/>
            </a:lvl7pPr>
            <a:lvl8pPr marL="3525971" indent="0">
              <a:buNone/>
              <a:defRPr sz="1800" b="1"/>
            </a:lvl8pPr>
            <a:lvl9pPr marL="4029683" indent="0">
              <a:buNone/>
              <a:defRPr sz="18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10" indent="0">
              <a:buNone/>
              <a:defRPr sz="2200" b="1"/>
            </a:lvl2pPr>
            <a:lvl3pPr marL="1007421" indent="0">
              <a:buNone/>
              <a:defRPr sz="2000" b="1"/>
            </a:lvl3pPr>
            <a:lvl4pPr marL="1511132" indent="0">
              <a:buNone/>
              <a:defRPr sz="1800" b="1"/>
            </a:lvl4pPr>
            <a:lvl5pPr marL="2014841" indent="0">
              <a:buNone/>
              <a:defRPr sz="1800" b="1"/>
            </a:lvl5pPr>
            <a:lvl6pPr marL="2518552" indent="0">
              <a:buNone/>
              <a:defRPr sz="1800" b="1"/>
            </a:lvl6pPr>
            <a:lvl7pPr marL="3022262" indent="0">
              <a:buNone/>
              <a:defRPr sz="1800" b="1"/>
            </a:lvl7pPr>
            <a:lvl8pPr marL="3525971" indent="0">
              <a:buNone/>
              <a:defRPr sz="1800" b="1"/>
            </a:lvl8pPr>
            <a:lvl9pPr marL="4029683" indent="0">
              <a:buNone/>
              <a:defRPr sz="18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249" y="1636705"/>
            <a:ext cx="5635349" cy="511626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710" indent="0">
              <a:buNone/>
              <a:defRPr sz="1300"/>
            </a:lvl2pPr>
            <a:lvl3pPr marL="1007421" indent="0">
              <a:buNone/>
              <a:defRPr sz="1100"/>
            </a:lvl3pPr>
            <a:lvl4pPr marL="1511132" indent="0">
              <a:buNone/>
              <a:defRPr sz="1000"/>
            </a:lvl4pPr>
            <a:lvl5pPr marL="2014841" indent="0">
              <a:buNone/>
              <a:defRPr sz="1000"/>
            </a:lvl5pPr>
            <a:lvl6pPr marL="2518552" indent="0">
              <a:buNone/>
              <a:defRPr sz="1000"/>
            </a:lvl6pPr>
            <a:lvl7pPr marL="3022262" indent="0">
              <a:buNone/>
              <a:defRPr sz="1000"/>
            </a:lvl7pPr>
            <a:lvl8pPr marL="3525971" indent="0">
              <a:buNone/>
              <a:defRPr sz="1000"/>
            </a:lvl8pPr>
            <a:lvl9pPr marL="4029683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 defTabSz="100742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202" y="52879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53586" y="2033577"/>
            <a:ext cx="8494069" cy="3186422"/>
          </a:xfrm>
        </p:spPr>
        <p:txBody>
          <a:bodyPr/>
          <a:lstStyle>
            <a:lvl1pPr marL="0" indent="0">
              <a:buNone/>
              <a:defRPr sz="3500"/>
            </a:lvl1pPr>
            <a:lvl2pPr marL="503710" indent="0">
              <a:buNone/>
              <a:defRPr sz="3100"/>
            </a:lvl2pPr>
            <a:lvl3pPr marL="1007421" indent="0">
              <a:buNone/>
              <a:defRPr sz="2600"/>
            </a:lvl3pPr>
            <a:lvl4pPr marL="1511132" indent="0">
              <a:buNone/>
              <a:defRPr sz="2200"/>
            </a:lvl4pPr>
            <a:lvl5pPr marL="2014841" indent="0">
              <a:buNone/>
              <a:defRPr sz="2200"/>
            </a:lvl5pPr>
            <a:lvl6pPr marL="2518552" indent="0">
              <a:buNone/>
              <a:defRPr sz="2200"/>
            </a:lvl6pPr>
            <a:lvl7pPr marL="3022262" indent="0">
              <a:buNone/>
              <a:defRPr sz="2200"/>
            </a:lvl7pPr>
            <a:lvl8pPr marL="3525971" indent="0">
              <a:buNone/>
              <a:defRPr sz="2200"/>
            </a:lvl8pPr>
            <a:lvl9pPr marL="4029683" indent="0">
              <a:buNone/>
              <a:defRPr sz="22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50505" y="5916496"/>
            <a:ext cx="6873743" cy="887211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503710" indent="0">
              <a:buNone/>
              <a:defRPr sz="1300"/>
            </a:lvl2pPr>
            <a:lvl3pPr marL="1007421" indent="0">
              <a:buNone/>
              <a:defRPr sz="1100"/>
            </a:lvl3pPr>
            <a:lvl4pPr marL="1511132" indent="0">
              <a:buNone/>
              <a:defRPr sz="1000"/>
            </a:lvl4pPr>
            <a:lvl5pPr marL="2014841" indent="0">
              <a:buNone/>
              <a:defRPr sz="1000"/>
            </a:lvl5pPr>
            <a:lvl6pPr marL="2518552" indent="0">
              <a:buNone/>
              <a:defRPr sz="1000"/>
            </a:lvl6pPr>
            <a:lvl7pPr marL="3022262" indent="0">
              <a:buNone/>
              <a:defRPr sz="1000"/>
            </a:lvl7pPr>
            <a:lvl8pPr marL="3525971" indent="0">
              <a:buNone/>
              <a:defRPr sz="1000"/>
            </a:lvl8pPr>
            <a:lvl9pPr marL="4029683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 defTabSz="100742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6362109" cy="1259946"/>
          </a:xfrm>
          <a:prstGeom prst="rect">
            <a:avLst/>
          </a:prstGeom>
        </p:spPr>
        <p:txBody>
          <a:bodyPr vert="horz" lIns="100739" tIns="50372" rIns="100739" bIns="50372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39" tIns="50372" rIns="100739" bIns="50372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4031" y="7006705"/>
            <a:ext cx="2352146" cy="402483"/>
          </a:xfrm>
          <a:prstGeom prst="rect">
            <a:avLst/>
          </a:prstGeom>
        </p:spPr>
        <p:txBody>
          <a:bodyPr vert="horz" lIns="100739" tIns="50372" rIns="100739" bIns="503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Univers Com 55" pitchFamily="34" charset="0"/>
              </a:defRPr>
            </a:lvl1pPr>
          </a:lstStyle>
          <a:p>
            <a:fld id="{59421E95-E561-422B-8919-39B6273D1DE1}" type="slidenum">
              <a:rPr lang="de-DE" smtClean="0"/>
              <a:pPr/>
              <a:t>‹#›</a:t>
            </a:fld>
            <a:endParaRPr lang="de-DE" dirty="0">
              <a:solidFill>
                <a:srgbClr val="464847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44214" y="7006705"/>
            <a:ext cx="3192198" cy="402483"/>
          </a:xfrm>
          <a:prstGeom prst="rect">
            <a:avLst/>
          </a:prstGeom>
        </p:spPr>
        <p:txBody>
          <a:bodyPr vert="horz" lIns="100739" tIns="50372" rIns="100739" bIns="503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Univers Com 55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705"/>
            <a:ext cx="2352146" cy="402483"/>
          </a:xfrm>
          <a:prstGeom prst="rect">
            <a:avLst/>
          </a:prstGeom>
        </p:spPr>
        <p:txBody>
          <a:bodyPr vert="horz" lIns="100739" tIns="50372" rIns="100739" bIns="503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Univers Com 55" pitchFamily="34" charset="0"/>
              </a:defRPr>
            </a:lvl1pPr>
          </a:lstStyle>
          <a:p>
            <a:fld id="{A96DDEEE-C32D-2C4B-98EA-6DDB868DCD13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76" y="427997"/>
            <a:ext cx="2459678" cy="732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50" r:id="rId13"/>
  </p:sldLayoutIdLst>
  <p:timing>
    <p:tnLst>
      <p:par>
        <p:cTn id="1" dur="indefinite" restart="never" nodeType="tmRoot"/>
      </p:par>
    </p:tnLst>
  </p:timing>
  <p:txStyles>
    <p:titleStyle>
      <a:lvl1pPr algn="l" defTabSz="1007421" rtl="0" eaLnBrk="1" latinLnBrk="0" hangingPunct="1">
        <a:spcBef>
          <a:spcPct val="0"/>
        </a:spcBef>
        <a:buNone/>
        <a:defRPr lang="de-DE" sz="2400" kern="1200" baseline="0" dirty="0">
          <a:solidFill>
            <a:schemeClr val="tx1">
              <a:lumMod val="75000"/>
              <a:lumOff val="25000"/>
            </a:schemeClr>
          </a:solidFill>
          <a:latin typeface="Univers Com 63 Bd Extended" pitchFamily="34" charset="0"/>
          <a:ea typeface="+mj-ea"/>
          <a:cs typeface="+mj-cs"/>
        </a:defRPr>
      </a:lvl1pPr>
    </p:titleStyle>
    <p:bodyStyle>
      <a:lvl1pPr marL="377782" indent="-377782" algn="l" defTabSz="1007421" rtl="0" eaLnBrk="1" latinLnBrk="0" hangingPunct="1">
        <a:spcBef>
          <a:spcPct val="20000"/>
        </a:spcBef>
        <a:buClr>
          <a:srgbClr val="009EE0"/>
        </a:buClr>
        <a:buFont typeface="Wingdings" pitchFamily="2" charset="2"/>
        <a:buChar char="§"/>
        <a:defRPr sz="3100" kern="1200">
          <a:solidFill>
            <a:schemeClr val="tx1"/>
          </a:solidFill>
          <a:latin typeface="Univers Com 55" pitchFamily="34" charset="0"/>
          <a:ea typeface="+mn-ea"/>
          <a:cs typeface="+mn-cs"/>
        </a:defRPr>
      </a:lvl1pPr>
      <a:lvl2pPr marL="818529" indent="-314817" algn="l" defTabSz="100742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Univers Com 55" pitchFamily="34" charset="0"/>
          <a:ea typeface="+mn-ea"/>
          <a:cs typeface="+mn-cs"/>
        </a:defRPr>
      </a:lvl2pPr>
      <a:lvl3pPr marL="1259279" indent="-251856" algn="l" defTabSz="100742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Univers Com 55" pitchFamily="34" charset="0"/>
          <a:ea typeface="+mn-ea"/>
          <a:cs typeface="+mn-cs"/>
        </a:defRPr>
      </a:lvl3pPr>
      <a:lvl4pPr marL="1762988" indent="-251856" algn="l" defTabSz="100742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nivers Com 55" pitchFamily="34" charset="0"/>
          <a:ea typeface="+mn-ea"/>
          <a:cs typeface="+mn-cs"/>
        </a:defRPr>
      </a:lvl4pPr>
      <a:lvl5pPr marL="2266697" indent="-251856" algn="l" defTabSz="100742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Univers Com 55" pitchFamily="34" charset="0"/>
          <a:ea typeface="+mn-ea"/>
          <a:cs typeface="+mn-cs"/>
        </a:defRPr>
      </a:lvl5pPr>
      <a:lvl6pPr marL="2770407" indent="-251856" algn="l" defTabSz="1007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118" indent="-251856" algn="l" defTabSz="1007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7828" indent="-251856" algn="l" defTabSz="1007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538" indent="-251856" algn="l" defTabSz="1007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10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421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132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841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552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262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971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9683" algn="l" defTabSz="1007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6362109" cy="1259946"/>
          </a:xfrm>
          <a:prstGeom prst="rect">
            <a:avLst/>
          </a:prstGeom>
        </p:spPr>
        <p:txBody>
          <a:bodyPr vert="horz" lIns="100750" tIns="50377" rIns="100750" bIns="50377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50" tIns="50377" rIns="100750" bIns="50377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4031" y="7006704"/>
            <a:ext cx="2352146" cy="402483"/>
          </a:xfrm>
          <a:prstGeom prst="rect">
            <a:avLst/>
          </a:prstGeom>
        </p:spPr>
        <p:txBody>
          <a:bodyPr vert="horz" lIns="100750" tIns="50377" rIns="100750" bIns="5037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44214" y="7006704"/>
            <a:ext cx="3192198" cy="402483"/>
          </a:xfrm>
          <a:prstGeom prst="rect">
            <a:avLst/>
          </a:prstGeom>
        </p:spPr>
        <p:txBody>
          <a:bodyPr vert="horz" lIns="100750" tIns="50377" rIns="100750" bIns="5037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de-DE" dirty="0">
              <a:solidFill>
                <a:srgbClr val="808080"/>
              </a:solidFill>
              <a:ea typeface="ＭＳ Ｐゴシック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704"/>
            <a:ext cx="2352146" cy="402483"/>
          </a:xfrm>
          <a:prstGeom prst="rect">
            <a:avLst/>
          </a:prstGeom>
        </p:spPr>
        <p:txBody>
          <a:bodyPr vert="horz" lIns="100750" tIns="50377" rIns="100750" bIns="5037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Univers Com 55"/>
              </a:defRPr>
            </a:lvl1pPr>
          </a:lstStyle>
          <a:p>
            <a:pPr defTabSz="100742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0CFEC368-1D7A-4F81-ABF6-AE0E36BAF64C}" type="slidenum">
              <a:rPr lang="en-US" smtClean="0">
                <a:solidFill>
                  <a:srgbClr val="808080"/>
                </a:solidFill>
                <a:ea typeface="ＭＳ Ｐゴシック"/>
              </a:rPr>
              <a:pPr defTabSz="100742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>
              <a:solidFill>
                <a:srgbClr val="808080"/>
              </a:solidFill>
              <a:ea typeface="ＭＳ Ｐゴシック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76" y="427997"/>
            <a:ext cx="2459678" cy="732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07525" rtl="0" eaLnBrk="1" latinLnBrk="0" hangingPunct="1">
        <a:spcBef>
          <a:spcPct val="0"/>
        </a:spcBef>
        <a:buNone/>
        <a:defRPr lang="de-DE" sz="3100" kern="1200" baseline="0" dirty="0">
          <a:solidFill>
            <a:schemeClr val="tx1">
              <a:lumMod val="75000"/>
              <a:lumOff val="25000"/>
            </a:schemeClr>
          </a:solidFill>
          <a:latin typeface="Univers Com 63 Bd Extended" pitchFamily="34" charset="0"/>
          <a:ea typeface="+mj-ea"/>
          <a:cs typeface="+mj-cs"/>
        </a:defRPr>
      </a:lvl1pPr>
    </p:titleStyle>
    <p:bodyStyle>
      <a:lvl1pPr marL="377822" indent="-377822" algn="l" defTabSz="1007525" rtl="0" eaLnBrk="1" latinLnBrk="0" hangingPunct="1">
        <a:spcBef>
          <a:spcPct val="20000"/>
        </a:spcBef>
        <a:buClr>
          <a:srgbClr val="009EE0"/>
        </a:buClr>
        <a:buFont typeface="Wingdings" pitchFamily="2" charset="2"/>
        <a:buChar char="§"/>
        <a:defRPr sz="3100" kern="1200">
          <a:solidFill>
            <a:schemeClr val="tx1"/>
          </a:solidFill>
          <a:latin typeface="Univers Com 55" pitchFamily="34" charset="0"/>
          <a:ea typeface="+mn-ea"/>
          <a:cs typeface="+mn-cs"/>
        </a:defRPr>
      </a:lvl1pPr>
      <a:lvl2pPr marL="818614" indent="-314850" algn="l" defTabSz="100752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Univers Com 55" pitchFamily="34" charset="0"/>
          <a:ea typeface="+mn-ea"/>
          <a:cs typeface="+mn-cs"/>
        </a:defRPr>
      </a:lvl2pPr>
      <a:lvl3pPr marL="1259409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Univers Com 55" pitchFamily="34" charset="0"/>
          <a:ea typeface="+mn-ea"/>
          <a:cs typeface="+mn-cs"/>
        </a:defRPr>
      </a:lvl3pPr>
      <a:lvl4pPr marL="1763170" indent="-251882" algn="l" defTabSz="100752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nivers Com 55" pitchFamily="34" charset="0"/>
          <a:ea typeface="+mn-ea"/>
          <a:cs typeface="+mn-cs"/>
        </a:defRPr>
      </a:lvl4pPr>
      <a:lvl5pPr marL="2266932" indent="-251882" algn="l" defTabSz="100752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Univers Com 55" pitchFamily="34" charset="0"/>
          <a:ea typeface="+mn-ea"/>
          <a:cs typeface="+mn-cs"/>
        </a:defRPr>
      </a:lvl5pPr>
      <a:lvl6pPr marL="2770695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457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220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982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63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25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289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50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13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575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337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100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wdg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af.org/viaf/49268177/" TargetMode="External"/><Relationship Id="rId2" Type="http://schemas.openxmlformats.org/officeDocument/2006/relationships/hyperlink" Target="http://dbpedia.org/resource/Lucas_Cranach_the_Elder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/dwbp/" TargetMode="Externa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3c.github.io/dwbp/vocab-dqg.html" TargetMode="Externa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144.76.218.178/europeana-qa/" TargetMode="External"/><Relationship Id="rId7" Type="http://schemas.openxmlformats.org/officeDocument/2006/relationships/hyperlink" Target="https://www.linkedin.com/in/peterkiraly" TargetMode="External"/><Relationship Id="rId2" Type="http://schemas.openxmlformats.org/officeDocument/2006/relationships/hyperlink" Target="http://pkiraly.github.io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github.com/pkiraly/europeana-qa-r" TargetMode="External"/><Relationship Id="rId5" Type="http://schemas.openxmlformats.org/officeDocument/2006/relationships/hyperlink" Target="https://github.com/pkiraly/europeana-qa-spark" TargetMode="External"/><Relationship Id="rId4" Type="http://schemas.openxmlformats.org/officeDocument/2006/relationships/hyperlink" Target="https://github.com/pkiraly/europeana-oai-pmh-clien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af.org/viaf/49268177/" TargetMode="External"/><Relationship Id="rId2" Type="http://schemas.openxmlformats.org/officeDocument/2006/relationships/hyperlink" Target="http://dbpedia.org/resource/Lucas_Cranach_the_Elder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4660" y="2339677"/>
            <a:ext cx="8810461" cy="1302792"/>
          </a:xfrm>
        </p:spPr>
        <p:txBody>
          <a:bodyPr>
            <a:normAutofit/>
          </a:bodyPr>
          <a:lstStyle/>
          <a:p>
            <a:r>
              <a:rPr lang="hu-HU" sz="2600" dirty="0" smtClean="0"/>
              <a:t>A jók és a rosszak – Metaadatok minőségellenőrzése</a:t>
            </a:r>
            <a:endParaRPr lang="de-DE" sz="2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2464" y="3667510"/>
            <a:ext cx="8810461" cy="2659041"/>
          </a:xfrm>
        </p:spPr>
        <p:txBody>
          <a:bodyPr>
            <a:noAutofit/>
          </a:bodyPr>
          <a:lstStyle/>
          <a:p>
            <a:r>
              <a:rPr lang="hu-HU" sz="1800" b="1" dirty="0"/>
              <a:t>Király </a:t>
            </a:r>
            <a:r>
              <a:rPr lang="hu-HU" sz="1800" b="1" dirty="0" smtClean="0"/>
              <a:t>Péter</a:t>
            </a:r>
            <a:r>
              <a:rPr lang="de-DE" sz="1800" b="1" dirty="0"/>
              <a:t/>
            </a:r>
            <a:br>
              <a:rPr lang="de-DE" sz="1800" b="1" dirty="0"/>
            </a:br>
            <a:r>
              <a:rPr lang="hu-HU" sz="1800" dirty="0" smtClean="0"/>
              <a:t>peter.kiraly@gwdg.de</a:t>
            </a:r>
            <a:endParaRPr lang="de-DE" sz="1800" dirty="0"/>
          </a:p>
          <a:p>
            <a:r>
              <a:rPr lang="hu-HU" sz="1800" dirty="0"/>
              <a:t>Networkshop 2016</a:t>
            </a:r>
            <a:endParaRPr lang="de-DE" sz="1800" dirty="0"/>
          </a:p>
          <a:p>
            <a:r>
              <a:rPr lang="hu-HU" sz="1800" dirty="0" smtClean="0"/>
              <a:t>Debrecen</a:t>
            </a:r>
            <a:r>
              <a:rPr lang="de-DE" sz="1800" dirty="0" smtClean="0"/>
              <a:t>,</a:t>
            </a:r>
            <a:r>
              <a:rPr lang="hu-HU" sz="1800" dirty="0" smtClean="0"/>
              <a:t> </a:t>
            </a:r>
            <a:r>
              <a:rPr lang="de-DE" sz="1800" dirty="0" smtClean="0"/>
              <a:t>201</a:t>
            </a:r>
            <a:r>
              <a:rPr lang="hu-HU" sz="1800" dirty="0" smtClean="0"/>
              <a:t>6. III. 31.</a:t>
            </a:r>
          </a:p>
          <a:p>
            <a:endParaRPr lang="de-DE" sz="1800" dirty="0"/>
          </a:p>
          <a:p>
            <a:r>
              <a:rPr lang="de-DE" sz="1800" dirty="0"/>
              <a:t>Gesellschaft  für wissenschaftliche </a:t>
            </a:r>
            <a:r>
              <a:rPr lang="de-DE" sz="1800" dirty="0" smtClean="0"/>
              <a:t>Datenverarbeitung mbH </a:t>
            </a:r>
            <a:r>
              <a:rPr lang="de-DE" sz="1800" dirty="0"/>
              <a:t>Göttingen </a:t>
            </a:r>
            <a:br>
              <a:rPr lang="de-DE" sz="1800" dirty="0"/>
            </a:br>
            <a:r>
              <a:rPr lang="hu-HU" sz="1800" dirty="0" smtClean="0">
                <a:hlinkClick r:id="rId3"/>
              </a:rPr>
              <a:t>http://gwdg.de</a:t>
            </a:r>
            <a:r>
              <a:rPr lang="hu-HU" sz="1800" dirty="0" smtClean="0"/>
              <a:t>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0612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>
                <a:solidFill>
                  <a:prstClr val="white"/>
                </a:solidFill>
                <a:latin typeface="Univers Com 55" panose="020B0603020202020204" pitchFamily="34" charset="0"/>
              </a:rPr>
              <a:t>Ugyanaz az entitás különféle módon rögzitve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vers Com 55" pitchFamily="34" charset="0"/>
              </a:rPr>
              <a:t>Különböző megjelenités és tartalom: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  <a:hlinkClick r:id="rId2"/>
              </a:rPr>
              <a:t>http</a:t>
            </a:r>
            <a:r>
              <a:rPr lang="en-US" sz="3200" dirty="0">
                <a:solidFill>
                  <a:prstClr val="black"/>
                </a:solidFill>
                <a:latin typeface="Univers Com 55" pitchFamily="34" charset="0"/>
                <a:hlinkClick r:id="rId2"/>
              </a:rPr>
              <a:t>://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  <a:hlinkClick r:id="rId2"/>
              </a:rPr>
              <a:t>dbpedia.org/resource/Lucas_Cranach_the_Elder</a:t>
            </a: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Univers Com 55" pitchFamily="34" charset="0"/>
                <a:hlinkClick r:id="rId3"/>
              </a:rPr>
              <a:t>http://viaf.org/viaf/49268177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  <a:hlinkClick r:id="rId3"/>
              </a:rPr>
              <a:t>/</a:t>
            </a: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semmi</a:t>
            </a:r>
            <a:endParaRPr lang="hu-HU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endParaRPr lang="hu-HU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634686"/>
            <a:ext cx="2730159" cy="1511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6734" r="50367" b="1"/>
          <a:stretch/>
        </p:blipFill>
        <p:spPr>
          <a:xfrm>
            <a:off x="4417868" y="4298909"/>
            <a:ext cx="4896544" cy="25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Mit mérjünk?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63971"/>
              </p:ext>
            </p:extLst>
          </p:nvPr>
        </p:nvGraphicFramePr>
        <p:xfrm>
          <a:off x="1511920" y="2699717"/>
          <a:ext cx="672041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083"/>
                <a:gridCol w="1344083"/>
                <a:gridCol w="1344083"/>
                <a:gridCol w="1344083"/>
                <a:gridCol w="13440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439912" y="3059757"/>
            <a:ext cx="6912768" cy="4061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1921" y="5386524"/>
            <a:ext cx="6720414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A rekord általános értéke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>
                <a:solidFill>
                  <a:prstClr val="white"/>
                </a:solidFill>
                <a:latin typeface="Univers Com 55" panose="020B0603020202020204" pitchFamily="34" charset="0"/>
              </a:rPr>
              <a:t>Mit mérjünk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?</a:t>
            </a: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27322"/>
              </p:ext>
            </p:extLst>
          </p:nvPr>
        </p:nvGraphicFramePr>
        <p:xfrm>
          <a:off x="1511920" y="2699717"/>
          <a:ext cx="672041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083"/>
                <a:gridCol w="1344083"/>
                <a:gridCol w="1344083"/>
                <a:gridCol w="1344083"/>
                <a:gridCol w="13440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367904" y="3059757"/>
            <a:ext cx="6984776" cy="12241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1921" y="5386524"/>
            <a:ext cx="6720414" cy="57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A </a:t>
            </a:r>
            <a:r>
              <a:rPr lang="hu-HU" dirty="0" smtClean="0">
                <a:solidFill>
                  <a:schemeClr val="tx1"/>
                </a:solidFill>
              </a:rPr>
              <a:t>rekordhalmaz (pl. ugyanabból a forrásból származó gyüjteményrész) általános értéke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>
                <a:solidFill>
                  <a:prstClr val="white"/>
                </a:solidFill>
                <a:latin typeface="Univers Com 55" panose="020B0603020202020204" pitchFamily="34" charset="0"/>
              </a:rPr>
              <a:t>Mit mérjünk?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200855"/>
              </p:ext>
            </p:extLst>
          </p:nvPr>
        </p:nvGraphicFramePr>
        <p:xfrm>
          <a:off x="1511920" y="2699717"/>
          <a:ext cx="672041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083"/>
                <a:gridCol w="1344083"/>
                <a:gridCol w="1344083"/>
                <a:gridCol w="1344083"/>
                <a:gridCol w="13440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736056" y="2611972"/>
            <a:ext cx="1584176" cy="22083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1921" y="5386524"/>
            <a:ext cx="6720414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Mező általános jellemzése – a mezőhasználat mérése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>
                <a:solidFill>
                  <a:prstClr val="white"/>
                </a:solidFill>
                <a:latin typeface="Univers Com 55" panose="020B0603020202020204" pitchFamily="34" charset="0"/>
              </a:rPr>
              <a:t>Mit mérjünk?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91527"/>
              </p:ext>
            </p:extLst>
          </p:nvPr>
        </p:nvGraphicFramePr>
        <p:xfrm>
          <a:off x="1511920" y="2699717"/>
          <a:ext cx="672041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083"/>
                <a:gridCol w="1344083"/>
                <a:gridCol w="1344083"/>
                <a:gridCol w="1344083"/>
                <a:gridCol w="13440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doc3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736056" y="2611972"/>
            <a:ext cx="4248472" cy="22083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1921" y="5386524"/>
            <a:ext cx="6720414" cy="81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Mezőcsoport. Mezők csoportja közösen járul hozzá egy adott funkció megvalósitásához pl. megjelenités, keresés, azonositása, újrahasznositás, többnyelvűség.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Mezőcsoportok az Europeanaban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979292"/>
              </p:ext>
            </p:extLst>
          </p:nvPr>
        </p:nvGraphicFramePr>
        <p:xfrm>
          <a:off x="1943968" y="2139949"/>
          <a:ext cx="6192688" cy="419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1817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Mandatory</a:t>
                      </a:r>
                      <a:endParaRPr lang="en-U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Descriptiveness</a:t>
                      </a:r>
                      <a:endParaRPr lang="en-U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Searchability</a:t>
                      </a:r>
                      <a:endParaRPr lang="en-U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Contextualisation</a:t>
                      </a:r>
                      <a:endParaRPr lang="en-U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Identification</a:t>
                      </a:r>
                      <a:endParaRPr lang="en-U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Browsing</a:t>
                      </a:r>
                      <a:endParaRPr lang="en-U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Viewing</a:t>
                      </a:r>
                      <a:endParaRPr lang="en-U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Re-Usability</a:t>
                      </a:r>
                      <a:endParaRPr lang="en-U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Multilinguality</a:t>
                      </a:r>
                      <a:endParaRPr lang="en-US" sz="1600" dirty="0"/>
                    </a:p>
                  </a:txBody>
                  <a:tcPr vert="vert270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hu-HU" dirty="0" smtClean="0"/>
                        <a:t>dc:title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</a:tr>
              <a:tr h="395848">
                <a:tc>
                  <a:txBody>
                    <a:bodyPr/>
                    <a:lstStyle/>
                    <a:p>
                      <a:r>
                        <a:rPr lang="hu-HU" dirty="0" smtClean="0"/>
                        <a:t>dcterms:alternative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</a:tr>
              <a:tr h="359648">
                <a:tc>
                  <a:txBody>
                    <a:bodyPr/>
                    <a:lstStyle/>
                    <a:p>
                      <a:r>
                        <a:rPr lang="hu-HU" dirty="0" smtClean="0"/>
                        <a:t>dc:description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</a:tr>
              <a:tr h="372893">
                <a:tc>
                  <a:txBody>
                    <a:bodyPr/>
                    <a:lstStyle/>
                    <a:p>
                      <a:r>
                        <a:rPr lang="hu-HU" dirty="0" smtClean="0"/>
                        <a:t>dc:creator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36693">
                <a:tc>
                  <a:txBody>
                    <a:bodyPr/>
                    <a:lstStyle/>
                    <a:p>
                      <a:r>
                        <a:rPr lang="hu-HU" dirty="0" smtClean="0"/>
                        <a:t>dc:publisher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2501">
                <a:tc>
                  <a:txBody>
                    <a:bodyPr/>
                    <a:lstStyle/>
                    <a:p>
                      <a:r>
                        <a:rPr lang="hu-HU" dirty="0" smtClean="0"/>
                        <a:t>dc:contributor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23888" y="6617304"/>
            <a:ext cx="7920880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Készitette: Valentine Charles, Europeana, Research and Development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Metrikák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Alapmetrikák a szakirodalomban (Bruce–Hillmann, Stvilia, </a:t>
            </a:r>
            <a:r>
              <a:rPr lang="sv-SE" sz="3200" dirty="0" smtClean="0">
                <a:solidFill>
                  <a:prstClr val="black"/>
                </a:solidFill>
                <a:latin typeface="Univers Com 55" pitchFamily="34" charset="0"/>
              </a:rPr>
              <a:t>Ochoa–Duval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, Gavrilis et al.)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Teljesség (Completeness)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Pontosság (Accuracy)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Az elvárásoknak való megfelelés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en-US" sz="3200" dirty="0" err="1" smtClean="0">
                <a:solidFill>
                  <a:prstClr val="black"/>
                </a:solidFill>
                <a:latin typeface="Univers Com 55" pitchFamily="34" charset="0"/>
              </a:rPr>
              <a:t>Logi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kai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k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on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z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is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z</a:t>
            </a:r>
            <a:r>
              <a:rPr lang="en-US" sz="3200" dirty="0" err="1" smtClean="0">
                <a:solidFill>
                  <a:prstClr val="black"/>
                </a:solidFill>
                <a:latin typeface="Univers Com 55" pitchFamily="34" charset="0"/>
              </a:rPr>
              <a:t>tenc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ia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és k</a:t>
            </a:r>
            <a:r>
              <a:rPr lang="en-US" sz="3200" dirty="0" err="1" smtClean="0">
                <a:solidFill>
                  <a:prstClr val="black"/>
                </a:solidFill>
                <a:latin typeface="Univers Com 55" pitchFamily="34" charset="0"/>
              </a:rPr>
              <a:t>oherenc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ia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Hozzáférhetőség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Időbeli változás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en-US" sz="3200" dirty="0" err="1" smtClean="0">
                <a:solidFill>
                  <a:prstClr val="black"/>
                </a:solidFill>
                <a:latin typeface="Univers Com 55" pitchFamily="34" charset="0"/>
              </a:rPr>
              <a:t>Prov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eniencia</a:t>
            </a: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Adatforrások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vers Com 55" pitchFamily="34" charset="0"/>
              </a:rPr>
              <a:t>Europeana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– 50M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medaatat rekord EDM (Europeana Data Model) sémában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vers Com 55" pitchFamily="34" charset="0"/>
              </a:rPr>
              <a:t>TextGrid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 repozitórium: Dublin Core + TEI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vers Com 55" pitchFamily="34" charset="0"/>
              </a:rPr>
              <a:t>Kutatási adatok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 a göttingeni campuson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vers Com 55" pitchFamily="34" charset="0"/>
              </a:rPr>
              <a:t>Könyvtári katalógus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 rekordok MARC / PICA+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vers Com 55" pitchFamily="34" charset="0"/>
              </a:rPr>
              <a:t>Egyéb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nyilt adatok (pl. Wikidata)</a:t>
            </a:r>
            <a:endParaRPr lang="en-US" sz="3200" dirty="0" smtClean="0">
              <a:solidFill>
                <a:prstClr val="black"/>
              </a:solidFill>
              <a:latin typeface="Univers Com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Módszer: </a:t>
            </a:r>
            <a:r>
              <a:rPr lang="hu-H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nivers Com 55" panose="020B0603020202020204" pitchFamily="34" charset="0"/>
              </a:rPr>
              <a:t>adatgyüjtés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 – mérés – megosztás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Adatgyűjtés (ingestion): REST API, OAI-OMH, file letöltés stb.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Problémák: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Az Europeana mérete: 400+ GB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Alacsony I/O teljesitmény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Europeana OAI-PMH „beta” szintű szolg.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OAI-PMH: 10M+ HTTP kérés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REST API: 50M+ </a:t>
            </a:r>
            <a:r>
              <a:rPr lang="hu-HU" sz="3200" dirty="0">
                <a:solidFill>
                  <a:prstClr val="black"/>
                </a:solidFill>
                <a:latin typeface="Univers Com 55" pitchFamily="34" charset="0"/>
              </a:rPr>
              <a:t>HTTP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kérés</a:t>
            </a:r>
          </a:p>
        </p:txBody>
      </p:sp>
    </p:spTree>
    <p:extLst>
      <p:ext uri="{BB962C8B-B14F-4D97-AF65-F5344CB8AC3E}">
        <p14:creationId xmlns:p14="http://schemas.microsoft.com/office/powerpoint/2010/main" val="23913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Módszer: adatgyüjtés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 </a:t>
            </a:r>
            <a:r>
              <a:rPr lang="hu-HU" sz="1600" dirty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b="1" dirty="0" smtClean="0">
                <a:solidFill>
                  <a:schemeClr val="tx1"/>
                </a:solidFill>
                <a:latin typeface="Univers Com 55" panose="020B0603020202020204" pitchFamily="34" charset="0"/>
              </a:rPr>
              <a:t>mérés</a:t>
            </a:r>
            <a:r>
              <a:rPr lang="hu-HU" sz="1600" dirty="0" smtClean="0">
                <a:solidFill>
                  <a:schemeClr val="tx1"/>
                </a:solidFill>
                <a:latin typeface="Univers Com 55" panose="020B0603020202020204" pitchFamily="34" charset="0"/>
              </a:rPr>
              <a:t> </a:t>
            </a:r>
            <a:r>
              <a:rPr lang="hu-HU" sz="1600" dirty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megosztás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Rekordok mérése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Big data – skálázhatónak kell lennie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Apache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Hadoop és Spark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: MapReduce, Pig Latin, HDFS és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kapcsolódó techhnológiák</a:t>
            </a: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Core + séma-specifikus pluginok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UI: a metrikák paramétereinek beállitása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input: rekordok, séma, mérési algoritmusok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output:</a:t>
            </a:r>
          </a:p>
          <a:p>
            <a:pPr marL="909277" lvl="2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azonositó, egyéb metaadat mezők</a:t>
            </a:r>
          </a:p>
          <a:p>
            <a:pPr marL="909277" lvl="2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mérés1, mérés2, </a:t>
            </a:r>
            <a:r>
              <a:rPr lang="hu-HU" sz="3200" dirty="0">
                <a:solidFill>
                  <a:prstClr val="black"/>
                </a:solidFill>
                <a:latin typeface="Univers Com 55" pitchFamily="34" charset="0"/>
              </a:rPr>
              <a:t>mérés3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... </a:t>
            </a:r>
            <a:r>
              <a:rPr lang="hu-HU" sz="3200" dirty="0">
                <a:solidFill>
                  <a:prstClr val="black"/>
                </a:solidFill>
                <a:latin typeface="Univers Com 55" pitchFamily="34" charset="0"/>
              </a:rPr>
              <a:t>mérésN</a:t>
            </a:r>
            <a:endParaRPr lang="en-US" sz="3200" dirty="0" smtClean="0">
              <a:solidFill>
                <a:prstClr val="black"/>
              </a:solidFill>
              <a:latin typeface="Univers Com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Mi a metaadat?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Adatról szóló adat („S</a:t>
            </a:r>
            <a:r>
              <a:rPr lang="en-US" sz="3200" dirty="0" err="1" smtClean="0">
                <a:solidFill>
                  <a:prstClr val="black"/>
                </a:solidFill>
                <a:latin typeface="Univers Com 55" pitchFamily="34" charset="0"/>
              </a:rPr>
              <a:t>tru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kturált 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inform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áció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ami leir, feltár, elhelyez v. máshogy reprezentál egy információforrást” – NISO, 2004)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 kutatási kontextusban: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Digitalizált vagy valós tárgyról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Nagyobb adathalmazokról</a:t>
            </a:r>
            <a:b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</a:b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... szóló leiró adatok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Hozzáférési pontokat biztosit az elsődleges adatokhoz</a:t>
            </a:r>
            <a:endParaRPr lang="en-US" sz="3200" dirty="0" smtClean="0">
              <a:solidFill>
                <a:prstClr val="black"/>
              </a:solidFill>
              <a:latin typeface="Univers Com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Módszer: adatgyüjtés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 </a:t>
            </a:r>
            <a:r>
              <a:rPr lang="hu-HU" sz="1600" dirty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b="1" dirty="0" smtClean="0">
                <a:solidFill>
                  <a:schemeClr val="tx1"/>
                </a:solidFill>
                <a:latin typeface="Univers Com 55" panose="020B0603020202020204" pitchFamily="34" charset="0"/>
              </a:rPr>
              <a:t>mérés</a:t>
            </a:r>
            <a:r>
              <a:rPr lang="hu-HU" sz="1600" dirty="0" smtClean="0">
                <a:solidFill>
                  <a:schemeClr val="tx1"/>
                </a:solidFill>
                <a:latin typeface="Univers Com 55" panose="020B0603020202020204" pitchFamily="34" charset="0"/>
              </a:rPr>
              <a:t> </a:t>
            </a:r>
            <a:r>
              <a:rPr lang="hu-HU" sz="1600" dirty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megosztás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Output:</a:t>
            </a: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1,846,00101/E57D0044D5A95B061B67D9820F6D9C2FC2A789F2,0.514286,1.0,0.636364,0.555556,0.363636,0.7,0.285714,0.25,0.454545,0.8,1,1,0,1,1,1,1,1,1,1,0,0,0,1,0,0,1,1,0,0,0,0,1,0,0,0,0,1,1,1,1,1,0,0,0</a:t>
            </a:r>
            <a:endParaRPr lang="en-US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1,846,00101/8AEFBB9EFC6BA523167A6D80A4BB08FB3E582088,0.542857,1.0,0.727273,0.611111,0.363636,0.8,0.285714,0.25,0.454545,1.0,1,1,1,1,1,1,1,1,1,1,0,0,0,1,0,0,1,1,0,0,0,0,1,0,0,0,0,1,1,1,1,1,0,0,0</a:t>
            </a:r>
            <a:endParaRPr lang="en-US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endParaRPr lang="en-US" sz="3200" dirty="0" smtClean="0">
              <a:solidFill>
                <a:prstClr val="black"/>
              </a:solidFill>
              <a:latin typeface="Univers Com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Módszer: adatgyűjtés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b="1" dirty="0" smtClean="0">
                <a:solidFill>
                  <a:schemeClr val="tx1"/>
                </a:solidFill>
                <a:latin typeface="Univers Com 55" panose="020B0603020202020204" pitchFamily="34" charset="0"/>
              </a:rPr>
              <a:t>mérés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megosztás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Statisztikai elemzés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 leiró statisztikák kiszámolása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 rekordhalmazokra vonatkozó jellemzőszámok kiszámolása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Statisztikai vizualizáció</a:t>
            </a:r>
            <a:endParaRPr lang="hu-HU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 lvl="1" indent="0">
              <a:spcBef>
                <a:spcPct val="20000"/>
              </a:spcBef>
              <a:buClr>
                <a:srgbClr val="009EE0"/>
              </a:buClr>
              <a:buSzPct val="100000"/>
            </a:pP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lvl="1" indent="0"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Eszközök</a:t>
            </a:r>
            <a:r>
              <a:rPr lang="hu-HU" sz="3200" dirty="0">
                <a:solidFill>
                  <a:prstClr val="black"/>
                </a:solidFill>
                <a:latin typeface="Univers Com 55" pitchFamily="34" charset="0"/>
              </a:rPr>
              <a:t>: R,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Spark, D3.js</a:t>
            </a:r>
            <a:endParaRPr lang="hu-HU" sz="3200" dirty="0">
              <a:solidFill>
                <a:prstClr val="black"/>
              </a:solidFill>
              <a:latin typeface="Univers Com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Módszer: adatgyűjtés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b="1" dirty="0" smtClean="0">
                <a:solidFill>
                  <a:schemeClr val="tx1"/>
                </a:solidFill>
                <a:latin typeface="Univers Com 55" panose="020B0603020202020204" pitchFamily="34" charset="0"/>
              </a:rPr>
              <a:t>mérés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megosztás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Kontroladatok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Szolgáltatási naplók elemzése (a felhasználó a kattintással minőségi szempontot is jelez)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Szakértői minősités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Visszajelzések a felhasználói felületen</a:t>
            </a:r>
            <a:endParaRPr lang="hu-HU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 lvl="1" indent="0">
              <a:spcBef>
                <a:spcPct val="20000"/>
              </a:spcBef>
              <a:buClr>
                <a:srgbClr val="009EE0"/>
              </a:buClr>
              <a:buSzPct val="100000"/>
            </a:pP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Módszer: adatgyűjtés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mérés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b="1" dirty="0" smtClean="0">
                <a:solidFill>
                  <a:schemeClr val="tx1"/>
                </a:solidFill>
                <a:latin typeface="Univers Com 55" panose="020B0603020202020204" pitchFamily="34" charset="0"/>
              </a:rPr>
              <a:t>megosztás</a:t>
            </a:r>
            <a:endParaRPr lang="de-DE" sz="1600" b="1" dirty="0">
              <a:solidFill>
                <a:schemeClr val="tx1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0" y="2113141"/>
            <a:ext cx="9380440" cy="53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Módszer: adatgyűjtés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mérés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b="1" dirty="0" smtClean="0">
                <a:solidFill>
                  <a:schemeClr val="tx1"/>
                </a:solidFill>
                <a:latin typeface="Univers Com 55" panose="020B0603020202020204" pitchFamily="34" charset="0"/>
              </a:rPr>
              <a:t>megosztás</a:t>
            </a:r>
            <a:endParaRPr lang="de-DE" sz="1600" b="1" dirty="0">
              <a:solidFill>
                <a:schemeClr val="tx1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12" y="2839639"/>
            <a:ext cx="7390476" cy="36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Módszer: adatgyűjtés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mérés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b="1" dirty="0" smtClean="0">
                <a:solidFill>
                  <a:schemeClr val="tx1"/>
                </a:solidFill>
                <a:latin typeface="Univers Com 55" panose="020B0603020202020204" pitchFamily="34" charset="0"/>
              </a:rPr>
              <a:t>megosztás</a:t>
            </a:r>
            <a:endParaRPr lang="de-DE" sz="1600" b="1" dirty="0">
              <a:solidFill>
                <a:schemeClr val="tx1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2" y="2691969"/>
            <a:ext cx="9122544" cy="348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Módszer: adatgyűjtés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mérés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b="1" dirty="0" smtClean="0">
                <a:solidFill>
                  <a:schemeClr val="tx1"/>
                </a:solidFill>
                <a:latin typeface="Univers Com 55" panose="020B0603020202020204" pitchFamily="34" charset="0"/>
              </a:rPr>
              <a:t>megosztás</a:t>
            </a:r>
            <a:endParaRPr lang="de-DE" sz="1600" b="1" dirty="0">
              <a:solidFill>
                <a:schemeClr val="tx1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2139950"/>
            <a:ext cx="6050728" cy="1138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Módszer: adatgyűjtés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mérés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b="1" dirty="0" smtClean="0">
                <a:solidFill>
                  <a:schemeClr val="tx1"/>
                </a:solidFill>
                <a:latin typeface="Univers Com 55" panose="020B0603020202020204" pitchFamily="34" charset="0"/>
              </a:rPr>
              <a:t>megosztás</a:t>
            </a:r>
            <a:endParaRPr lang="de-DE" sz="1600" b="1" dirty="0">
              <a:solidFill>
                <a:schemeClr val="tx1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2" y="2063623"/>
            <a:ext cx="9073008" cy="51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Módszer: adatgyűjtés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mérés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b="1" dirty="0" smtClean="0">
                <a:solidFill>
                  <a:schemeClr val="tx1"/>
                </a:solidFill>
                <a:latin typeface="Univers Com 55" panose="020B0603020202020204" pitchFamily="34" charset="0"/>
              </a:rPr>
              <a:t>megosztás</a:t>
            </a:r>
            <a:endParaRPr lang="de-DE" sz="1600" b="1" dirty="0">
              <a:solidFill>
                <a:schemeClr val="tx1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Teljesség, 3 gyűjtemény, teljes és kereső nézet</a:t>
            </a: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6"/>
          <a:stretch/>
        </p:blipFill>
        <p:spPr>
          <a:xfrm>
            <a:off x="2087984" y="2699717"/>
            <a:ext cx="5715000" cy="37981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015976" y="3419797"/>
            <a:ext cx="108012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6341" y="3226201"/>
            <a:ext cx="1621021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legteljesebb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45657" y="5488707"/>
            <a:ext cx="1595234" cy="18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5941" y="5340479"/>
            <a:ext cx="1877502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leghiányosabb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760392" y="3016296"/>
            <a:ext cx="923996" cy="426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23002" y="2779967"/>
            <a:ext cx="1954381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hasonló rekordok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488584" y="4239193"/>
            <a:ext cx="530299" cy="47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13606" y="3664933"/>
            <a:ext cx="1685077" cy="57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heterogén rekordok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224448" y="5290201"/>
            <a:ext cx="636210" cy="551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75132" y="4956055"/>
            <a:ext cx="1773693" cy="57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eltérő 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manifesztációk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>
            <a:off x="6408464" y="5243185"/>
            <a:ext cx="1466668" cy="588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9138895">
            <a:off x="1648882" y="5908950"/>
            <a:ext cx="1184940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skála: 0-1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Módszer: adatgyűjtés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dirty="0" smtClean="0">
                <a:solidFill>
                  <a:schemeClr val="bg1"/>
                </a:solidFill>
                <a:latin typeface="Univers Com 55" panose="020B0603020202020204" pitchFamily="34" charset="0"/>
              </a:rPr>
              <a:t>mérés </a:t>
            </a:r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b="1" dirty="0" smtClean="0">
                <a:solidFill>
                  <a:schemeClr val="tx1"/>
                </a:solidFill>
                <a:latin typeface="Univers Com 55" panose="020B0603020202020204" pitchFamily="34" charset="0"/>
              </a:rPr>
              <a:t>megosztás</a:t>
            </a:r>
            <a:endParaRPr lang="de-DE" sz="1600" b="1" dirty="0">
              <a:solidFill>
                <a:schemeClr val="tx1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vers Com 55" pitchFamily="34" charset="0"/>
              </a:rPr>
              <a:t>kimenetek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Interaktiv műszerfal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REST API a nyers statisztikák megosztására</a:t>
            </a: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1200" dirty="0" smtClean="0">
                <a:solidFill>
                  <a:prstClr val="black"/>
                </a:solidFill>
                <a:latin typeface="Univers Com 55" pitchFamily="34" charset="0"/>
              </a:rPr>
              <a:t/>
            </a:r>
            <a:br>
              <a:rPr lang="hu-HU" sz="1200" dirty="0" smtClean="0">
                <a:solidFill>
                  <a:prstClr val="black"/>
                </a:solidFill>
                <a:latin typeface="Univers Com 55" pitchFamily="34" charset="0"/>
              </a:rPr>
            </a:br>
            <a:r>
              <a:rPr lang="hu-HU" sz="1200" dirty="0" smtClean="0">
                <a:solidFill>
                  <a:prstClr val="black"/>
                </a:solidFill>
                <a:latin typeface="Univers Com 55" pitchFamily="34" charset="0"/>
              </a:rPr>
              <a:t>Képek: i) European Data Portal Metadata Quality Dashboard ii) Kibana promotional video</a:t>
            </a:r>
            <a:endParaRPr lang="en-US" sz="1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" y="3165106"/>
            <a:ext cx="3652411" cy="2503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33" y="3157506"/>
            <a:ext cx="4178628" cy="25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Miért fontos az adatok minősége?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1" indent="0"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„Fitness for purpose” – megfelelni a célnak</a:t>
            </a:r>
            <a:endParaRPr lang="en-US" sz="3200" dirty="0" smtClean="0">
              <a:solidFill>
                <a:prstClr val="black"/>
              </a:solidFill>
              <a:latin typeface="Univers Com 55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1880" y="3419797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nincs metaadat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15165" y="3419797"/>
            <a:ext cx="1834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nincs hozzéférés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44326" y="3419797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nincs adat- használat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167979" y="3635821"/>
            <a:ext cx="504181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192315" y="3635821"/>
            <a:ext cx="504181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9872" y="5398668"/>
            <a:ext cx="7604614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tx1"/>
                </a:solidFill>
              </a:rPr>
              <a:t>bővebben: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Data </a:t>
            </a:r>
            <a:r>
              <a:rPr lang="en-US" sz="2000" dirty="0">
                <a:solidFill>
                  <a:schemeClr val="tx1"/>
                </a:solidFill>
              </a:rPr>
              <a:t>on the Web Best Practices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W3C </a:t>
            </a:r>
            <a:r>
              <a:rPr lang="en-US" sz="2000" dirty="0">
                <a:solidFill>
                  <a:schemeClr val="tx1"/>
                </a:solidFill>
              </a:rPr>
              <a:t>Working Draft </a:t>
            </a: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hu-HU" sz="2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January </a:t>
            </a:r>
            <a:r>
              <a:rPr lang="en-US" sz="2000" dirty="0" smtClean="0">
                <a:solidFill>
                  <a:schemeClr val="tx1"/>
                </a:solidFill>
              </a:rPr>
              <a:t>201</a:t>
            </a:r>
            <a:r>
              <a:rPr lang="hu-HU" sz="2000" dirty="0" smtClean="0">
                <a:solidFill>
                  <a:schemeClr val="tx1"/>
                </a:solidFill>
              </a:rPr>
              <a:t>6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hlinkClick r:id="rId2"/>
              </a:rPr>
              <a:t>https://www.w3.org/TR/dwbp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>
                <a:solidFill>
                  <a:prstClr val="white"/>
                </a:solidFill>
                <a:latin typeface="Univers Com 55" panose="020B0603020202020204" pitchFamily="34" charset="0"/>
              </a:rPr>
              <a:t>Módszer: adatgyűjtés</a:t>
            </a:r>
            <a:r>
              <a:rPr lang="hu-HU" sz="1600" dirty="0">
                <a:solidFill>
                  <a:schemeClr val="bg1"/>
                </a:solidFill>
                <a:latin typeface="Univers Com 55" panose="020B0603020202020204" pitchFamily="34" charset="0"/>
              </a:rPr>
              <a:t> </a:t>
            </a:r>
            <a:r>
              <a:rPr lang="hu-HU" sz="1600" dirty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dirty="0">
                <a:solidFill>
                  <a:schemeClr val="bg1"/>
                </a:solidFill>
                <a:latin typeface="Univers Com 55" panose="020B0603020202020204" pitchFamily="34" charset="0"/>
              </a:rPr>
              <a:t>mérés </a:t>
            </a:r>
            <a:r>
              <a:rPr lang="hu-HU" sz="1600" dirty="0">
                <a:solidFill>
                  <a:prstClr val="white"/>
                </a:solidFill>
                <a:latin typeface="Univers Com 55" panose="020B0603020202020204" pitchFamily="34" charset="0"/>
              </a:rPr>
              <a:t>– </a:t>
            </a:r>
            <a:r>
              <a:rPr lang="hu-HU" sz="1600" b="1" dirty="0">
                <a:solidFill>
                  <a:schemeClr val="tx1"/>
                </a:solidFill>
                <a:latin typeface="Univers Com 55" panose="020B0603020202020204" pitchFamily="34" charset="0"/>
              </a:rPr>
              <a:t>megosztás</a:t>
            </a:r>
            <a:endParaRPr lang="de-DE" sz="1600" b="1" dirty="0">
              <a:solidFill>
                <a:schemeClr val="tx1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vers Com 55" pitchFamily="34" charset="0"/>
              </a:rPr>
              <a:t>Data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Univers Com 55" pitchFamily="34" charset="0"/>
              </a:rPr>
              <a:t>Quality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vers Com 55" pitchFamily="34" charset="0"/>
              </a:rPr>
              <a:t>Vocabulary</a:t>
            </a:r>
            <a:r>
              <a:rPr lang="hu-H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vers Com 55" pitchFamily="34" charset="0"/>
              </a:rPr>
              <a:t>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(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W3C </a:t>
            </a:r>
            <a:r>
              <a:rPr lang="en-US" sz="3200" dirty="0">
                <a:solidFill>
                  <a:prstClr val="black"/>
                </a:solidFill>
                <a:latin typeface="Univers Com 55" pitchFamily="34" charset="0"/>
              </a:rPr>
              <a:t>Working 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Draft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2000" dirty="0" smtClean="0">
                <a:solidFill>
                  <a:prstClr val="black"/>
                </a:solidFill>
                <a:latin typeface="Univers Com 55" pitchFamily="34" charset="0"/>
                <a:hlinkClick r:id="rId2"/>
              </a:rPr>
              <a:t>http</a:t>
            </a:r>
            <a:r>
              <a:rPr lang="hu-HU" sz="2000" dirty="0">
                <a:solidFill>
                  <a:prstClr val="black"/>
                </a:solidFill>
                <a:latin typeface="Univers Com 55" pitchFamily="34" charset="0"/>
                <a:hlinkClick r:id="rId2"/>
              </a:rPr>
              <a:t>://</a:t>
            </a:r>
            <a:r>
              <a:rPr lang="hu-HU" sz="2000" dirty="0" smtClean="0">
                <a:solidFill>
                  <a:prstClr val="black"/>
                </a:solidFill>
                <a:latin typeface="Univers Com 55" pitchFamily="34" charset="0"/>
                <a:hlinkClick r:id="rId2"/>
              </a:rPr>
              <a:t>w3c.github.io/dwbp/vocab-dqg.html</a:t>
            </a:r>
            <a:r>
              <a:rPr lang="hu-HU" sz="2000" dirty="0" smtClean="0">
                <a:solidFill>
                  <a:prstClr val="black"/>
                </a:solidFill>
                <a:latin typeface="Univers Com 55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endParaRPr lang="hu-HU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16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hu-HU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myDatasetDistribution</a:t>
            </a: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dqv:hasQualityMeasure :measure1, :</a:t>
            </a:r>
            <a:r>
              <a:rPr lang="hu-HU" sz="16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measure2 .</a:t>
            </a:r>
            <a:endParaRPr lang="hu-HU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endParaRPr lang="hu-HU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:measure1 </a:t>
            </a: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a dqv:QualityMeasure ;</a:t>
            </a: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dqv:computedOn :myDatasetDistribution ;</a:t>
            </a: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dqv:hasMetric :csvAvailabilityMetric ;</a:t>
            </a: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dqv:value "1.0"^^xsd:double </a:t>
            </a:r>
            <a:r>
              <a:rPr lang="hu-HU" sz="16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hu-HU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endParaRPr lang="hu-HU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:measure2</a:t>
            </a: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a dqv:QualityMeasure ;</a:t>
            </a: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dqv:computedOn :myDatasetDistribution ;</a:t>
            </a: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dqv:hasMetric :csvConsistencyMetric ;</a:t>
            </a: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dqv:value "0.5"^^xsd:double </a:t>
            </a:r>
            <a:r>
              <a:rPr lang="hu-HU" sz="16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1600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Mire is lesz ez jó?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 metaadatok javitása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 metaadatséma és a documentáció javitása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 „jó gyakorlatok” propagálása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Szolgáltatásjavitás ösztönzése: a „jó” adat magasabbra kerül a találati listában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 </a:t>
            </a:r>
            <a:r>
              <a:rPr lang="hu-HU" sz="3200" dirty="0" smtClean="0">
                <a:solidFill>
                  <a:srgbClr val="1E78B6"/>
                </a:solidFill>
                <a:latin typeface="Univers Com 55" pitchFamily="34" charset="0"/>
              </a:rPr>
              <a:t>GWDG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 számára: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Beépités az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adatkezelési–adatarchiválási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portfolióba</a:t>
            </a:r>
            <a:endParaRPr lang="en-US" sz="3200" dirty="0" smtClean="0">
              <a:solidFill>
                <a:prstClr val="black"/>
              </a:solidFill>
              <a:latin typeface="Univers Com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További lépések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Mérési metanyelv (Domain </a:t>
            </a:r>
            <a:r>
              <a:rPr lang="hu-HU" sz="3200" dirty="0">
                <a:solidFill>
                  <a:prstClr val="black"/>
                </a:solidFill>
                <a:latin typeface="Univers Com 55" pitchFamily="34" charset="0"/>
              </a:rPr>
              <a:t>Specific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Lang.)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Mintakeresés, gépi tanulás, automatikus osztályozás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Adatforrás-konnektorok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„Jenkins for data publication”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endParaRPr lang="en-US" sz="3200" dirty="0" smtClean="0">
              <a:solidFill>
                <a:prstClr val="black"/>
              </a:solidFill>
              <a:latin typeface="Univers Com 55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81842" y="4931965"/>
            <a:ext cx="201425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Probléma katalógus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081843" y="5597599"/>
            <a:ext cx="20142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Adatforrás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081843" y="6270589"/>
            <a:ext cx="20142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Adatséma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816176" y="5597599"/>
            <a:ext cx="18722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Metaadat QA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480472" y="5597599"/>
            <a:ext cx="18722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Jelentés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312120" y="5796061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976416" y="5788860"/>
            <a:ext cx="288032" cy="79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Kérem kövessen!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Terv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és blog: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  <a:hlinkClick r:id="rId2"/>
              </a:rPr>
              <a:t>http://pkiraly.github.io</a:t>
            </a: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>
                <a:solidFill>
                  <a:prstClr val="black"/>
                </a:solidFill>
                <a:latin typeface="Univers Com 55" pitchFamily="34" charset="0"/>
              </a:rPr>
              <a:t>Demo: </a:t>
            </a:r>
            <a:r>
              <a:rPr lang="hu-HU" sz="3200" dirty="0">
                <a:solidFill>
                  <a:prstClr val="black"/>
                </a:solidFill>
                <a:latin typeface="Univers Com 55" pitchFamily="34" charset="0"/>
                <a:hlinkClick r:id="rId3"/>
              </a:rPr>
              <a:t>http://144.76.218.178/europeana-qa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  <a:hlinkClick r:id="rId3"/>
              </a:rPr>
              <a:t>/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 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Szoftverfejlesztés: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2400" dirty="0">
                <a:solidFill>
                  <a:prstClr val="black"/>
                </a:solidFill>
                <a:latin typeface="Univers Com 55" pitchFamily="34" charset="0"/>
              </a:rPr>
              <a:t>Harvester for Europeana OAI-PMH Service </a:t>
            </a:r>
            <a:r>
              <a:rPr lang="hu-HU" sz="2400" dirty="0" smtClean="0">
                <a:solidFill>
                  <a:prstClr val="black"/>
                </a:solidFill>
                <a:latin typeface="Univers Com 55" pitchFamily="34" charset="0"/>
              </a:rPr>
              <a:t/>
            </a:r>
            <a:br>
              <a:rPr lang="hu-HU" sz="2400" dirty="0" smtClean="0">
                <a:solidFill>
                  <a:prstClr val="black"/>
                </a:solidFill>
                <a:latin typeface="Univers Com 55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Univers Com 55" pitchFamily="34" charset="0"/>
                <a:hlinkClick r:id="rId4"/>
              </a:rPr>
              <a:t>https</a:t>
            </a:r>
            <a:r>
              <a:rPr lang="en-US" sz="2400" dirty="0">
                <a:solidFill>
                  <a:prstClr val="black"/>
                </a:solidFill>
                <a:latin typeface="Univers Com 55" pitchFamily="34" charset="0"/>
                <a:hlinkClick r:id="rId4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latin typeface="Univers Com 55" pitchFamily="34" charset="0"/>
                <a:hlinkClick r:id="rId4"/>
              </a:rPr>
              <a:t>github.com/pkiraly/europeana-oai-pmh-client</a:t>
            </a:r>
            <a:endParaRPr lang="hu-HU" sz="24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2400" dirty="0" smtClean="0">
                <a:solidFill>
                  <a:prstClr val="black"/>
                </a:solidFill>
                <a:latin typeface="Univers Com 55" pitchFamily="34" charset="0"/>
              </a:rPr>
              <a:t>Apache Spark modul</a:t>
            </a:r>
            <a:br>
              <a:rPr lang="hu-HU" sz="2400" dirty="0" smtClean="0">
                <a:solidFill>
                  <a:prstClr val="black"/>
                </a:solidFill>
                <a:latin typeface="Univers Com 55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Univers Com 55" pitchFamily="34" charset="0"/>
                <a:hlinkClick r:id="rId5"/>
              </a:rPr>
              <a:t>https</a:t>
            </a:r>
            <a:r>
              <a:rPr lang="en-US" sz="2400" dirty="0" smtClean="0">
                <a:solidFill>
                  <a:prstClr val="black"/>
                </a:solidFill>
                <a:latin typeface="Univers Com 55" pitchFamily="34" charset="0"/>
                <a:hlinkClick r:id="rId5"/>
              </a:rPr>
              <a:t>://github.com/pkiraly/europeana-qa</a:t>
            </a:r>
            <a:r>
              <a:rPr lang="hu-HU" sz="2400" dirty="0" smtClean="0">
                <a:solidFill>
                  <a:prstClr val="black"/>
                </a:solidFill>
                <a:latin typeface="Univers Com 55" pitchFamily="34" charset="0"/>
                <a:hlinkClick r:id="rId5"/>
              </a:rPr>
              <a:t>-spark</a:t>
            </a:r>
            <a:endParaRPr lang="hu-HU" sz="24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2400" dirty="0" smtClean="0">
                <a:solidFill>
                  <a:prstClr val="black"/>
                </a:solidFill>
                <a:latin typeface="Univers Com 55" pitchFamily="34" charset="0"/>
              </a:rPr>
              <a:t>R modul</a:t>
            </a:r>
            <a:r>
              <a:rPr lang="hu-HU" sz="2400" dirty="0">
                <a:solidFill>
                  <a:prstClr val="black"/>
                </a:solidFill>
                <a:latin typeface="Univers Com 55" pitchFamily="34" charset="0"/>
              </a:rPr>
              <a:t/>
            </a:r>
            <a:br>
              <a:rPr lang="hu-HU" sz="2400" dirty="0">
                <a:solidFill>
                  <a:prstClr val="black"/>
                </a:solidFill>
                <a:latin typeface="Univers Com 55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Univers Com 55" pitchFamily="34" charset="0"/>
                <a:hlinkClick r:id="rId6"/>
              </a:rPr>
              <a:t>https://github.com/pkiraly/europeana-qa</a:t>
            </a:r>
            <a:r>
              <a:rPr lang="hu-HU" sz="2400" dirty="0" smtClean="0">
                <a:solidFill>
                  <a:prstClr val="black"/>
                </a:solidFill>
                <a:latin typeface="Univers Com 55" pitchFamily="34" charset="0"/>
                <a:hlinkClick r:id="rId6"/>
              </a:rPr>
              <a:t>-r</a:t>
            </a:r>
            <a:endParaRPr lang="hu-HU" sz="24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@kiru</a:t>
            </a:r>
            <a:r>
              <a:rPr lang="hu-HU" sz="3200" dirty="0">
                <a:solidFill>
                  <a:prstClr val="black"/>
                </a:solidFill>
                <a:latin typeface="Univers Com 55" pitchFamily="34" charset="0"/>
              </a:rPr>
              <a:t>, </a:t>
            </a:r>
            <a:r>
              <a:rPr lang="hu-HU" sz="3200" dirty="0">
                <a:solidFill>
                  <a:prstClr val="black"/>
                </a:solidFill>
                <a:latin typeface="Univers Com 55" pitchFamily="34" charset="0"/>
                <a:hlinkClick r:id="rId7"/>
              </a:rPr>
              <a:t>https://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  <a:hlinkClick r:id="rId7"/>
              </a:rPr>
              <a:t>www.linkedin.com/in/peterkiraly</a:t>
            </a:r>
            <a:endParaRPr lang="en-US" sz="3200" dirty="0" smtClean="0">
              <a:solidFill>
                <a:prstClr val="black"/>
              </a:solidFill>
              <a:latin typeface="Univers Com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Rossz minőségű metaadatok szimptómái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Nehéz azonositani („Miről is van szó?”)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Nehéz megkülönböztetni más rekordoktól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Félrevezető leirások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Értelmezhetetlen leirások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Hiányzó adatelemek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Újrahasznosithatatlan (az eredeti kontextus elveszett)</a:t>
            </a: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Nehéz megtalálni</a:t>
            </a:r>
            <a:endParaRPr lang="en-US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Tipikus problémák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1600" dirty="0" smtClean="0">
                <a:solidFill>
                  <a:prstClr val="black"/>
                </a:solidFill>
                <a:latin typeface="Univers Com 55" pitchFamily="34" charset="0"/>
              </a:rPr>
              <a:t>Nem informativ cim</a:t>
            </a: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44" y="2045727"/>
            <a:ext cx="5656290" cy="459962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232000" y="2555701"/>
            <a:ext cx="2880320" cy="3744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76016" y="2555701"/>
            <a:ext cx="4176464" cy="3744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48024" y="2555701"/>
            <a:ext cx="5544740" cy="3744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4048" y="2555699"/>
            <a:ext cx="3855966" cy="59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13186" y="2555698"/>
            <a:ext cx="2527126" cy="648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60116" y="2555700"/>
            <a:ext cx="1524969" cy="216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7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Adattipusok keveredése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Szám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RDF erőforrás</a:t>
            </a:r>
            <a:endParaRPr lang="en-US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56" y="2499464"/>
            <a:ext cx="3390476" cy="270476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629338" y="3118809"/>
            <a:ext cx="2059389" cy="8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29338" y="3242104"/>
            <a:ext cx="2059389" cy="8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600152" y="3851845"/>
            <a:ext cx="1088575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00152" y="4324573"/>
            <a:ext cx="1090036" cy="16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6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Többértelműség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Mi a mező jelentése?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identifier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relation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source</a:t>
            </a: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lvl="8"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1600" dirty="0" smtClean="0">
                <a:solidFill>
                  <a:prstClr val="black"/>
                </a:solidFill>
                <a:latin typeface="Univers Com 55" pitchFamily="34" charset="0"/>
              </a:rPr>
              <a:t>	TextGrid </a:t>
            </a:r>
            <a:r>
              <a:rPr lang="hu-HU" sz="1600" dirty="0">
                <a:solidFill>
                  <a:prstClr val="black"/>
                </a:solidFill>
                <a:latin typeface="Univers Com 55" pitchFamily="34" charset="0"/>
              </a:rPr>
              <a:t>OAI-PMH response</a:t>
            </a: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 lvl="2" indent="0">
              <a:spcBef>
                <a:spcPct val="20000"/>
              </a:spcBef>
              <a:buClr>
                <a:srgbClr val="009EE0"/>
              </a:buClr>
              <a:buSzPct val="100000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96" y="2819671"/>
            <a:ext cx="6225747" cy="36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Copy &amp; paste katalogizálás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Kitöltetlen sablonok</a:t>
            </a:r>
            <a:endParaRPr lang="en-US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3275781"/>
            <a:ext cx="6863003" cy="2951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26" y="4354374"/>
            <a:ext cx="3610443" cy="24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Metadata Quality Assurance Framework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E438-073F-8D4C-B7DA-CDDA17886BD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31801" y="1547589"/>
            <a:ext cx="9217024" cy="358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Univers Com 55" panose="020B0603020202020204" pitchFamily="34" charset="0"/>
              </a:rPr>
              <a:t>Ugyanaz az entitás különféle módon rögzitve</a:t>
            </a:r>
            <a:endParaRPr lang="de-DE" sz="1600" dirty="0">
              <a:solidFill>
                <a:prstClr val="white"/>
              </a:solidFill>
              <a:latin typeface="Univers Com 55" panose="020B0603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700" y="2139950"/>
            <a:ext cx="8785225" cy="4592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>
                <a:solidFill>
                  <a:prstClr val="black"/>
                </a:solidFill>
                <a:latin typeface="Univers Com 55" pitchFamily="34" charset="0"/>
              </a:rPr>
              <a:t>lucas cranach der </a:t>
            </a: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ältere</a:t>
            </a:r>
            <a:endParaRPr lang="hu-HU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Cranach</a:t>
            </a:r>
            <a:r>
              <a:rPr lang="en-US" sz="3200" dirty="0">
                <a:solidFill>
                  <a:prstClr val="black"/>
                </a:solidFill>
                <a:latin typeface="Univers Com 55" pitchFamily="34" charset="0"/>
              </a:rPr>
              <a:t>, Lucas (der </a:t>
            </a:r>
            <a:r>
              <a:rPr lang="en-US" sz="3200" dirty="0" err="1">
                <a:solidFill>
                  <a:prstClr val="black"/>
                </a:solidFill>
                <a:latin typeface="Univers Com 55" pitchFamily="34" charset="0"/>
              </a:rPr>
              <a:t>Ältere</a:t>
            </a:r>
            <a:r>
              <a:rPr lang="en-US" sz="3200" dirty="0">
                <a:solidFill>
                  <a:prstClr val="black"/>
                </a:solidFill>
                <a:latin typeface="Univers Com 55" pitchFamily="34" charset="0"/>
              </a:rPr>
              <a:t>) [</a:t>
            </a:r>
            <a:r>
              <a:rPr lang="en-US" sz="3200" dirty="0" err="1">
                <a:solidFill>
                  <a:prstClr val="black"/>
                </a:solidFill>
                <a:latin typeface="Univers Com 55" pitchFamily="34" charset="0"/>
              </a:rPr>
              <a:t>Herstellung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]</a:t>
            </a: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Cranach</a:t>
            </a:r>
            <a:r>
              <a:rPr lang="en-US" sz="3200" dirty="0">
                <a:solidFill>
                  <a:prstClr val="black"/>
                </a:solidFill>
                <a:latin typeface="Univers Com 55" pitchFamily="34" charset="0"/>
              </a:rPr>
              <a:t>, Lucas (I) (</a:t>
            </a:r>
            <a:r>
              <a:rPr lang="en-US" sz="3200" dirty="0" err="1">
                <a:solidFill>
                  <a:prstClr val="black"/>
                </a:solidFill>
                <a:latin typeface="Univers Com 55" pitchFamily="34" charset="0"/>
              </a:rPr>
              <a:t>naar</a:t>
            </a:r>
            <a:r>
              <a:rPr lang="en-US" sz="3200" dirty="0">
                <a:solidFill>
                  <a:prstClr val="black"/>
                </a:solidFill>
                <a:latin typeface="Univers Com 55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nivers Com 55" pitchFamily="34" charset="0"/>
              </a:rPr>
              <a:t>tekening</a:t>
            </a:r>
            <a:r>
              <a:rPr lang="en-US" sz="3200" dirty="0">
                <a:solidFill>
                  <a:prstClr val="black"/>
                </a:solidFill>
                <a:latin typeface="Univers Com 55" pitchFamily="34" charset="0"/>
              </a:rPr>
              <a:t> van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)</a:t>
            </a: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Cranach</a:t>
            </a:r>
            <a:r>
              <a:rPr lang="en-US" sz="3200" dirty="0">
                <a:solidFill>
                  <a:prstClr val="black"/>
                </a:solidFill>
                <a:latin typeface="Univers Com 55" pitchFamily="34" charset="0"/>
              </a:rPr>
              <a:t>, Lucas </a:t>
            </a:r>
            <a:r>
              <a:rPr lang="en-US" sz="3200" dirty="0" err="1">
                <a:solidFill>
                  <a:prstClr val="black"/>
                </a:solidFill>
                <a:latin typeface="Univers Com 55" pitchFamily="34" charset="0"/>
              </a:rPr>
              <a:t>vanem</a:t>
            </a:r>
            <a:r>
              <a:rPr lang="en-US" sz="3200" dirty="0">
                <a:solidFill>
                  <a:prstClr val="black"/>
                </a:solidFill>
                <a:latin typeface="Univers Com 55" pitchFamily="34" charset="0"/>
              </a:rPr>
              <a:t> (</a:t>
            </a:r>
            <a:r>
              <a:rPr lang="en-US" sz="3200" dirty="0" err="1">
                <a:solidFill>
                  <a:prstClr val="black"/>
                </a:solidFill>
                <a:latin typeface="Univers Com 55" pitchFamily="34" charset="0"/>
              </a:rPr>
              <a:t>autor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</a:rPr>
              <a:t>)</a:t>
            </a: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r>
              <a:rPr lang="hu-H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vers Com 55" pitchFamily="34" charset="0"/>
              </a:rPr>
              <a:t>Az entitásümeghatározás eredménye: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  <a:hlinkClick r:id="rId2"/>
              </a:rPr>
              <a:t>http</a:t>
            </a:r>
            <a:r>
              <a:rPr lang="en-US" sz="3200" dirty="0">
                <a:solidFill>
                  <a:prstClr val="black"/>
                </a:solidFill>
                <a:latin typeface="Univers Com 55" pitchFamily="34" charset="0"/>
                <a:hlinkClick r:id="rId2"/>
              </a:rPr>
              <a:t>://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  <a:hlinkClick r:id="rId2"/>
              </a:rPr>
              <a:t>dbpedia.org/resource/Lucas_Cranach_the_Elder</a:t>
            </a: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Univers Com 55" pitchFamily="34" charset="0"/>
                <a:hlinkClick r:id="rId3"/>
              </a:rPr>
              <a:t>http://viaf.org/viaf/49268177</a:t>
            </a:r>
            <a:r>
              <a:rPr lang="en-US" sz="3200" dirty="0" smtClean="0">
                <a:solidFill>
                  <a:prstClr val="black"/>
                </a:solidFill>
                <a:latin typeface="Univers Com 55" pitchFamily="34" charset="0"/>
                <a:hlinkClick r:id="rId3"/>
              </a:rPr>
              <a:t>/</a:t>
            </a:r>
            <a:endParaRPr lang="hu-HU" sz="32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r>
              <a:rPr lang="hu-HU" sz="3200" dirty="0" smtClean="0">
                <a:solidFill>
                  <a:prstClr val="black"/>
                </a:solidFill>
                <a:latin typeface="Univers Com 55" pitchFamily="34" charset="0"/>
              </a:rPr>
              <a:t>semmi</a:t>
            </a: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hu-HU" sz="3200" dirty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  <a:buSzPct val="100000"/>
            </a:pPr>
            <a:endParaRPr lang="hu-HU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694562" lvl="1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SzPct val="100000"/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>
              <a:spcBef>
                <a:spcPct val="20000"/>
              </a:spcBef>
              <a:buClr>
                <a:srgbClr val="009EE0"/>
              </a:buClr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Univers Com 55" pitchFamily="34" charset="0"/>
            </a:endParaRPr>
          </a:p>
          <a:p>
            <a:pPr marL="266700" indent="-26670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Univers Com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7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GWDG Standard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EE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00B0F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WDG-Design_1">
  <a:themeElements>
    <a:clrScheme name="GWDG Standard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EE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00B0F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961</Words>
  <Application>Microsoft Office PowerPoint</Application>
  <PresentationFormat>Custom</PresentationFormat>
  <Paragraphs>417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Univers Com 63 Bd Extended</vt:lpstr>
      <vt:lpstr>Arial</vt:lpstr>
      <vt:lpstr>Wingdings</vt:lpstr>
      <vt:lpstr>Courier New</vt:lpstr>
      <vt:lpstr>Univers Com 55</vt:lpstr>
      <vt:lpstr>Calibri</vt:lpstr>
      <vt:lpstr>MS Gothic</vt:lpstr>
      <vt:lpstr>ＭＳ Ｐゴシック</vt:lpstr>
      <vt:lpstr>Times New Roman</vt:lpstr>
      <vt:lpstr>Standarddesign</vt:lpstr>
      <vt:lpstr>1_GWDG-Design_1</vt:lpstr>
      <vt:lpstr>A jók és a rosszak – Metaadatok minőségellenőrzése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  <vt:lpstr>Metadata Quality Assurance Framework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Konzeption ITMC</dc:title>
  <dc:creator>Ramin Yahyapour</dc:creator>
  <cp:lastModifiedBy>pkiraly</cp:lastModifiedBy>
  <cp:revision>867</cp:revision>
  <cp:lastPrinted>2009-12-14T12:48:14Z</cp:lastPrinted>
  <dcterms:created xsi:type="dcterms:W3CDTF">2010-01-11T13:03:14Z</dcterms:created>
  <dcterms:modified xsi:type="dcterms:W3CDTF">2016-03-30T21:10:08Z</dcterms:modified>
</cp:coreProperties>
</file>