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sldIdLst>
    <p:sldId id="257" r:id="rId2"/>
    <p:sldId id="260" r:id="rId3"/>
    <p:sldId id="258" r:id="rId4"/>
    <p:sldId id="290" r:id="rId5"/>
    <p:sldId id="262" r:id="rId6"/>
    <p:sldId id="261" r:id="rId7"/>
    <p:sldId id="264" r:id="rId8"/>
    <p:sldId id="265" r:id="rId9"/>
    <p:sldId id="263" r:id="rId10"/>
    <p:sldId id="266" r:id="rId11"/>
    <p:sldId id="267" r:id="rId12"/>
    <p:sldId id="268" r:id="rId13"/>
    <p:sldId id="288" r:id="rId14"/>
    <p:sldId id="271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3" r:id="rId24"/>
    <p:sldId id="282" r:id="rId25"/>
    <p:sldId id="284" r:id="rId26"/>
    <p:sldId id="289" r:id="rId27"/>
    <p:sldId id="285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0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821C3-C516-4A14-B3D3-B44DB8789BA3}" type="datetimeFigureOut">
              <a:rPr lang="hu-HU" smtClean="0"/>
              <a:t>2016.04.01.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817CC-1072-4239-99A2-021A63A8F2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9950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7575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7575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7575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7575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D2595E-A5D0-4949-BBFB-631D27A37474}" type="slidenum">
              <a:rPr lang="hu-HU" altLang="hu-HU" sz="1200" b="0" smtClean="0"/>
              <a:pPr/>
              <a:t>11</a:t>
            </a:fld>
            <a:endParaRPr lang="hu-HU" altLang="hu-HU" sz="1200" b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u-HU" altLang="hu-HU" smtClean="0">
                <a:latin typeface="Times New Roman" panose="02020603050405020304" pitchFamily="18" charset="0"/>
              </a:rPr>
              <a:t>-mert nem a formális hierarchia dönti el a pozíciókat.</a:t>
            </a:r>
          </a:p>
        </p:txBody>
      </p:sp>
    </p:spTree>
    <p:extLst>
      <p:ext uri="{BB962C8B-B14F-4D97-AF65-F5344CB8AC3E}">
        <p14:creationId xmlns:p14="http://schemas.microsoft.com/office/powerpoint/2010/main" val="3014692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7575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7575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7575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7575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6B32F9-232E-41A7-B64A-DC9F71C08164}" type="slidenum">
              <a:rPr lang="hu-HU" altLang="hu-HU" sz="1200" b="0" smtClean="0"/>
              <a:pPr/>
              <a:t>23</a:t>
            </a:fld>
            <a:endParaRPr lang="hu-HU" altLang="hu-HU" sz="1200" b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3513" y="509588"/>
            <a:ext cx="4527550" cy="2547937"/>
          </a:xfr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5563" y="3228975"/>
            <a:ext cx="7280275" cy="305593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921" tIns="46461" rIns="92921" bIns="46461"/>
          <a:lstStyle/>
          <a:p>
            <a:endParaRPr lang="en-US" altLang="hu-H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852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7575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7575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7575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7575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DF088B-0E65-42F4-A4E0-4471F475A521}" type="slidenum">
              <a:rPr lang="hu-HU" altLang="hu-HU" sz="1200" b="0" smtClean="0"/>
              <a:pPr/>
              <a:t>24</a:t>
            </a:fld>
            <a:endParaRPr lang="hu-HU" altLang="hu-HU" sz="1200" b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3513" y="509588"/>
            <a:ext cx="4527550" cy="2547937"/>
          </a:xfrm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5563" y="3228975"/>
            <a:ext cx="7280275" cy="305593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921" tIns="46461" rIns="92921" bIns="46461"/>
          <a:lstStyle/>
          <a:p>
            <a:endParaRPr lang="en-US" altLang="hu-H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546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7575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7575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7575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7575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70B6F9B-AC94-40D2-88FA-E66216A9F1D7}" type="slidenum">
              <a:rPr lang="hu-HU" altLang="hu-HU" sz="1200" b="0" smtClean="0"/>
              <a:pPr/>
              <a:t>27</a:t>
            </a:fld>
            <a:endParaRPr lang="hu-HU" altLang="hu-HU" sz="1200" b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3513" y="509588"/>
            <a:ext cx="4527550" cy="2547937"/>
          </a:xfrm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5563" y="3228975"/>
            <a:ext cx="7280275" cy="305593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921" tIns="46461" rIns="92921" bIns="46461"/>
          <a:lstStyle/>
          <a:p>
            <a:endParaRPr lang="en-US" altLang="hu-H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578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0895F-2ED7-4C31-9E17-8A3D498B14D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8325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713243"/>
            <a:ext cx="8915399" cy="226278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dirty="0" smtClean="0">
                <a:solidFill>
                  <a:schemeClr val="tx1"/>
                </a:solidFill>
              </a:rPr>
              <a:t>A tudásszervezetek </a:t>
            </a:r>
            <a:br>
              <a:rPr lang="hu-HU" altLang="hu-HU" dirty="0" smtClean="0">
                <a:solidFill>
                  <a:schemeClr val="tx1"/>
                </a:solidFill>
              </a:rPr>
            </a:br>
            <a:r>
              <a:rPr lang="hu-HU" altLang="hu-HU" dirty="0" smtClean="0">
                <a:solidFill>
                  <a:schemeClr val="tx1"/>
                </a:solidFill>
              </a:rPr>
              <a:t>hatalmi játékosai és</a:t>
            </a:r>
            <a:br>
              <a:rPr lang="hu-HU" altLang="hu-HU" dirty="0" smtClean="0">
                <a:solidFill>
                  <a:schemeClr val="tx1"/>
                </a:solidFill>
              </a:rPr>
            </a:br>
            <a:r>
              <a:rPr lang="hu-HU" altLang="hu-HU" dirty="0" smtClean="0">
                <a:solidFill>
                  <a:schemeClr val="tx1"/>
                </a:solidFill>
              </a:rPr>
              <a:t>hatalmi harcai</a:t>
            </a:r>
            <a:endParaRPr lang="hu-HU" altLang="hu-HU" b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352800"/>
            <a:ext cx="6934200" cy="1752600"/>
          </a:xfrm>
        </p:spPr>
        <p:txBody>
          <a:bodyPr>
            <a:noAutofit/>
          </a:bodyPr>
          <a:lstStyle/>
          <a:p>
            <a:pPr eaLnBrk="1" hangingPunct="1"/>
            <a:r>
              <a:rPr lang="hu-HU" altLang="hu-HU" sz="2000" dirty="0" err="1" smtClean="0"/>
              <a:t>Networkshop</a:t>
            </a:r>
            <a:r>
              <a:rPr lang="hu-HU" altLang="hu-HU" sz="2000" dirty="0" smtClean="0"/>
              <a:t>, Debrecen</a:t>
            </a:r>
            <a:r>
              <a:rPr lang="hu-HU" altLang="hu-HU" sz="2000" dirty="0"/>
              <a:t>, 2016. április 1.</a:t>
            </a:r>
          </a:p>
          <a:p>
            <a:pPr eaLnBrk="1" hangingPunct="1"/>
            <a:endParaRPr lang="en-US" altLang="hu-HU" sz="2000" dirty="0" smtClean="0"/>
          </a:p>
          <a:p>
            <a:pPr eaLnBrk="1" hangingPunct="1"/>
            <a:r>
              <a:rPr lang="en-US" altLang="hu-HU" sz="2000" dirty="0" err="1"/>
              <a:t>Nuridsány</a:t>
            </a:r>
            <a:r>
              <a:rPr lang="en-US" altLang="hu-HU" sz="2000" dirty="0"/>
              <a:t> </a:t>
            </a:r>
            <a:r>
              <a:rPr lang="en-US" altLang="hu-HU" sz="2000" dirty="0" err="1"/>
              <a:t>Judit</a:t>
            </a:r>
            <a:endParaRPr lang="hu-HU" altLang="hu-HU" sz="2000" dirty="0"/>
          </a:p>
          <a:p>
            <a:pPr eaLnBrk="1" hangingPunct="1"/>
            <a:r>
              <a:rPr lang="hu-HU" altLang="hu-HU" sz="2000" dirty="0"/>
              <a:t>Óbudai Egyetem</a:t>
            </a:r>
          </a:p>
        </p:txBody>
      </p:sp>
    </p:spTree>
    <p:extLst>
      <p:ext uri="{BB962C8B-B14F-4D97-AF65-F5344CB8AC3E}">
        <p14:creationId xmlns:p14="http://schemas.microsoft.com/office/powerpoint/2010/main" val="182565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marL="342900" indent="-342900"/>
            <a:r>
              <a:rPr lang="hu-HU" altLang="hu-HU" dirty="0" smtClean="0">
                <a:solidFill>
                  <a:schemeClr val="bg2"/>
                </a:solidFill>
              </a:rPr>
              <a:t/>
            </a:r>
            <a:br>
              <a:rPr lang="hu-HU" altLang="hu-HU" dirty="0" smtClean="0">
                <a:solidFill>
                  <a:schemeClr val="bg2"/>
                </a:solidFill>
              </a:rPr>
            </a:br>
            <a:r>
              <a:rPr lang="hu-HU" altLang="hu-HU" dirty="0" smtClean="0">
                <a:solidFill>
                  <a:schemeClr val="tx1"/>
                </a:solidFill>
              </a:rPr>
              <a:t>Hatalmi harc</a:t>
            </a:r>
            <a:br>
              <a:rPr lang="hu-HU" altLang="hu-HU" dirty="0" smtClean="0">
                <a:solidFill>
                  <a:schemeClr val="tx1"/>
                </a:solidFill>
              </a:rPr>
            </a:br>
            <a:endParaRPr lang="en-US" altLang="hu-HU" dirty="0" smtClean="0">
              <a:solidFill>
                <a:schemeClr val="tx1"/>
              </a:solidFill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buClr>
                <a:srgbClr val="A53010"/>
              </a:buClr>
              <a:defRPr/>
            </a:pPr>
            <a:r>
              <a:rPr lang="hu-HU" altLang="hu-HU" dirty="0">
                <a:solidFill>
                  <a:schemeClr val="tx1"/>
                </a:solidFill>
              </a:rPr>
              <a:t>a hatalmi játékok különböző szereplői között, 	(menedzser – </a:t>
            </a:r>
            <a:r>
              <a:rPr lang="hu-HU" altLang="hu-HU" dirty="0" smtClean="0">
                <a:solidFill>
                  <a:schemeClr val="tx1"/>
                </a:solidFill>
              </a:rPr>
              <a:t>szakértő)</a:t>
            </a:r>
          </a:p>
          <a:p>
            <a:pPr>
              <a:buClr>
                <a:srgbClr val="A53010"/>
              </a:buClr>
              <a:defRPr/>
            </a:pPr>
            <a:r>
              <a:rPr lang="hu-HU" altLang="hu-HU" sz="2400" dirty="0" smtClean="0">
                <a:solidFill>
                  <a:schemeClr val="tx1"/>
                </a:solidFill>
              </a:rPr>
              <a:t>és </a:t>
            </a:r>
            <a:r>
              <a:rPr lang="hu-HU" altLang="hu-HU" sz="2400" dirty="0">
                <a:solidFill>
                  <a:schemeClr val="tx1"/>
                </a:solidFill>
              </a:rPr>
              <a:t>az azonos csoporton belül dolgozók között is			(harc a szakértők </a:t>
            </a:r>
            <a:r>
              <a:rPr lang="hu-HU" altLang="hu-HU" sz="2400" dirty="0" smtClean="0">
                <a:solidFill>
                  <a:schemeClr val="tx1"/>
                </a:solidFill>
              </a:rPr>
              <a:t>között)rangért</a:t>
            </a:r>
            <a:r>
              <a:rPr lang="hu-HU" altLang="hu-HU" sz="2400" dirty="0">
                <a:solidFill>
                  <a:schemeClr val="tx1"/>
                </a:solidFill>
              </a:rPr>
              <a:t>, pozíciókért, </a:t>
            </a:r>
            <a:r>
              <a:rPr lang="hu-HU" altLang="hu-HU" sz="2400" dirty="0" smtClean="0">
                <a:solidFill>
                  <a:schemeClr val="tx1"/>
                </a:solidFill>
              </a:rPr>
              <a:t>elismerésért </a:t>
            </a:r>
            <a:r>
              <a:rPr lang="hu-HU" altLang="hu-HU" sz="2400" dirty="0" err="1" smtClean="0">
                <a:solidFill>
                  <a:schemeClr val="tx1"/>
                </a:solidFill>
              </a:rPr>
              <a:t>stb</a:t>
            </a:r>
            <a:endParaRPr lang="hu-HU" altLang="hu-HU" sz="2400" dirty="0">
              <a:solidFill>
                <a:schemeClr val="tx1"/>
              </a:solidFill>
            </a:endParaRPr>
          </a:p>
        </p:txBody>
      </p:sp>
      <p:sp>
        <p:nvSpPr>
          <p:cNvPr id="14338" name="Dia számának hely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F9D00D-5CF1-47AE-B3E4-C9B3405DA1F9}" type="slidenum">
              <a:rPr lang="hu-HU" altLang="hu-HU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253542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134309" y="303970"/>
            <a:ext cx="8911687" cy="1280890"/>
          </a:xfrm>
        </p:spPr>
        <p:txBody>
          <a:bodyPr anchor="ctr"/>
          <a:lstStyle/>
          <a:p>
            <a:pPr eaLnBrk="1" hangingPunct="1"/>
            <a:r>
              <a:rPr lang="hu-HU" altLang="hu-HU" dirty="0" smtClean="0">
                <a:solidFill>
                  <a:schemeClr val="tx1"/>
                </a:solidFill>
              </a:rPr>
              <a:t>A tudásszervezet hatalmi játékosai</a:t>
            </a:r>
            <a:endParaRPr lang="en-US" altLang="hu-HU" dirty="0" smtClean="0">
              <a:solidFill>
                <a:schemeClr val="tx1"/>
              </a:solidFill>
            </a:endParaRPr>
          </a:p>
        </p:txBody>
      </p:sp>
      <p:sp>
        <p:nvSpPr>
          <p:cNvPr id="15362" name="Dia számának hely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6246B4-E77B-4538-BBBE-9EF08AC7DBA4}" type="slidenum">
              <a:rPr lang="hu-HU" altLang="hu-HU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hu-HU" altLang="hu-HU" sz="1400"/>
          </a:p>
        </p:txBody>
      </p:sp>
      <p:grpSp>
        <p:nvGrpSpPr>
          <p:cNvPr id="15364" name="Group 3"/>
          <p:cNvGrpSpPr>
            <a:grpSpLocks/>
          </p:cNvGrpSpPr>
          <p:nvPr/>
        </p:nvGrpSpPr>
        <p:grpSpPr bwMode="auto">
          <a:xfrm>
            <a:off x="1143000" y="1961956"/>
            <a:ext cx="5946775" cy="4114800"/>
            <a:chOff x="364" y="996"/>
            <a:chExt cx="5510" cy="2844"/>
          </a:xfrm>
        </p:grpSpPr>
        <p:sp>
          <p:nvSpPr>
            <p:cNvPr id="15369" name="Rectangle 4"/>
            <p:cNvSpPr>
              <a:spLocks noChangeArrowheads="1"/>
            </p:cNvSpPr>
            <p:nvPr/>
          </p:nvSpPr>
          <p:spPr bwMode="blackWhite">
            <a:xfrm>
              <a:off x="4037" y="2892"/>
              <a:ext cx="1837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u-HU" altLang="hu-HU" sz="2400">
                  <a:solidFill>
                    <a:srgbClr val="006600"/>
                  </a:solidFill>
                </a:rPr>
                <a:t>kompetencia</a:t>
              </a:r>
              <a:endParaRPr lang="en-US" altLang="hu-HU" sz="2400">
                <a:solidFill>
                  <a:srgbClr val="006600"/>
                </a:solidFill>
              </a:endParaRPr>
            </a:p>
          </p:txBody>
        </p:sp>
        <p:sp>
          <p:nvSpPr>
            <p:cNvPr id="15370" name="Rectangle 5"/>
            <p:cNvSpPr>
              <a:spLocks noChangeArrowheads="1"/>
            </p:cNvSpPr>
            <p:nvPr/>
          </p:nvSpPr>
          <p:spPr bwMode="blackWhite">
            <a:xfrm>
              <a:off x="2201" y="2892"/>
              <a:ext cx="1836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u-HU" altLang="hu-HU" sz="2400">
                  <a:solidFill>
                    <a:srgbClr val="006600"/>
                  </a:solidFill>
                </a:rPr>
                <a:t>Szervezeti</a:t>
              </a:r>
              <a:endParaRPr lang="en-US" altLang="hu-HU" sz="2400">
                <a:solidFill>
                  <a:srgbClr val="006600"/>
                </a:solidFill>
              </a:endParaRPr>
            </a:p>
          </p:txBody>
        </p:sp>
        <p:sp>
          <p:nvSpPr>
            <p:cNvPr id="15371" name="Rectangle 6"/>
            <p:cNvSpPr>
              <a:spLocks noChangeArrowheads="1"/>
            </p:cNvSpPr>
            <p:nvPr/>
          </p:nvSpPr>
          <p:spPr bwMode="blackWhite">
            <a:xfrm>
              <a:off x="364" y="2892"/>
              <a:ext cx="1837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hu-HU" sz="2400"/>
            </a:p>
          </p:txBody>
        </p:sp>
        <p:sp>
          <p:nvSpPr>
            <p:cNvPr id="15372" name="Rectangle 7"/>
            <p:cNvSpPr>
              <a:spLocks noChangeArrowheads="1"/>
            </p:cNvSpPr>
            <p:nvPr/>
          </p:nvSpPr>
          <p:spPr bwMode="blackWhite">
            <a:xfrm>
              <a:off x="4037" y="1944"/>
              <a:ext cx="1837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u-HU" altLang="hu-HU" sz="2400" dirty="0"/>
                <a:t>A menedzser</a:t>
              </a:r>
              <a:endParaRPr lang="en-US" altLang="hu-HU" sz="2400" dirty="0"/>
            </a:p>
          </p:txBody>
        </p:sp>
        <p:sp>
          <p:nvSpPr>
            <p:cNvPr id="15373" name="Rectangle 8"/>
            <p:cNvSpPr>
              <a:spLocks noChangeArrowheads="1"/>
            </p:cNvSpPr>
            <p:nvPr/>
          </p:nvSpPr>
          <p:spPr bwMode="blackWhite">
            <a:xfrm>
              <a:off x="2201" y="1944"/>
              <a:ext cx="1836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u-HU" altLang="hu-HU" sz="2400"/>
                <a:t>A támogató személyzet</a:t>
              </a:r>
              <a:endParaRPr lang="en-US" altLang="hu-HU" sz="2400"/>
            </a:p>
          </p:txBody>
        </p:sp>
        <p:sp>
          <p:nvSpPr>
            <p:cNvPr id="15374" name="Rectangle 9"/>
            <p:cNvSpPr>
              <a:spLocks noChangeArrowheads="1"/>
            </p:cNvSpPr>
            <p:nvPr/>
          </p:nvSpPr>
          <p:spPr bwMode="blackWhite">
            <a:xfrm>
              <a:off x="364" y="1944"/>
              <a:ext cx="1837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u-HU" altLang="hu-HU" sz="2400">
                  <a:solidFill>
                    <a:srgbClr val="006600"/>
                  </a:solidFill>
                </a:rPr>
                <a:t>kompetencia</a:t>
              </a:r>
              <a:endParaRPr lang="en-US" altLang="hu-HU" sz="2400">
                <a:solidFill>
                  <a:srgbClr val="006600"/>
                </a:solidFill>
              </a:endParaRPr>
            </a:p>
          </p:txBody>
        </p:sp>
        <p:sp>
          <p:nvSpPr>
            <p:cNvPr id="15375" name="Rectangle 10"/>
            <p:cNvSpPr>
              <a:spLocks noChangeArrowheads="1"/>
            </p:cNvSpPr>
            <p:nvPr/>
          </p:nvSpPr>
          <p:spPr bwMode="blackWhite">
            <a:xfrm>
              <a:off x="4037" y="996"/>
              <a:ext cx="1837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u-HU" altLang="hu-HU" sz="2400"/>
                <a:t>A vezér</a:t>
              </a:r>
              <a:endParaRPr lang="en-US" altLang="hu-HU" sz="2400"/>
            </a:p>
          </p:txBody>
        </p:sp>
        <p:sp>
          <p:nvSpPr>
            <p:cNvPr id="15376" name="Rectangle 11"/>
            <p:cNvSpPr>
              <a:spLocks noChangeArrowheads="1"/>
            </p:cNvSpPr>
            <p:nvPr/>
          </p:nvSpPr>
          <p:spPr bwMode="blackWhite">
            <a:xfrm>
              <a:off x="2201" y="996"/>
              <a:ext cx="1836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u-HU" altLang="hu-HU" sz="2400" dirty="0"/>
                <a:t>A szakember</a:t>
              </a:r>
              <a:endParaRPr lang="en-US" altLang="hu-HU" sz="2400" dirty="0"/>
            </a:p>
          </p:txBody>
        </p:sp>
        <p:sp>
          <p:nvSpPr>
            <p:cNvPr id="15377" name="Rectangle 12"/>
            <p:cNvSpPr>
              <a:spLocks noChangeArrowheads="1"/>
            </p:cNvSpPr>
            <p:nvPr/>
          </p:nvSpPr>
          <p:spPr bwMode="blackWhite">
            <a:xfrm>
              <a:off x="364" y="996"/>
              <a:ext cx="1837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5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u-HU" altLang="hu-HU" sz="2400">
                  <a:solidFill>
                    <a:srgbClr val="006600"/>
                  </a:solidFill>
                </a:rPr>
                <a:t>Szakértői</a:t>
              </a:r>
              <a:endParaRPr lang="en-US" altLang="hu-HU" sz="2400">
                <a:solidFill>
                  <a:srgbClr val="006600"/>
                </a:solidFill>
              </a:endParaRPr>
            </a:p>
          </p:txBody>
        </p:sp>
        <p:sp>
          <p:nvSpPr>
            <p:cNvPr id="15378" name="Line 13"/>
            <p:cNvSpPr>
              <a:spLocks noChangeShapeType="1"/>
            </p:cNvSpPr>
            <p:nvPr/>
          </p:nvSpPr>
          <p:spPr bwMode="blackWhite">
            <a:xfrm>
              <a:off x="364" y="996"/>
              <a:ext cx="1837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5379" name="Line 14"/>
            <p:cNvSpPr>
              <a:spLocks noChangeShapeType="1"/>
            </p:cNvSpPr>
            <p:nvPr/>
          </p:nvSpPr>
          <p:spPr bwMode="blackWhite">
            <a:xfrm>
              <a:off x="364" y="3840"/>
              <a:ext cx="1837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5380" name="Line 15"/>
            <p:cNvSpPr>
              <a:spLocks noChangeShapeType="1"/>
            </p:cNvSpPr>
            <p:nvPr/>
          </p:nvSpPr>
          <p:spPr bwMode="blackWhite">
            <a:xfrm>
              <a:off x="364" y="996"/>
              <a:ext cx="0" cy="94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5381" name="Line 16"/>
            <p:cNvSpPr>
              <a:spLocks noChangeShapeType="1"/>
            </p:cNvSpPr>
            <p:nvPr/>
          </p:nvSpPr>
          <p:spPr bwMode="blackWhite">
            <a:xfrm>
              <a:off x="4037" y="996"/>
              <a:ext cx="0" cy="1896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5382" name="Line 17"/>
            <p:cNvSpPr>
              <a:spLocks noChangeShapeType="1"/>
            </p:cNvSpPr>
            <p:nvPr/>
          </p:nvSpPr>
          <p:spPr bwMode="blackWhite">
            <a:xfrm>
              <a:off x="364" y="1944"/>
              <a:ext cx="0" cy="94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5383" name="Line 18"/>
            <p:cNvSpPr>
              <a:spLocks noChangeShapeType="1"/>
            </p:cNvSpPr>
            <p:nvPr/>
          </p:nvSpPr>
          <p:spPr bwMode="blackWhite">
            <a:xfrm>
              <a:off x="2201" y="1944"/>
              <a:ext cx="3673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5384" name="Line 19"/>
            <p:cNvSpPr>
              <a:spLocks noChangeShapeType="1"/>
            </p:cNvSpPr>
            <p:nvPr/>
          </p:nvSpPr>
          <p:spPr bwMode="blackWhite">
            <a:xfrm>
              <a:off x="364" y="2892"/>
              <a:ext cx="0" cy="94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5385" name="Line 20"/>
            <p:cNvSpPr>
              <a:spLocks noChangeShapeType="1"/>
            </p:cNvSpPr>
            <p:nvPr/>
          </p:nvSpPr>
          <p:spPr bwMode="blackWhite">
            <a:xfrm>
              <a:off x="2201" y="3840"/>
              <a:ext cx="1836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5386" name="Line 21"/>
            <p:cNvSpPr>
              <a:spLocks noChangeShapeType="1"/>
            </p:cNvSpPr>
            <p:nvPr/>
          </p:nvSpPr>
          <p:spPr bwMode="blackWhite">
            <a:xfrm>
              <a:off x="4037" y="3840"/>
              <a:ext cx="1837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5387" name="Line 22"/>
            <p:cNvSpPr>
              <a:spLocks noChangeShapeType="1"/>
            </p:cNvSpPr>
            <p:nvPr/>
          </p:nvSpPr>
          <p:spPr bwMode="blackWhite">
            <a:xfrm>
              <a:off x="5874" y="2892"/>
              <a:ext cx="0" cy="94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5388" name="Line 23"/>
            <p:cNvSpPr>
              <a:spLocks noChangeShapeType="1"/>
            </p:cNvSpPr>
            <p:nvPr/>
          </p:nvSpPr>
          <p:spPr bwMode="blackWhite">
            <a:xfrm>
              <a:off x="2201" y="996"/>
              <a:ext cx="3673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5389" name="Line 24"/>
            <p:cNvSpPr>
              <a:spLocks noChangeShapeType="1"/>
            </p:cNvSpPr>
            <p:nvPr/>
          </p:nvSpPr>
          <p:spPr bwMode="blackWhite">
            <a:xfrm>
              <a:off x="2201" y="996"/>
              <a:ext cx="0" cy="1896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5390" name="Line 25"/>
            <p:cNvSpPr>
              <a:spLocks noChangeShapeType="1"/>
            </p:cNvSpPr>
            <p:nvPr/>
          </p:nvSpPr>
          <p:spPr bwMode="blackWhite">
            <a:xfrm>
              <a:off x="5874" y="996"/>
              <a:ext cx="0" cy="1896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5391" name="Line 26"/>
            <p:cNvSpPr>
              <a:spLocks noChangeShapeType="1"/>
            </p:cNvSpPr>
            <p:nvPr/>
          </p:nvSpPr>
          <p:spPr bwMode="blackWhite">
            <a:xfrm>
              <a:off x="2201" y="2892"/>
              <a:ext cx="3673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15365" name="Rectangle 28"/>
          <p:cNvSpPr>
            <a:spLocks noChangeArrowheads="1"/>
          </p:cNvSpPr>
          <p:nvPr/>
        </p:nvSpPr>
        <p:spPr bwMode="auto">
          <a:xfrm>
            <a:off x="1143000" y="1524000"/>
            <a:ext cx="32019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rgbClr val="00FF00"/>
              </a:buClr>
              <a:buSzPct val="80000"/>
              <a:buFont typeface="Wingdings" panose="05000000000000000000" pitchFamily="2" charset="2"/>
              <a:buNone/>
            </a:pPr>
            <a:endParaRPr lang="en-US" altLang="hu-HU" sz="2400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15367" name="Rectangle 27"/>
          <p:cNvSpPr>
            <a:spLocks noChangeArrowheads="1"/>
          </p:cNvSpPr>
          <p:nvPr/>
        </p:nvSpPr>
        <p:spPr bwMode="auto">
          <a:xfrm>
            <a:off x="8258890" y="1584860"/>
            <a:ext cx="3419764" cy="4892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lnSpc>
                <a:spcPct val="90000"/>
              </a:lnSpc>
              <a:buClr>
                <a:srgbClr val="00FF00"/>
              </a:buClr>
              <a:buSzPct val="80000"/>
              <a:buFont typeface="Wingdings" panose="05000000000000000000" pitchFamily="2" charset="2"/>
              <a:buNone/>
            </a:pPr>
            <a:r>
              <a:rPr lang="hu-HU" altLang="hu-HU" sz="2400" dirty="0" smtClean="0">
                <a:solidFill>
                  <a:srgbClr val="990000"/>
                </a:solidFill>
                <a:latin typeface="+mn-lt"/>
              </a:rPr>
              <a:t>A </a:t>
            </a:r>
            <a:r>
              <a:rPr lang="hu-HU" altLang="hu-HU" sz="2400" dirty="0">
                <a:solidFill>
                  <a:srgbClr val="990000"/>
                </a:solidFill>
                <a:latin typeface="+mn-lt"/>
              </a:rPr>
              <a:t>hatalmi </a:t>
            </a:r>
            <a:r>
              <a:rPr lang="hu-HU" altLang="hu-HU" sz="2400" dirty="0" smtClean="0">
                <a:solidFill>
                  <a:srgbClr val="990000"/>
                </a:solidFill>
                <a:latin typeface="+mn-lt"/>
              </a:rPr>
              <a:t>harc </a:t>
            </a:r>
            <a:r>
              <a:rPr lang="hu-HU" altLang="hu-HU" sz="2400" dirty="0">
                <a:solidFill>
                  <a:srgbClr val="990000"/>
                </a:solidFill>
                <a:latin typeface="+mn-lt"/>
              </a:rPr>
              <a:t>	a szakértői (kreatív) és a szervezeti (adminisztratív) tudáshagyomány képviselői között zajlik</a:t>
            </a:r>
            <a:r>
              <a:rPr lang="hu-HU" altLang="hu-HU" sz="2400" dirty="0" smtClean="0">
                <a:solidFill>
                  <a:srgbClr val="990000"/>
                </a:solidFill>
                <a:latin typeface="+mn-lt"/>
              </a:rPr>
              <a:t>.</a:t>
            </a:r>
          </a:p>
          <a:p>
            <a:pPr marL="0" indent="0">
              <a:lnSpc>
                <a:spcPct val="90000"/>
              </a:lnSpc>
              <a:buClr>
                <a:srgbClr val="00FF00"/>
              </a:buClr>
              <a:buSzPct val="80000"/>
              <a:buNone/>
            </a:pPr>
            <a:endParaRPr lang="hu-HU" altLang="hu-HU" sz="2400" dirty="0" smtClean="0">
              <a:solidFill>
                <a:srgbClr val="990000"/>
              </a:solidFill>
              <a:latin typeface="+mn-lt"/>
            </a:endParaRPr>
          </a:p>
          <a:p>
            <a:pPr marL="0" indent="0">
              <a:lnSpc>
                <a:spcPct val="90000"/>
              </a:lnSpc>
              <a:buClr>
                <a:srgbClr val="00FF00"/>
              </a:buClr>
              <a:buSzPct val="80000"/>
              <a:buNone/>
            </a:pPr>
            <a:r>
              <a:rPr lang="hu-HU" altLang="hu-HU" sz="2400" dirty="0" smtClean="0">
                <a:solidFill>
                  <a:srgbClr val="990000"/>
                </a:solidFill>
                <a:latin typeface="+mn-lt"/>
              </a:rPr>
              <a:t>A </a:t>
            </a:r>
            <a:r>
              <a:rPr lang="hu-HU" altLang="hu-HU" sz="2400" dirty="0">
                <a:solidFill>
                  <a:srgbClr val="990000"/>
                </a:solidFill>
                <a:latin typeface="+mn-lt"/>
              </a:rPr>
              <a:t>konfliktus a tudásszervezetek</a:t>
            </a:r>
            <a:br>
              <a:rPr lang="hu-HU" altLang="hu-HU" sz="2400" dirty="0">
                <a:solidFill>
                  <a:srgbClr val="990000"/>
                </a:solidFill>
                <a:latin typeface="+mn-lt"/>
              </a:rPr>
            </a:br>
            <a:r>
              <a:rPr lang="hu-HU" altLang="hu-HU" sz="2400" dirty="0">
                <a:solidFill>
                  <a:srgbClr val="990000"/>
                </a:solidFill>
                <a:latin typeface="+mn-lt"/>
              </a:rPr>
              <a:t>normál állapota</a:t>
            </a:r>
            <a:r>
              <a:rPr lang="hu-HU" altLang="hu-HU" sz="2400" dirty="0" smtClean="0">
                <a:solidFill>
                  <a:srgbClr val="990000"/>
                </a:solidFill>
                <a:latin typeface="+mn-lt"/>
              </a:rPr>
              <a:t>.</a:t>
            </a:r>
            <a:endParaRPr lang="en-US" altLang="hu-HU" sz="24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5368" name="Szövegdoboz 1"/>
          <p:cNvSpPr txBox="1">
            <a:spLocks noChangeArrowheads="1"/>
          </p:cNvSpPr>
          <p:nvPr/>
        </p:nvSpPr>
        <p:spPr bwMode="auto">
          <a:xfrm>
            <a:off x="1652588" y="6477000"/>
            <a:ext cx="555472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600" dirty="0"/>
              <a:t>Karl Erik </a:t>
            </a:r>
            <a:r>
              <a:rPr lang="hu-HU" altLang="hu-HU" sz="1600" dirty="0" err="1"/>
              <a:t>Sveiby</a:t>
            </a:r>
            <a:r>
              <a:rPr lang="hu-HU" altLang="hu-HU" sz="1600" dirty="0"/>
              <a:t>: Szervezetek új gazdagsága: a menedzselt tudás</a:t>
            </a:r>
          </a:p>
        </p:txBody>
      </p:sp>
    </p:spTree>
    <p:extLst>
      <p:ext uri="{BB962C8B-B14F-4D97-AF65-F5344CB8AC3E}">
        <p14:creationId xmlns:p14="http://schemas.microsoft.com/office/powerpoint/2010/main" val="96267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ia számának hely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A7EAAA-8AB5-4719-8F3C-89E27B355D47}" type="slidenum">
              <a:rPr lang="hu-HU" altLang="hu-HU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hu-HU" altLang="hu-HU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500" y="494341"/>
            <a:ext cx="8420100" cy="952005"/>
          </a:xfrm>
        </p:spPr>
        <p:txBody>
          <a:bodyPr anchor="ctr"/>
          <a:lstStyle/>
          <a:p>
            <a:pPr eaLnBrk="1" hangingPunct="1"/>
            <a:r>
              <a:rPr lang="hu-HU" altLang="hu-HU" dirty="0" smtClean="0">
                <a:solidFill>
                  <a:schemeClr val="tx1"/>
                </a:solidFill>
              </a:rPr>
              <a:t>A támogató személyzet</a:t>
            </a:r>
            <a:endParaRPr lang="en-US" altLang="hu-HU" dirty="0" smtClean="0">
              <a:solidFill>
                <a:schemeClr val="tx1"/>
              </a:solidFill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4706" y="1749632"/>
            <a:ext cx="10219362" cy="4401786"/>
          </a:xfrm>
        </p:spPr>
        <p:txBody>
          <a:bodyPr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u-HU" altLang="hu-HU" dirty="0"/>
              <a:t>Szerepük a szakemberek és a menedzserek munkájának segítése.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dirty="0">
                <a:solidFill>
                  <a:srgbClr val="990000"/>
                </a:solidFill>
              </a:rPr>
              <a:t>Nincs olyan saját, speciális képesítésük, amely kiemelt helyet biztosítana számukra a tudásszervezetben.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dirty="0"/>
              <a:t>Alacsony a szakértői és alacsony a szervezeti kompetenciájuk.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dirty="0">
                <a:solidFill>
                  <a:srgbClr val="006600"/>
                </a:solidFill>
              </a:rPr>
              <a:t>A megfelelően ösztönzött és képzett támogató személyzet alapvető fontosságú a szervezet hatékony működéséhez.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dirty="0">
                <a:solidFill>
                  <a:srgbClr val="990000"/>
                </a:solidFill>
              </a:rPr>
              <a:t>Hogyan viselkednek azok az emberek, akik alkalmatlan vezetők alatt, őket nem becsülő cégeknél dolgoznak?</a:t>
            </a:r>
            <a:endParaRPr lang="en-US" altLang="hu-HU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98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a számának hely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BEBE93-EB4C-4E83-B8ED-4EA898CA651F}" type="slidenum">
              <a:rPr lang="hu-HU" altLang="hu-HU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hu-HU" altLang="hu-HU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935678" y="284544"/>
            <a:ext cx="8485374" cy="685800"/>
          </a:xfrm>
        </p:spPr>
        <p:txBody>
          <a:bodyPr/>
          <a:lstStyle/>
          <a:p>
            <a:pPr eaLnBrk="1" hangingPunct="1"/>
            <a:r>
              <a:rPr lang="hu-HU" altLang="hu-HU" dirty="0" smtClean="0">
                <a:solidFill>
                  <a:schemeClr val="tx1"/>
                </a:solidFill>
              </a:rPr>
              <a:t>A szakember</a:t>
            </a:r>
            <a:endParaRPr lang="en-US" altLang="hu-HU" dirty="0" smtClean="0">
              <a:solidFill>
                <a:schemeClr val="tx1"/>
              </a:solidFill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2907" y="1152907"/>
            <a:ext cx="10271166" cy="5615049"/>
          </a:xfrm>
        </p:spPr>
        <p:txBody>
          <a:bodyPr>
            <a:normAutofit fontScale="55000" lnSpcReduction="20000"/>
          </a:bodyPr>
          <a:lstStyle/>
          <a:p>
            <a:r>
              <a:rPr lang="hu-HU" b="1" dirty="0"/>
              <a:t>Középpontban a feladat</a:t>
            </a:r>
            <a:endParaRPr lang="hu-HU" dirty="0"/>
          </a:p>
          <a:p>
            <a:pPr lvl="1"/>
            <a:r>
              <a:rPr lang="hu-HU" dirty="0"/>
              <a:t>Feladataikra és szakmájukra összpontosítanak. </a:t>
            </a:r>
          </a:p>
          <a:p>
            <a:pPr lvl="1"/>
            <a:r>
              <a:rPr lang="hu-HU" dirty="0"/>
              <a:t>Magas intelligenciájúak, kreatívak.</a:t>
            </a:r>
          </a:p>
          <a:p>
            <a:pPr lvl="1"/>
            <a:r>
              <a:rPr lang="hu-HU" dirty="0"/>
              <a:t>Reménytelenek az időbeosztásban és az adminisztrációban.  </a:t>
            </a:r>
          </a:p>
          <a:p>
            <a:r>
              <a:rPr lang="hu-HU" b="1" dirty="0"/>
              <a:t>Szakmai büszkeség</a:t>
            </a:r>
            <a:endParaRPr lang="hu-HU" dirty="0"/>
          </a:p>
          <a:p>
            <a:pPr lvl="1"/>
            <a:r>
              <a:rPr lang="hu-HU" dirty="0"/>
              <a:t>Hajlamosak a társaságba szerveződésre.</a:t>
            </a:r>
          </a:p>
          <a:p>
            <a:pPr lvl="1"/>
            <a:r>
              <a:rPr lang="hu-HU" dirty="0"/>
              <a:t>A szakmabeliek létszámát korlátozzák.</a:t>
            </a:r>
          </a:p>
          <a:p>
            <a:pPr lvl="1"/>
            <a:r>
              <a:rPr lang="hu-HU" dirty="0"/>
              <a:t>Csak a saját területeik erőforrásaiért harcolnak.</a:t>
            </a:r>
          </a:p>
          <a:p>
            <a:pPr lvl="1"/>
            <a:r>
              <a:rPr lang="hu-HU" dirty="0"/>
              <a:t>Csodálják a náluk nagyobb szakértőket.</a:t>
            </a:r>
          </a:p>
          <a:p>
            <a:r>
              <a:rPr lang="hu-HU" b="1" dirty="0"/>
              <a:t>Idegenkedés a rutintól</a:t>
            </a:r>
            <a:endParaRPr lang="hu-HU" dirty="0"/>
          </a:p>
          <a:p>
            <a:pPr lvl="1"/>
            <a:r>
              <a:rPr lang="hu-HU" dirty="0"/>
              <a:t>Legkevésbé azt szeretik, ha ugyanúgy kell megoldani egy feladatot, mint legutóbb.</a:t>
            </a:r>
          </a:p>
          <a:p>
            <a:pPr lvl="1"/>
            <a:r>
              <a:rPr lang="hu-HU" dirty="0"/>
              <a:t>A lélekölő rutinmunkát az asszisztensekre hárítják, de azok irányítására azonban gyakran képtelenek.</a:t>
            </a:r>
          </a:p>
          <a:p>
            <a:pPr lvl="1"/>
            <a:r>
              <a:rPr lang="hu-HU" dirty="0"/>
              <a:t>szeretik a komplex problémákat, szakmájuk fejleményei, ha szabadon kutathatnak megoldások után, ha eredményeiket elismeri és megbecsüli a közvélemény.</a:t>
            </a:r>
          </a:p>
          <a:p>
            <a:r>
              <a:rPr lang="hu-HU" b="1" dirty="0"/>
              <a:t>Idegenkednek</a:t>
            </a:r>
            <a:endParaRPr lang="hu-HU" dirty="0"/>
          </a:p>
          <a:p>
            <a:pPr lvl="1"/>
            <a:r>
              <a:rPr lang="hu-HU" dirty="0"/>
              <a:t>a személyes szabadságukat korlátozó szabályoktól,</a:t>
            </a:r>
          </a:p>
          <a:p>
            <a:r>
              <a:rPr lang="hu-HU" b="1" dirty="0"/>
              <a:t>Nem törődnek</a:t>
            </a:r>
            <a:endParaRPr lang="hu-HU" dirty="0"/>
          </a:p>
          <a:p>
            <a:pPr lvl="1"/>
            <a:r>
              <a:rPr lang="hu-HU" dirty="0"/>
              <a:t>fizetéssel, szabadsággal</a:t>
            </a:r>
          </a:p>
          <a:p>
            <a:pPr lvl="1"/>
            <a:r>
              <a:rPr lang="hu-HU" dirty="0"/>
              <a:t>az őket alkalmazó szervezettel, </a:t>
            </a:r>
            <a:r>
              <a:rPr lang="hu-HU" dirty="0" smtClean="0"/>
              <a:t>semmibe veszik </a:t>
            </a:r>
            <a:r>
              <a:rPr lang="hu-HU" dirty="0"/>
              <a:t>a hatalom orientált embereket, vagyis a hagyományos vezetőket.</a:t>
            </a:r>
          </a:p>
          <a:p>
            <a:pPr lvl="1"/>
            <a:r>
              <a:rPr lang="hu-HU" dirty="0"/>
              <a:t>azokkal a szakemberekkel, akik nem az ő szakterületükön jártasak.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hu-HU" sz="18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29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 számának hely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796CA8-7212-44A8-8E3A-B2FFD0FAFB29}" type="slidenum">
              <a:rPr lang="hu-HU" altLang="hu-HU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hu-HU" altLang="hu-HU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2125924" y="627444"/>
            <a:ext cx="8664575" cy="685800"/>
          </a:xfrm>
        </p:spPr>
        <p:txBody>
          <a:bodyPr/>
          <a:lstStyle/>
          <a:p>
            <a:pPr eaLnBrk="1" hangingPunct="1"/>
            <a:r>
              <a:rPr lang="hu-HU" altLang="hu-HU" dirty="0" smtClean="0">
                <a:solidFill>
                  <a:schemeClr val="tx1"/>
                </a:solidFill>
              </a:rPr>
              <a:t>A menedzser</a:t>
            </a:r>
            <a:endParaRPr lang="en-US" altLang="hu-HU" dirty="0" smtClean="0">
              <a:solidFill>
                <a:schemeClr val="tx1"/>
              </a:solidFill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1579" y="1716506"/>
            <a:ext cx="10293267" cy="4555958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hu-HU" altLang="hu-HU" dirty="0" smtClean="0"/>
              <a:t>Feladatuk</a:t>
            </a:r>
            <a:r>
              <a:rPr lang="hu-HU" altLang="hu-HU" dirty="0"/>
              <a:t>, hogy a szervezetet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400" dirty="0"/>
              <a:t>adott hatásköri keretben,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400" dirty="0"/>
              <a:t>meghatározott erőforrásokkal,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400" dirty="0"/>
              <a:t>egy pontosan körülírt cél felé vezessék.</a:t>
            </a:r>
          </a:p>
          <a:p>
            <a:pPr lvl="1" eaLnBrk="1" hangingPunct="1">
              <a:lnSpc>
                <a:spcPct val="90000"/>
              </a:lnSpc>
            </a:pPr>
            <a:endParaRPr lang="hu-HU" altLang="hu-HU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u-HU" altLang="hu-HU" dirty="0"/>
              <a:t>Sok tekintetben a menedzserek ellentétei a szakembereknek. 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400" dirty="0"/>
              <a:t>a szakemberek </a:t>
            </a:r>
            <a:r>
              <a:rPr lang="hu-HU" altLang="hu-HU" sz="2400" i="1" dirty="0">
                <a:solidFill>
                  <a:srgbClr val="006600"/>
                </a:solidFill>
              </a:rPr>
              <a:t>szakértői kompetenciájukat hasznosítva</a:t>
            </a:r>
            <a:r>
              <a:rPr lang="hu-HU" altLang="hu-HU" sz="2400" dirty="0"/>
              <a:t>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hu-HU" altLang="hu-HU" sz="2400" dirty="0"/>
              <a:t>kizárólag ügyfelekkel és más szakértőkkel dolgoznak, 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400" dirty="0"/>
              <a:t>a menedzserek </a:t>
            </a:r>
            <a:r>
              <a:rPr lang="hu-HU" altLang="hu-HU" sz="2400" i="1" dirty="0">
                <a:solidFill>
                  <a:srgbClr val="006600"/>
                </a:solidFill>
              </a:rPr>
              <a:t>szervezeti kompetenciájukat arra használják</a:t>
            </a:r>
            <a:r>
              <a:rPr lang="hu-HU" altLang="hu-HU" sz="2400" dirty="0"/>
              <a:t>,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hu-HU" altLang="hu-HU" sz="2400" dirty="0"/>
              <a:t>hogy mások munkáját felügyeljék</a:t>
            </a:r>
            <a:r>
              <a:rPr lang="hu-HU" altLang="hu-HU" sz="2400" dirty="0" smtClean="0"/>
              <a:t>.</a:t>
            </a:r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129691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ia számának hely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1C755B5-B542-468D-93E3-F73D501878F3}" type="slidenum">
              <a:rPr lang="hu-HU" altLang="hu-HU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hu-HU" altLang="hu-HU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920938" y="690753"/>
            <a:ext cx="9182100" cy="559182"/>
          </a:xfrm>
        </p:spPr>
        <p:txBody>
          <a:bodyPr>
            <a:noAutofit/>
          </a:bodyPr>
          <a:lstStyle/>
          <a:p>
            <a:pPr eaLnBrk="1" hangingPunct="1"/>
            <a:r>
              <a:rPr lang="hu-HU" altLang="hu-HU" dirty="0" smtClean="0">
                <a:solidFill>
                  <a:schemeClr val="tx1"/>
                </a:solidFill>
              </a:rPr>
              <a:t>A vezér</a:t>
            </a:r>
            <a:endParaRPr lang="en-US" altLang="hu-HU" dirty="0" smtClean="0">
              <a:solidFill>
                <a:schemeClr val="tx1"/>
              </a:solidFill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1579" y="1249935"/>
            <a:ext cx="10288946" cy="5791200"/>
          </a:xfrm>
        </p:spPr>
        <p:txBody>
          <a:bodyPr>
            <a:noAutofit/>
          </a:bodyPr>
          <a:lstStyle/>
          <a:p>
            <a:pPr eaLnBrk="1" hangingPunct="1"/>
            <a:r>
              <a:rPr lang="hu-HU" altLang="hu-HU" dirty="0">
                <a:solidFill>
                  <a:schemeClr val="tx1"/>
                </a:solidFill>
              </a:rPr>
              <a:t>Megfelelő képességek birtokában képesek az irányításra:</a:t>
            </a:r>
          </a:p>
          <a:p>
            <a:pPr lvl="3"/>
            <a:r>
              <a:rPr lang="hu-HU" altLang="hu-HU" sz="2400" dirty="0">
                <a:solidFill>
                  <a:schemeClr val="tx1"/>
                </a:solidFill>
              </a:rPr>
              <a:t>kreatív </a:t>
            </a:r>
            <a:r>
              <a:rPr lang="hu-HU" altLang="hu-HU" sz="2400" dirty="0" smtClean="0">
                <a:solidFill>
                  <a:schemeClr val="tx1"/>
                </a:solidFill>
              </a:rPr>
              <a:t>személyiség, határozott, empatikus készségű</a:t>
            </a:r>
            <a:endParaRPr lang="hu-HU" altLang="hu-HU" sz="2400" dirty="0">
              <a:solidFill>
                <a:schemeClr val="tx1"/>
              </a:solidFill>
            </a:endParaRPr>
          </a:p>
          <a:p>
            <a:pPr lvl="3"/>
            <a:r>
              <a:rPr lang="hu-HU" altLang="hu-HU" sz="2400" dirty="0">
                <a:solidFill>
                  <a:schemeClr val="tx1"/>
                </a:solidFill>
              </a:rPr>
              <a:t>feladat- és </a:t>
            </a:r>
            <a:r>
              <a:rPr lang="hu-HU" altLang="hu-HU" sz="2400" dirty="0" err="1" smtClean="0">
                <a:solidFill>
                  <a:schemeClr val="tx1"/>
                </a:solidFill>
              </a:rPr>
              <a:t>tettorientáltság</a:t>
            </a:r>
            <a:r>
              <a:rPr lang="hu-HU" altLang="hu-HU" sz="2400" dirty="0" smtClean="0">
                <a:solidFill>
                  <a:schemeClr val="tx1"/>
                </a:solidFill>
              </a:rPr>
              <a:t>, lelkesség, </a:t>
            </a:r>
            <a:r>
              <a:rPr lang="hu-HU" altLang="hu-HU" sz="2400" dirty="0">
                <a:solidFill>
                  <a:schemeClr val="tx1"/>
                </a:solidFill>
              </a:rPr>
              <a:t>ami átterjed a munkatársakra is</a:t>
            </a:r>
          </a:p>
          <a:p>
            <a:pPr lvl="3"/>
            <a:r>
              <a:rPr lang="hu-HU" altLang="hu-HU" sz="2400" dirty="0">
                <a:solidFill>
                  <a:schemeClr val="tx1"/>
                </a:solidFill>
              </a:rPr>
              <a:t>a cél- és a vízió meghatározásának képessége</a:t>
            </a:r>
          </a:p>
          <a:p>
            <a:pPr lvl="3"/>
            <a:r>
              <a:rPr lang="hu-HU" altLang="hu-HU" sz="2400" dirty="0">
                <a:solidFill>
                  <a:schemeClr val="tx1"/>
                </a:solidFill>
              </a:rPr>
              <a:t>páratlan kommunikációs képesség</a:t>
            </a:r>
          </a:p>
          <a:p>
            <a:pPr lvl="3"/>
            <a:r>
              <a:rPr lang="hu-HU" altLang="hu-HU" sz="2400" dirty="0">
                <a:solidFill>
                  <a:schemeClr val="tx1"/>
                </a:solidFill>
              </a:rPr>
              <a:t>őszinte vágy a vezetésre</a:t>
            </a:r>
          </a:p>
          <a:p>
            <a:pPr lvl="3"/>
            <a:r>
              <a:rPr lang="hu-HU" altLang="hu-HU" sz="2400" dirty="0">
                <a:solidFill>
                  <a:schemeClr val="tx1"/>
                </a:solidFill>
              </a:rPr>
              <a:t>képes összefogni az embereket</a:t>
            </a:r>
          </a:p>
          <a:p>
            <a:pPr lvl="3"/>
            <a:r>
              <a:rPr lang="hu-HU" altLang="hu-HU" sz="2400" dirty="0" smtClean="0">
                <a:solidFill>
                  <a:schemeClr val="tx1"/>
                </a:solidFill>
              </a:rPr>
              <a:t>szereti </a:t>
            </a:r>
            <a:r>
              <a:rPr lang="hu-HU" altLang="hu-HU" sz="2400" dirty="0">
                <a:solidFill>
                  <a:schemeClr val="tx1"/>
                </a:solidFill>
              </a:rPr>
              <a:t>a hivatását és a rábízott embereket</a:t>
            </a:r>
          </a:p>
          <a:p>
            <a:pPr lvl="3"/>
            <a:r>
              <a:rPr lang="hu-HU" altLang="hu-HU" sz="2400" dirty="0">
                <a:solidFill>
                  <a:schemeClr val="tx1"/>
                </a:solidFill>
              </a:rPr>
              <a:t>szeret vezetni, vezérnek </a:t>
            </a:r>
            <a:r>
              <a:rPr lang="hu-HU" altLang="hu-HU" sz="2400" dirty="0" smtClean="0">
                <a:solidFill>
                  <a:schemeClr val="tx1"/>
                </a:solidFill>
              </a:rPr>
              <a:t>lenni, követik az általa kiválasztott úton</a:t>
            </a:r>
            <a:endParaRPr lang="hu-HU" altLang="hu-HU" sz="2400" b="1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10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 számának hely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C56CC8-683A-43C5-92D2-9A01C519C7C2}" type="slidenum">
              <a:rPr lang="hu-HU" altLang="hu-HU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hu-HU" altLang="hu-HU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921043" y="398844"/>
            <a:ext cx="8420100" cy="1143000"/>
          </a:xfrm>
        </p:spPr>
        <p:txBody>
          <a:bodyPr anchor="ctr">
            <a:noAutofit/>
          </a:bodyPr>
          <a:lstStyle/>
          <a:p>
            <a:pPr eaLnBrk="1" hangingPunct="1"/>
            <a:r>
              <a:rPr lang="hu-HU" altLang="hu-HU" dirty="0" smtClean="0">
                <a:solidFill>
                  <a:schemeClr val="tx1"/>
                </a:solidFill>
              </a:rPr>
              <a:t>A tudásszervezetekben </a:t>
            </a:r>
            <a:br>
              <a:rPr lang="hu-HU" altLang="hu-HU" dirty="0" smtClean="0">
                <a:solidFill>
                  <a:schemeClr val="tx1"/>
                </a:solidFill>
              </a:rPr>
            </a:br>
            <a:r>
              <a:rPr lang="hu-HU" altLang="hu-HU" dirty="0" smtClean="0">
                <a:solidFill>
                  <a:schemeClr val="tx1"/>
                </a:solidFill>
              </a:rPr>
              <a:t>megváltozik a vezetők helyzete </a:t>
            </a:r>
            <a:endParaRPr lang="en-US" altLang="hu-HU" dirty="0" smtClean="0">
              <a:solidFill>
                <a:schemeClr val="tx1"/>
              </a:solidFill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0178" y="1705099"/>
            <a:ext cx="10257022" cy="4724400"/>
          </a:xfrm>
        </p:spPr>
        <p:txBody>
          <a:bodyPr>
            <a:normAutofit/>
          </a:bodyPr>
          <a:lstStyle/>
          <a:p>
            <a:r>
              <a:rPr lang="hu-HU" altLang="hu-HU" dirty="0">
                <a:solidFill>
                  <a:schemeClr val="tx1"/>
                </a:solidFill>
              </a:rPr>
              <a:t>Sok kinevezett vezető azt hiszi magáról, hogy vezér és naivan azt képzeli, hogy akkor is irányítja a vállalatot, amikor csak annyit tesz, hogy hagyja magától működni a céget</a:t>
            </a:r>
            <a:r>
              <a:rPr lang="hu-HU" altLang="hu-HU" dirty="0" smtClean="0">
                <a:solidFill>
                  <a:schemeClr val="tx1"/>
                </a:solidFill>
              </a:rPr>
              <a:t>.</a:t>
            </a:r>
          </a:p>
          <a:p>
            <a:r>
              <a:rPr lang="hu-HU" altLang="hu-HU" dirty="0">
                <a:solidFill>
                  <a:schemeClr val="tx1"/>
                </a:solidFill>
              </a:rPr>
              <a:t>Nem értik a munkahelyi hatalmi játékokat, és nem a megfelelő dolgokat mérik</a:t>
            </a:r>
            <a:r>
              <a:rPr lang="hu-HU" altLang="hu-HU" dirty="0" smtClean="0">
                <a:solidFill>
                  <a:schemeClr val="tx1"/>
                </a:solidFill>
              </a:rPr>
              <a:t>.</a:t>
            </a:r>
          </a:p>
          <a:p>
            <a:pPr marL="342900" lvl="1" indent="-342900"/>
            <a:r>
              <a:rPr lang="hu-HU" altLang="hu-HU" sz="2400" dirty="0">
                <a:solidFill>
                  <a:schemeClr val="tx1"/>
                </a:solidFill>
              </a:rPr>
              <a:t>A klasszikus vezetéselmélet azt feltételezi, hogy a vezetők döntéseket hoznak és a beosztottak azokat végrehajtják, hogy a vezetők mindig jobban informáltak, mint a személyzet, hiszen az információk áramlását ők </a:t>
            </a:r>
            <a:r>
              <a:rPr lang="hu-HU" altLang="hu-HU" sz="2400" dirty="0" smtClean="0">
                <a:solidFill>
                  <a:schemeClr val="tx1"/>
                </a:solidFill>
              </a:rPr>
              <a:t>ellenőrzik.</a:t>
            </a:r>
            <a:endParaRPr lang="en-US" altLang="hu-H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08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 számának hely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67E8E2-6414-443F-A783-6BF8F6E159E8}" type="slidenum">
              <a:rPr lang="hu-HU" altLang="hu-HU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hu-HU" altLang="hu-HU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1" y="513144"/>
            <a:ext cx="10270176" cy="914400"/>
          </a:xfrm>
        </p:spPr>
        <p:txBody>
          <a:bodyPr>
            <a:noAutofit/>
          </a:bodyPr>
          <a:lstStyle/>
          <a:p>
            <a:pPr eaLnBrk="1" hangingPunct="1"/>
            <a:r>
              <a:rPr lang="hu-HU" altLang="hu-HU" dirty="0" smtClean="0">
                <a:solidFill>
                  <a:schemeClr val="tx1"/>
                </a:solidFill>
              </a:rPr>
              <a:t>A szakemberek és a menedzserek közti feszültségek kezelése</a:t>
            </a:r>
            <a:endParaRPr lang="en-US" altLang="hu-HU" dirty="0" smtClean="0">
              <a:solidFill>
                <a:schemeClr val="tx1"/>
              </a:solidFill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1" y="1796716"/>
            <a:ext cx="10520547" cy="4985084"/>
          </a:xfrm>
        </p:spPr>
        <p:txBody>
          <a:bodyPr>
            <a:noAutofit/>
          </a:bodyPr>
          <a:lstStyle/>
          <a:p>
            <a:pPr eaLnBrk="1" hangingPunct="1"/>
            <a:endParaRPr lang="hu-HU" altLang="hu-HU" dirty="0"/>
          </a:p>
          <a:p>
            <a:pPr eaLnBrk="1" hangingPunct="1"/>
            <a:r>
              <a:rPr lang="hu-HU" altLang="hu-HU" dirty="0"/>
              <a:t>A kreatív és adminisztratív erők küzdelme</a:t>
            </a:r>
          </a:p>
          <a:p>
            <a:pPr marL="0" indent="0" eaLnBrk="1" hangingPunct="1">
              <a:buNone/>
            </a:pPr>
            <a:r>
              <a:rPr lang="hu-HU" altLang="hu-HU" dirty="0" smtClean="0"/>
              <a:t>Feszültség </a:t>
            </a:r>
            <a:r>
              <a:rPr lang="hu-HU" altLang="hu-HU" dirty="0"/>
              <a:t>oldó eszközök</a:t>
            </a:r>
          </a:p>
          <a:p>
            <a:pPr lvl="1" eaLnBrk="1" hangingPunct="1"/>
            <a:r>
              <a:rPr lang="hu-HU" altLang="hu-HU" sz="2400" dirty="0"/>
              <a:t>Szakmai és adminisztratív vezetés szétválasztása („tandem” vezetés) </a:t>
            </a:r>
          </a:p>
          <a:p>
            <a:pPr lvl="1" eaLnBrk="1" hangingPunct="1"/>
            <a:r>
              <a:rPr lang="hu-HU" altLang="hu-HU" sz="2400" dirty="0"/>
              <a:t>Szakértői és menedzseri kötelezettségeket váltogató életpálya</a:t>
            </a:r>
          </a:p>
          <a:p>
            <a:pPr marL="0" indent="0" eaLnBrk="1" hangingPunct="1">
              <a:buNone/>
            </a:pPr>
            <a:r>
              <a:rPr lang="hu-HU" altLang="hu-HU" dirty="0" smtClean="0"/>
              <a:t>A </a:t>
            </a:r>
            <a:r>
              <a:rPr lang="hu-HU" altLang="hu-HU" dirty="0"/>
              <a:t>nem kezelt feszültségek eredményei</a:t>
            </a:r>
          </a:p>
          <a:p>
            <a:pPr lvl="1"/>
            <a:r>
              <a:rPr lang="hu-HU" altLang="hu-HU" sz="2400" dirty="0" smtClean="0"/>
              <a:t>A feszültségek elfojtása vagy </a:t>
            </a:r>
            <a:r>
              <a:rPr lang="hu-HU" altLang="hu-HU" sz="2400" dirty="0"/>
              <a:t>félreértelmezése a menedzserek és a szakértők </a:t>
            </a:r>
            <a:r>
              <a:rPr lang="hu-HU" altLang="hu-HU" sz="2400" dirty="0" smtClean="0"/>
              <a:t>közötti hatalmi harcokhoz vezet.</a:t>
            </a:r>
            <a:endParaRPr lang="hu-HU" altLang="hu-HU" sz="2400" dirty="0"/>
          </a:p>
          <a:p>
            <a:pPr lvl="1" eaLnBrk="1" hangingPunct="1"/>
            <a:r>
              <a:rPr lang="hu-HU" altLang="hu-HU" sz="2400" dirty="0" smtClean="0"/>
              <a:t>Ha a </a:t>
            </a:r>
            <a:r>
              <a:rPr lang="hu-HU" altLang="hu-HU" sz="2400" dirty="0"/>
              <a:t>szakértői </a:t>
            </a:r>
            <a:r>
              <a:rPr lang="hu-HU" altLang="hu-HU" sz="2400" dirty="0" smtClean="0"/>
              <a:t>értékek erősebbek, akkor a </a:t>
            </a:r>
            <a:r>
              <a:rPr lang="hu-HU" altLang="hu-HU" sz="2400" dirty="0"/>
              <a:t>szakértők </a:t>
            </a:r>
            <a:r>
              <a:rPr lang="hu-HU" altLang="hu-HU" sz="2400" dirty="0" smtClean="0"/>
              <a:t>gyakran átveszik </a:t>
            </a:r>
            <a:r>
              <a:rPr lang="hu-HU" altLang="hu-HU" sz="2400" dirty="0"/>
              <a:t>a hatalmat.</a:t>
            </a:r>
          </a:p>
          <a:p>
            <a:pPr lvl="1" eaLnBrk="1" hangingPunct="1"/>
            <a:endParaRPr lang="en-US" altLang="hu-HU" sz="1800" b="1" dirty="0"/>
          </a:p>
        </p:txBody>
      </p:sp>
    </p:spTree>
    <p:extLst>
      <p:ext uri="{BB962C8B-B14F-4D97-AF65-F5344CB8AC3E}">
        <p14:creationId xmlns:p14="http://schemas.microsoft.com/office/powerpoint/2010/main" val="226475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a számának hely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C761BD-2105-47BE-B69A-791A6002B47C}" type="slidenum">
              <a:rPr lang="hu-HU" altLang="hu-HU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hu-HU" altLang="hu-HU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758850" y="398844"/>
            <a:ext cx="91821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hu-HU" altLang="hu-HU" dirty="0" smtClean="0">
                <a:solidFill>
                  <a:schemeClr val="tx1"/>
                </a:solidFill>
              </a:rPr>
              <a:t>Képesek a vezérek arra, hogy irányítsák a szakértőket? </a:t>
            </a:r>
            <a:endParaRPr lang="en-US" altLang="hu-HU" dirty="0" smtClean="0">
              <a:solidFill>
                <a:schemeClr val="tx1"/>
              </a:solidFill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2386" y="1805049"/>
            <a:ext cx="9877301" cy="4451298"/>
          </a:xfrm>
        </p:spPr>
        <p:txBody>
          <a:bodyPr/>
          <a:lstStyle/>
          <a:p>
            <a:pPr>
              <a:buClr>
                <a:srgbClr val="A53010"/>
              </a:buClr>
            </a:pPr>
            <a:r>
              <a:rPr lang="hu-HU" altLang="hu-HU" dirty="0" smtClean="0"/>
              <a:t>A </a:t>
            </a:r>
            <a:r>
              <a:rPr lang="hu-HU" altLang="hu-HU" dirty="0"/>
              <a:t>tudásszervezetekben a vezetés nagyrészt nem más, mint kreatív szabadság biztosítása a szakértők számára a vezér által kidolgozott keretek között</a:t>
            </a:r>
            <a:r>
              <a:rPr lang="hu-HU" altLang="hu-HU" dirty="0" smtClean="0"/>
              <a:t>.</a:t>
            </a:r>
          </a:p>
          <a:p>
            <a:pPr>
              <a:buClr>
                <a:srgbClr val="A53010"/>
              </a:buClr>
            </a:pPr>
            <a:endParaRPr lang="hu-HU" altLang="hu-HU" dirty="0"/>
          </a:p>
          <a:p>
            <a:pPr>
              <a:buClr>
                <a:srgbClr val="A53010"/>
              </a:buClr>
            </a:pPr>
            <a:r>
              <a:rPr lang="hu-HU" altLang="hu-HU" dirty="0"/>
              <a:t>Azon tudás szervezetben, ahol a szakértők nem fogadják el a vezért, a belső erők szabadon működnek, a cég spontán módon saját belső hatalmi szerkezetéhez igazodik</a:t>
            </a:r>
            <a:r>
              <a:rPr lang="hu-HU" altLang="hu-HU" dirty="0" smtClean="0"/>
              <a:t>.</a:t>
            </a:r>
            <a:endParaRPr lang="en-US" altLang="hu-HU" dirty="0"/>
          </a:p>
        </p:txBody>
      </p:sp>
    </p:spTree>
    <p:extLst>
      <p:ext uri="{BB962C8B-B14F-4D97-AF65-F5344CB8AC3E}">
        <p14:creationId xmlns:p14="http://schemas.microsoft.com/office/powerpoint/2010/main" val="408202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ia számának hely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696205-817F-49AC-9941-7A42579AC033}" type="slidenum">
              <a:rPr lang="hu-HU" altLang="hu-HU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hu-HU" altLang="hu-HU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845634" y="526445"/>
            <a:ext cx="9823120" cy="685800"/>
          </a:xfrm>
        </p:spPr>
        <p:txBody>
          <a:bodyPr/>
          <a:lstStyle/>
          <a:p>
            <a:pPr eaLnBrk="1" hangingPunct="1"/>
            <a:r>
              <a:rPr lang="hu-HU" altLang="hu-HU" dirty="0" smtClean="0">
                <a:solidFill>
                  <a:schemeClr val="tx1"/>
                </a:solidFill>
              </a:rPr>
              <a:t>A tudás szervezet négy hatalmi játékosa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3505200" y="3886200"/>
            <a:ext cx="2725738" cy="167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hu-HU" altLang="hu-HU" sz="1600"/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3505200" y="2209800"/>
            <a:ext cx="2725738" cy="1676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hu-HU" altLang="hu-HU" sz="1600"/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6173788" y="2209800"/>
            <a:ext cx="2724150" cy="16764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hu-HU" altLang="hu-HU" sz="1600"/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6173788" y="3886200"/>
            <a:ext cx="2724150" cy="1676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hu-HU" altLang="hu-HU" sz="1600"/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1752600" y="4800601"/>
            <a:ext cx="152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600" dirty="0"/>
              <a:t>Szakmai kompetencia</a:t>
            </a:r>
            <a:endParaRPr lang="hu-HU" altLang="hu-HU" sz="2400" dirty="0"/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>
            <a:off x="3581400" y="5638800"/>
            <a:ext cx="2806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600" dirty="0"/>
              <a:t>Szervezeti kompetencia</a:t>
            </a:r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3429000" y="2667000"/>
            <a:ext cx="1735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600" dirty="0"/>
              <a:t>A </a:t>
            </a:r>
            <a:r>
              <a:rPr lang="hu-HU" altLang="hu-HU" sz="1600" dirty="0" smtClean="0"/>
              <a:t>szakértők</a:t>
            </a:r>
            <a:endParaRPr lang="hu-HU" altLang="hu-HU" sz="2400" dirty="0"/>
          </a:p>
        </p:txBody>
      </p:sp>
      <p:sp>
        <p:nvSpPr>
          <p:cNvPr id="27659" name="Text Box 10"/>
          <p:cNvSpPr txBox="1">
            <a:spLocks noChangeArrowheads="1"/>
          </p:cNvSpPr>
          <p:nvPr/>
        </p:nvSpPr>
        <p:spPr bwMode="auto">
          <a:xfrm>
            <a:off x="3505200" y="4724401"/>
            <a:ext cx="17351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600"/>
              <a:t>A támogató személyzet</a:t>
            </a:r>
            <a:endParaRPr lang="hu-HU" altLang="hu-HU" sz="2400"/>
          </a:p>
        </p:txBody>
      </p:sp>
      <p:sp>
        <p:nvSpPr>
          <p:cNvPr id="27660" name="Text Box 11"/>
          <p:cNvSpPr txBox="1">
            <a:spLocks noChangeArrowheads="1"/>
          </p:cNvSpPr>
          <p:nvPr/>
        </p:nvSpPr>
        <p:spPr bwMode="auto">
          <a:xfrm>
            <a:off x="7088188" y="2362200"/>
            <a:ext cx="1733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600" dirty="0">
                <a:solidFill>
                  <a:srgbClr val="FFFFFF"/>
                </a:solidFill>
              </a:rPr>
              <a:t>A </a:t>
            </a:r>
            <a:r>
              <a:rPr lang="hu-HU" altLang="hu-HU" sz="1600" dirty="0" smtClean="0">
                <a:solidFill>
                  <a:srgbClr val="FFFFFF"/>
                </a:solidFill>
              </a:rPr>
              <a:t>vezér</a:t>
            </a:r>
            <a:endParaRPr lang="hu-HU" altLang="hu-HU" sz="1600" dirty="0">
              <a:solidFill>
                <a:srgbClr val="FFFFFF"/>
              </a:solidFill>
            </a:endParaRPr>
          </a:p>
        </p:txBody>
      </p:sp>
      <p:sp>
        <p:nvSpPr>
          <p:cNvPr id="27661" name="Text Box 12"/>
          <p:cNvSpPr txBox="1">
            <a:spLocks noChangeArrowheads="1"/>
          </p:cNvSpPr>
          <p:nvPr/>
        </p:nvSpPr>
        <p:spPr bwMode="auto">
          <a:xfrm>
            <a:off x="7088188" y="5029200"/>
            <a:ext cx="1733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600" dirty="0"/>
              <a:t>A </a:t>
            </a:r>
            <a:r>
              <a:rPr lang="hu-HU" altLang="hu-HU" sz="1600" dirty="0" smtClean="0"/>
              <a:t>menedzserek</a:t>
            </a:r>
            <a:endParaRPr lang="hu-HU" altLang="hu-HU" sz="2400" dirty="0"/>
          </a:p>
        </p:txBody>
      </p:sp>
      <p:sp>
        <p:nvSpPr>
          <p:cNvPr id="27662" name="Text Box 13"/>
          <p:cNvSpPr txBox="1">
            <a:spLocks noChangeArrowheads="1"/>
          </p:cNvSpPr>
          <p:nvPr/>
        </p:nvSpPr>
        <p:spPr bwMode="auto">
          <a:xfrm>
            <a:off x="2876550" y="6248400"/>
            <a:ext cx="635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2400"/>
              <a:t>Forrás: Sveiby</a:t>
            </a:r>
          </a:p>
        </p:txBody>
      </p:sp>
      <p:sp>
        <p:nvSpPr>
          <p:cNvPr id="27663" name="AutoShape 14"/>
          <p:cNvSpPr>
            <a:spLocks noChangeArrowheads="1"/>
          </p:cNvSpPr>
          <p:nvPr/>
        </p:nvSpPr>
        <p:spPr bwMode="auto">
          <a:xfrm rot="3344940">
            <a:off x="5972969" y="1953419"/>
            <a:ext cx="1568450" cy="3300412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hu-HU" altLang="hu-HU" sz="1600"/>
          </a:p>
        </p:txBody>
      </p:sp>
      <p:sp>
        <p:nvSpPr>
          <p:cNvPr id="27664" name="Text Box 15"/>
          <p:cNvSpPr txBox="1">
            <a:spLocks noChangeArrowheads="1"/>
          </p:cNvSpPr>
          <p:nvPr/>
        </p:nvSpPr>
        <p:spPr bwMode="auto">
          <a:xfrm>
            <a:off x="9496049" y="1505743"/>
            <a:ext cx="2405439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2400" dirty="0">
                <a:solidFill>
                  <a:srgbClr val="990000"/>
                </a:solidFill>
                <a:latin typeface="+mn-lt"/>
                <a:cs typeface="Times New Roman" panose="02020603050405020304" pitchFamily="18" charset="0"/>
              </a:rPr>
              <a:t>Egyensúlyi helyzet, a konfliktusok optimális szintjével.</a:t>
            </a:r>
            <a:endParaRPr lang="hu-HU" altLang="hu-HU" sz="2400" dirty="0">
              <a:solidFill>
                <a:srgbClr val="990000"/>
              </a:solidFill>
              <a:latin typeface="+mn-lt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2400" dirty="0">
                <a:solidFill>
                  <a:srgbClr val="990000"/>
                </a:solidFill>
                <a:latin typeface="+mn-lt"/>
                <a:cs typeface="Times New Roman" panose="02020603050405020304" pitchFamily="18" charset="0"/>
              </a:rPr>
              <a:t>Nem emészti fel az alkotóenergiát és a szervezet működését.</a:t>
            </a:r>
          </a:p>
        </p:txBody>
      </p:sp>
    </p:spTree>
    <p:extLst>
      <p:ext uri="{BB962C8B-B14F-4D97-AF65-F5344CB8AC3E}">
        <p14:creationId xmlns:p14="http://schemas.microsoft.com/office/powerpoint/2010/main" val="299362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>
          <a:xfrm>
            <a:off x="2260417" y="329899"/>
            <a:ext cx="8911687" cy="1280890"/>
          </a:xfrm>
        </p:spPr>
        <p:txBody>
          <a:bodyPr anchor="ctr"/>
          <a:lstStyle/>
          <a:p>
            <a:r>
              <a:rPr lang="hu-HU" altLang="hu-HU" dirty="0" smtClean="0"/>
              <a:t>Előzmények</a:t>
            </a:r>
          </a:p>
        </p:txBody>
      </p:sp>
      <p:sp>
        <p:nvSpPr>
          <p:cNvPr id="8195" name="Tartalom helye 2"/>
          <p:cNvSpPr>
            <a:spLocks noGrp="1"/>
          </p:cNvSpPr>
          <p:nvPr>
            <p:ph idx="1"/>
          </p:nvPr>
        </p:nvSpPr>
        <p:spPr>
          <a:xfrm>
            <a:off x="1774825" y="1752600"/>
            <a:ext cx="8420100" cy="4648200"/>
          </a:xfrm>
        </p:spPr>
        <p:txBody>
          <a:bodyPr anchor="ctr"/>
          <a:lstStyle/>
          <a:p>
            <a:r>
              <a:rPr lang="hu-HU" altLang="hu-HU" dirty="0" smtClean="0"/>
              <a:t>A legnagyobb magyarországi tanácsadócégek </a:t>
            </a:r>
            <a:r>
              <a:rPr lang="hu-HU" altLang="hu-HU" dirty="0"/>
              <a:t>(BIG FIVE) egyikénél dolgozva </a:t>
            </a:r>
            <a:r>
              <a:rPr lang="hu-HU" altLang="hu-HU" dirty="0" smtClean="0"/>
              <a:t>szereztem elsődleges tapasztalataimat </a:t>
            </a:r>
          </a:p>
          <a:p>
            <a:r>
              <a:rPr lang="hu-HU" altLang="hu-HU" sz="2000" dirty="0" smtClean="0"/>
              <a:t>(</a:t>
            </a:r>
            <a:r>
              <a:rPr lang="hu-HU" altLang="hu-HU" sz="2000" dirty="0"/>
              <a:t>Boda György közgazdász-kontroller, Angyal József matematikus</a:t>
            </a:r>
            <a:r>
              <a:rPr lang="hu-HU" altLang="hu-HU" dirty="0" smtClean="0"/>
              <a:t>)</a:t>
            </a:r>
          </a:p>
          <a:p>
            <a:r>
              <a:rPr lang="hu-HU" altLang="hu-HU" dirty="0" smtClean="0"/>
              <a:t>Közreműködtem két tudásmenedzsment könyv magyarországi megjelentetésében</a:t>
            </a:r>
          </a:p>
          <a:p>
            <a:pPr lvl="1"/>
            <a:r>
              <a:rPr lang="hu-HU" altLang="hu-HU" dirty="0" smtClean="0"/>
              <a:t> Karl Erik </a:t>
            </a:r>
            <a:r>
              <a:rPr lang="hu-HU" altLang="hu-HU" dirty="0" err="1" smtClean="0"/>
              <a:t>Sveiby</a:t>
            </a:r>
            <a:r>
              <a:rPr lang="hu-HU" altLang="hu-HU" dirty="0"/>
              <a:t>: Szervezetek új gazdagsága: a menedzselt tudás</a:t>
            </a:r>
          </a:p>
          <a:p>
            <a:pPr lvl="1"/>
            <a:r>
              <a:rPr lang="hu-HU" altLang="hu-HU" dirty="0" smtClean="0"/>
              <a:t>Thomas </a:t>
            </a:r>
            <a:r>
              <a:rPr lang="hu-HU" altLang="hu-HU" dirty="0" err="1" smtClean="0"/>
              <a:t>Davenport</a:t>
            </a:r>
            <a:r>
              <a:rPr lang="hu-HU" altLang="hu-HU" dirty="0" smtClean="0"/>
              <a:t> – </a:t>
            </a:r>
            <a:r>
              <a:rPr lang="hu-HU" altLang="hu-HU" dirty="0" err="1" smtClean="0"/>
              <a:t>Larry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Prusak</a:t>
            </a:r>
            <a:r>
              <a:rPr lang="hu-HU" altLang="hu-HU" dirty="0" smtClean="0"/>
              <a:t>: Tudásmenedzsment</a:t>
            </a:r>
          </a:p>
          <a:p>
            <a:r>
              <a:rPr lang="hu-HU" altLang="hu-HU" dirty="0" smtClean="0"/>
              <a:t>Tanítottam a BME-n</a:t>
            </a:r>
            <a:endParaRPr lang="hu-HU" altLang="hu-H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Dia számának hely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6BF897-095D-476B-89D5-64EAC4B63A9E}" type="slidenum">
              <a:rPr lang="hu-HU" altLang="hu-HU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146056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ia számának hely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73C15B-97EB-4952-96B0-B645AD1F5C8D}" type="slidenum">
              <a:rPr lang="hu-HU" altLang="hu-HU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hu-HU" altLang="hu-HU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1895475" y="396875"/>
            <a:ext cx="840422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hu-HU" altLang="hu-HU" dirty="0" smtClean="0">
                <a:solidFill>
                  <a:schemeClr val="tx1"/>
                </a:solidFill>
              </a:rPr>
              <a:t>A tudásszerepek torzulásai I.</a:t>
            </a:r>
            <a:br>
              <a:rPr lang="hu-HU" altLang="hu-HU" dirty="0" smtClean="0">
                <a:solidFill>
                  <a:schemeClr val="tx1"/>
                </a:solidFill>
              </a:rPr>
            </a:br>
            <a:r>
              <a:rPr lang="hu-HU" altLang="hu-HU" dirty="0">
                <a:solidFill>
                  <a:schemeClr val="tx1"/>
                </a:solidFill>
              </a:rPr>
              <a:t>	</a:t>
            </a:r>
            <a:r>
              <a:rPr lang="hu-HU" altLang="hu-HU" dirty="0" smtClean="0">
                <a:solidFill>
                  <a:schemeClr val="tx1"/>
                </a:solidFill>
              </a:rPr>
              <a:t>		A </a:t>
            </a:r>
            <a:r>
              <a:rPr lang="hu-HU" altLang="hu-HU" dirty="0">
                <a:solidFill>
                  <a:schemeClr val="tx1"/>
                </a:solidFill>
              </a:rPr>
              <a:t>szakértők válnak vezérré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3429000" y="4114800"/>
            <a:ext cx="2725738" cy="167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hu-HU" altLang="hu-HU" sz="1600"/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3429000" y="2438400"/>
            <a:ext cx="2681288" cy="16764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hu-HU" altLang="hu-HU" sz="1600"/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6097588" y="2438400"/>
            <a:ext cx="2724150" cy="1676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hu-HU" altLang="hu-HU" sz="1600"/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6097588" y="4114800"/>
            <a:ext cx="2724150" cy="1676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hu-HU" altLang="hu-HU" sz="1600"/>
          </a:p>
        </p:txBody>
      </p:sp>
      <p:sp>
        <p:nvSpPr>
          <p:cNvPr id="28680" name="Text Box 7"/>
          <p:cNvSpPr txBox="1">
            <a:spLocks noChangeArrowheads="1"/>
          </p:cNvSpPr>
          <p:nvPr/>
        </p:nvSpPr>
        <p:spPr bwMode="auto">
          <a:xfrm>
            <a:off x="1447801" y="5257800"/>
            <a:ext cx="20621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600"/>
              <a:t>Szakmai kompetencia</a:t>
            </a:r>
            <a:endParaRPr lang="hu-HU" altLang="hu-HU" sz="2400"/>
          </a:p>
        </p:txBody>
      </p:sp>
      <p:sp>
        <p:nvSpPr>
          <p:cNvPr id="28681" name="Text Box 8"/>
          <p:cNvSpPr txBox="1">
            <a:spLocks noChangeArrowheads="1"/>
          </p:cNvSpPr>
          <p:nvPr/>
        </p:nvSpPr>
        <p:spPr bwMode="auto">
          <a:xfrm>
            <a:off x="3505200" y="5943600"/>
            <a:ext cx="2806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600"/>
              <a:t>Szervezeti kompetencia</a:t>
            </a:r>
          </a:p>
        </p:txBody>
      </p:sp>
      <p:sp>
        <p:nvSpPr>
          <p:cNvPr id="28682" name="Text Box 9"/>
          <p:cNvSpPr txBox="1">
            <a:spLocks noChangeArrowheads="1"/>
          </p:cNvSpPr>
          <p:nvPr/>
        </p:nvSpPr>
        <p:spPr bwMode="auto">
          <a:xfrm>
            <a:off x="3352800" y="2514600"/>
            <a:ext cx="1735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600" dirty="0">
                <a:solidFill>
                  <a:srgbClr val="FFFFFF"/>
                </a:solidFill>
              </a:rPr>
              <a:t>A </a:t>
            </a:r>
            <a:r>
              <a:rPr lang="hu-HU" altLang="hu-HU" sz="1600" dirty="0" smtClean="0">
                <a:solidFill>
                  <a:srgbClr val="FFFFFF"/>
                </a:solidFill>
              </a:rPr>
              <a:t>szakértők</a:t>
            </a:r>
            <a:endParaRPr lang="hu-HU" altLang="hu-HU" sz="1600" dirty="0">
              <a:solidFill>
                <a:srgbClr val="FFFFFF"/>
              </a:solidFill>
            </a:endParaRPr>
          </a:p>
        </p:txBody>
      </p:sp>
      <p:sp>
        <p:nvSpPr>
          <p:cNvPr id="28683" name="Text Box 10"/>
          <p:cNvSpPr txBox="1">
            <a:spLocks noChangeArrowheads="1"/>
          </p:cNvSpPr>
          <p:nvPr/>
        </p:nvSpPr>
        <p:spPr bwMode="auto">
          <a:xfrm>
            <a:off x="3581400" y="4953001"/>
            <a:ext cx="12398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600"/>
              <a:t>A támogató személyzet</a:t>
            </a:r>
            <a:endParaRPr lang="hu-HU" altLang="hu-HU" sz="2400"/>
          </a:p>
        </p:txBody>
      </p:sp>
      <p:sp>
        <p:nvSpPr>
          <p:cNvPr id="28684" name="Text Box 11"/>
          <p:cNvSpPr txBox="1">
            <a:spLocks noChangeArrowheads="1"/>
          </p:cNvSpPr>
          <p:nvPr/>
        </p:nvSpPr>
        <p:spPr bwMode="auto">
          <a:xfrm>
            <a:off x="7028167" y="2606675"/>
            <a:ext cx="1733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600" dirty="0"/>
              <a:t>A </a:t>
            </a:r>
            <a:r>
              <a:rPr lang="hu-HU" altLang="hu-HU" sz="1600" dirty="0" smtClean="0"/>
              <a:t>vezér</a:t>
            </a:r>
            <a:endParaRPr lang="hu-HU" altLang="hu-HU" sz="2400" dirty="0"/>
          </a:p>
        </p:txBody>
      </p:sp>
      <p:sp>
        <p:nvSpPr>
          <p:cNvPr id="28685" name="Text Box 12"/>
          <p:cNvSpPr txBox="1">
            <a:spLocks noChangeArrowheads="1"/>
          </p:cNvSpPr>
          <p:nvPr/>
        </p:nvSpPr>
        <p:spPr bwMode="auto">
          <a:xfrm>
            <a:off x="7011988" y="5181600"/>
            <a:ext cx="1733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600" dirty="0"/>
              <a:t>A </a:t>
            </a:r>
            <a:r>
              <a:rPr lang="hu-HU" altLang="hu-HU" sz="1600" dirty="0" smtClean="0"/>
              <a:t>menedzserek</a:t>
            </a:r>
            <a:endParaRPr lang="hu-HU" altLang="hu-HU" sz="2400" dirty="0"/>
          </a:p>
        </p:txBody>
      </p:sp>
      <p:sp>
        <p:nvSpPr>
          <p:cNvPr id="28686" name="AutoShape 13"/>
          <p:cNvSpPr>
            <a:spLocks noChangeArrowheads="1"/>
          </p:cNvSpPr>
          <p:nvPr/>
        </p:nvSpPr>
        <p:spPr bwMode="auto">
          <a:xfrm rot="-3086969">
            <a:off x="5324476" y="2449513"/>
            <a:ext cx="1698625" cy="3048000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hu-HU" altLang="hu-HU" sz="1600"/>
          </a:p>
        </p:txBody>
      </p:sp>
      <p:sp>
        <p:nvSpPr>
          <p:cNvPr id="28687" name="Text Box 14"/>
          <p:cNvSpPr txBox="1">
            <a:spLocks noChangeArrowheads="1"/>
          </p:cNvSpPr>
          <p:nvPr/>
        </p:nvSpPr>
        <p:spPr bwMode="auto">
          <a:xfrm>
            <a:off x="9171292" y="1711355"/>
            <a:ext cx="289237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2400" dirty="0">
                <a:solidFill>
                  <a:srgbClr val="990000"/>
                </a:solidFill>
                <a:latin typeface="+mn-lt"/>
              </a:rPr>
              <a:t>A </a:t>
            </a:r>
            <a:r>
              <a:rPr lang="hu-HU" altLang="hu-HU" sz="2400" dirty="0">
                <a:solidFill>
                  <a:srgbClr val="990000"/>
                </a:solidFill>
                <a:latin typeface="+mn-lt"/>
                <a:cs typeface="Times New Roman" panose="02020603050405020304" pitchFamily="18" charset="0"/>
              </a:rPr>
              <a:t>szakértő szelleme korlátlanul szárnyal</a:t>
            </a:r>
            <a:r>
              <a:rPr lang="hu-HU" altLang="hu-HU" sz="2400" dirty="0">
                <a:solidFill>
                  <a:srgbClr val="990000"/>
                </a:solidFill>
                <a:latin typeface="+mn-lt"/>
              </a:rPr>
              <a:t>,</a:t>
            </a:r>
            <a:r>
              <a:rPr lang="hu-HU" altLang="hu-HU" sz="2400" dirty="0">
                <a:solidFill>
                  <a:srgbClr val="990000"/>
                </a:solidFill>
                <a:latin typeface="+mn-lt"/>
                <a:cs typeface="Times New Roman" panose="02020603050405020304" pitchFamily="18" charset="0"/>
              </a:rPr>
              <a:t> az üzleti kontroll hátérbe szorul</a:t>
            </a:r>
            <a:r>
              <a:rPr lang="hu-HU" altLang="hu-HU" sz="2400" dirty="0">
                <a:solidFill>
                  <a:srgbClr val="990000"/>
                </a:solidFill>
                <a:latin typeface="+mn-lt"/>
              </a:rPr>
              <a:t>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2400" dirty="0">
                <a:solidFill>
                  <a:srgbClr val="990000"/>
                </a:solidFill>
                <a:latin typeface="+mn-lt"/>
                <a:cs typeface="Times New Roman" panose="02020603050405020304" pitchFamily="18" charset="0"/>
              </a:rPr>
              <a:t>Nem az üzleti szempontok érvényesülnek</a:t>
            </a:r>
            <a:r>
              <a:rPr lang="hu-HU" altLang="hu-HU" sz="2400" dirty="0">
                <a:solidFill>
                  <a:srgbClr val="990000"/>
                </a:solidFill>
                <a:latin typeface="+mn-lt"/>
              </a:rPr>
              <a:t>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2400" dirty="0">
                <a:solidFill>
                  <a:srgbClr val="990000"/>
                </a:solidFill>
                <a:latin typeface="+mn-lt"/>
                <a:cs typeface="Times New Roman" panose="02020603050405020304" pitchFamily="18" charset="0"/>
              </a:rPr>
              <a:t>Leromlik a hatékonyság</a:t>
            </a:r>
            <a:r>
              <a:rPr lang="hu-HU" altLang="hu-HU" sz="2400" dirty="0" smtClean="0">
                <a:solidFill>
                  <a:srgbClr val="990000"/>
                </a:solidFill>
                <a:latin typeface="+mn-lt"/>
              </a:rPr>
              <a:t>.</a:t>
            </a:r>
            <a:endParaRPr lang="hu-HU" altLang="hu-HU" sz="2400" dirty="0">
              <a:solidFill>
                <a:srgbClr val="99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767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ia számának hely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D7A508-B8A1-4EEE-9479-54129E3722F4}" type="slidenum">
              <a:rPr lang="hu-HU" altLang="hu-HU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hu-HU" altLang="hu-HU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887538" y="396875"/>
            <a:ext cx="84201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hu-HU" altLang="hu-HU" dirty="0" smtClean="0">
                <a:solidFill>
                  <a:schemeClr val="tx1"/>
                </a:solidFill>
              </a:rPr>
              <a:t>A tudásszerepek torzulásai II.</a:t>
            </a:r>
            <a:br>
              <a:rPr lang="hu-HU" altLang="hu-HU" dirty="0" smtClean="0">
                <a:solidFill>
                  <a:schemeClr val="tx1"/>
                </a:solidFill>
              </a:rPr>
            </a:br>
            <a:r>
              <a:rPr lang="hu-HU" altLang="hu-HU" dirty="0">
                <a:solidFill>
                  <a:schemeClr val="tx1"/>
                </a:solidFill>
              </a:rPr>
              <a:t>	</a:t>
            </a:r>
            <a:r>
              <a:rPr lang="hu-HU" altLang="hu-HU" dirty="0" smtClean="0">
                <a:solidFill>
                  <a:schemeClr val="tx1"/>
                </a:solidFill>
              </a:rPr>
              <a:t>		A </a:t>
            </a:r>
            <a:r>
              <a:rPr lang="hu-HU" altLang="hu-HU" dirty="0">
                <a:solidFill>
                  <a:schemeClr val="tx1"/>
                </a:solidFill>
              </a:rPr>
              <a:t>menedzserek válnak vezérré</a:t>
            </a: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3429000" y="4114800"/>
            <a:ext cx="2725738" cy="167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hu-HU" altLang="hu-HU" sz="1600"/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3429000" y="2438400"/>
            <a:ext cx="2681288" cy="16764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hu-HU" altLang="hu-HU" sz="1600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6097588" y="2438400"/>
            <a:ext cx="2724150" cy="1676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hu-HU" altLang="hu-HU" sz="1600"/>
          </a:p>
        </p:txBody>
      </p:sp>
      <p:sp>
        <p:nvSpPr>
          <p:cNvPr id="29703" name="Rectangle 6"/>
          <p:cNvSpPr>
            <a:spLocks noChangeArrowheads="1"/>
          </p:cNvSpPr>
          <p:nvPr/>
        </p:nvSpPr>
        <p:spPr bwMode="auto">
          <a:xfrm>
            <a:off x="6097588" y="4114800"/>
            <a:ext cx="2724150" cy="1676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hu-HU" altLang="hu-HU" sz="1600"/>
          </a:p>
        </p:txBody>
      </p: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1365250" y="4963886"/>
            <a:ext cx="20637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600" dirty="0"/>
              <a:t>Szakmai kompetencia</a:t>
            </a:r>
            <a:endParaRPr lang="hu-HU" altLang="hu-HU" sz="2400" dirty="0"/>
          </a:p>
        </p:txBody>
      </p:sp>
      <p:sp>
        <p:nvSpPr>
          <p:cNvPr id="29705" name="Text Box 8"/>
          <p:cNvSpPr txBox="1">
            <a:spLocks noChangeArrowheads="1"/>
          </p:cNvSpPr>
          <p:nvPr/>
        </p:nvSpPr>
        <p:spPr bwMode="auto">
          <a:xfrm>
            <a:off x="3505200" y="5943600"/>
            <a:ext cx="2806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600"/>
              <a:t>Szervezeti kompetencia</a:t>
            </a: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3352800" y="2514600"/>
            <a:ext cx="1735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600" dirty="0">
                <a:solidFill>
                  <a:srgbClr val="FFFFFF"/>
                </a:solidFill>
              </a:rPr>
              <a:t>A </a:t>
            </a:r>
            <a:r>
              <a:rPr lang="hu-HU" altLang="hu-HU" sz="1600" dirty="0" smtClean="0">
                <a:solidFill>
                  <a:srgbClr val="FFFFFF"/>
                </a:solidFill>
              </a:rPr>
              <a:t>szakértők</a:t>
            </a:r>
            <a:endParaRPr lang="hu-HU" altLang="hu-HU" sz="1600" dirty="0">
              <a:solidFill>
                <a:srgbClr val="FFFFFF"/>
              </a:solidFill>
            </a:endParaRPr>
          </a:p>
        </p:txBody>
      </p:sp>
      <p:sp>
        <p:nvSpPr>
          <p:cNvPr id="29707" name="Text Box 10"/>
          <p:cNvSpPr txBox="1">
            <a:spLocks noChangeArrowheads="1"/>
          </p:cNvSpPr>
          <p:nvPr/>
        </p:nvSpPr>
        <p:spPr bwMode="auto">
          <a:xfrm>
            <a:off x="3581400" y="4953001"/>
            <a:ext cx="12398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600"/>
              <a:t>A támogató személyzet</a:t>
            </a:r>
            <a:endParaRPr lang="hu-HU" altLang="hu-HU" sz="2400"/>
          </a:p>
        </p:txBody>
      </p:sp>
      <p:sp>
        <p:nvSpPr>
          <p:cNvPr id="29708" name="Text Box 11"/>
          <p:cNvSpPr txBox="1">
            <a:spLocks noChangeArrowheads="1"/>
          </p:cNvSpPr>
          <p:nvPr/>
        </p:nvSpPr>
        <p:spPr bwMode="auto">
          <a:xfrm>
            <a:off x="7011988" y="2667000"/>
            <a:ext cx="1733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600" dirty="0"/>
              <a:t>A </a:t>
            </a:r>
            <a:r>
              <a:rPr lang="hu-HU" altLang="hu-HU" sz="1600" dirty="0" smtClean="0"/>
              <a:t>vezér</a:t>
            </a:r>
            <a:endParaRPr lang="hu-HU" altLang="hu-HU" sz="2400" dirty="0"/>
          </a:p>
        </p:txBody>
      </p:sp>
      <p:sp>
        <p:nvSpPr>
          <p:cNvPr id="29709" name="Text Box 12"/>
          <p:cNvSpPr txBox="1">
            <a:spLocks noChangeArrowheads="1"/>
          </p:cNvSpPr>
          <p:nvPr/>
        </p:nvSpPr>
        <p:spPr bwMode="auto">
          <a:xfrm>
            <a:off x="7011988" y="5181600"/>
            <a:ext cx="1733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600" dirty="0"/>
              <a:t>A </a:t>
            </a:r>
            <a:r>
              <a:rPr lang="hu-HU" altLang="hu-HU" sz="1600" dirty="0" smtClean="0"/>
              <a:t>menedzserek</a:t>
            </a:r>
            <a:endParaRPr lang="hu-HU" altLang="hu-HU" sz="2400" dirty="0"/>
          </a:p>
        </p:txBody>
      </p:sp>
      <p:sp>
        <p:nvSpPr>
          <p:cNvPr id="29710" name="AutoShape 13"/>
          <p:cNvSpPr>
            <a:spLocks noChangeArrowheads="1"/>
          </p:cNvSpPr>
          <p:nvPr/>
        </p:nvSpPr>
        <p:spPr bwMode="auto">
          <a:xfrm rot="7678357" flipH="1">
            <a:off x="5106988" y="2667001"/>
            <a:ext cx="1698625" cy="3048000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hu-HU" altLang="hu-HU" sz="1600"/>
          </a:p>
        </p:txBody>
      </p:sp>
      <p:sp>
        <p:nvSpPr>
          <p:cNvPr id="29711" name="Text Box 14"/>
          <p:cNvSpPr txBox="1">
            <a:spLocks noChangeArrowheads="1"/>
          </p:cNvSpPr>
          <p:nvPr/>
        </p:nvSpPr>
        <p:spPr bwMode="auto">
          <a:xfrm>
            <a:off x="9208168" y="1928843"/>
            <a:ext cx="284542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2400" dirty="0">
                <a:solidFill>
                  <a:srgbClr val="990000"/>
                </a:solidFill>
                <a:latin typeface="+mn-lt"/>
                <a:cs typeface="Times New Roman" panose="02020603050405020304" pitchFamily="18" charset="0"/>
              </a:rPr>
              <a:t>A </a:t>
            </a:r>
            <a:r>
              <a:rPr lang="hu-HU" altLang="hu-HU" sz="2400" dirty="0" smtClean="0">
                <a:solidFill>
                  <a:srgbClr val="990000"/>
                </a:solidFill>
                <a:latin typeface="+mn-lt"/>
                <a:cs typeface="Times New Roman" panose="02020603050405020304" pitchFamily="18" charset="0"/>
              </a:rPr>
              <a:t>projekt-menedzseri </a:t>
            </a:r>
            <a:r>
              <a:rPr lang="hu-HU" altLang="hu-HU" sz="2400" dirty="0">
                <a:solidFill>
                  <a:srgbClr val="990000"/>
                </a:solidFill>
                <a:latin typeface="+mn-lt"/>
                <a:cs typeface="Times New Roman" panose="02020603050405020304" pitchFamily="18" charset="0"/>
              </a:rPr>
              <a:t>szerepek </a:t>
            </a:r>
            <a:r>
              <a:rPr lang="hu-HU" altLang="hu-HU" sz="2400" dirty="0" smtClean="0">
                <a:solidFill>
                  <a:srgbClr val="990000"/>
                </a:solidFill>
                <a:latin typeface="+mn-lt"/>
                <a:cs typeface="Times New Roman" panose="02020603050405020304" pitchFamily="18" charset="0"/>
              </a:rPr>
              <a:t>felerősödnek.</a:t>
            </a:r>
            <a:endParaRPr lang="hu-HU" altLang="hu-HU" sz="2400" dirty="0">
              <a:solidFill>
                <a:srgbClr val="99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2400" dirty="0">
                <a:solidFill>
                  <a:srgbClr val="990000"/>
                </a:solidFill>
                <a:latin typeface="+mn-lt"/>
                <a:cs typeface="Times New Roman" panose="02020603050405020304" pitchFamily="18" charset="0"/>
              </a:rPr>
              <a:t>Rövid távon hatékony megoldást szül</a:t>
            </a:r>
            <a:r>
              <a:rPr lang="hu-HU" altLang="hu-HU" sz="2400" dirty="0">
                <a:solidFill>
                  <a:srgbClr val="990000"/>
                </a:solidFill>
                <a:latin typeface="+mn-lt"/>
              </a:rPr>
              <a:t>, mert </a:t>
            </a:r>
            <a:r>
              <a:rPr lang="hu-HU" altLang="hu-HU" sz="2400" dirty="0">
                <a:solidFill>
                  <a:srgbClr val="990000"/>
                </a:solidFill>
                <a:latin typeface="+mn-lt"/>
                <a:cs typeface="Times New Roman" panose="02020603050405020304" pitchFamily="18" charset="0"/>
              </a:rPr>
              <a:t>a piacot követi</a:t>
            </a:r>
            <a:r>
              <a:rPr lang="hu-HU" altLang="hu-HU" sz="2400" dirty="0">
                <a:solidFill>
                  <a:srgbClr val="990000"/>
                </a:solidFill>
                <a:latin typeface="+mn-lt"/>
              </a:rPr>
              <a:t>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2400" dirty="0">
                <a:solidFill>
                  <a:srgbClr val="990000"/>
                </a:solidFill>
                <a:latin typeface="+mn-lt"/>
              </a:rPr>
              <a:t>A</a:t>
            </a:r>
            <a:r>
              <a:rPr lang="hu-HU" altLang="hu-HU" sz="2400" dirty="0">
                <a:solidFill>
                  <a:srgbClr val="990000"/>
                </a:solidFill>
                <a:latin typeface="+mn-lt"/>
                <a:cs typeface="Times New Roman" panose="02020603050405020304" pitchFamily="18" charset="0"/>
              </a:rPr>
              <a:t>padó szellemi  háttér</a:t>
            </a:r>
            <a:r>
              <a:rPr lang="hu-HU" altLang="hu-HU" sz="2400" dirty="0" smtClean="0">
                <a:solidFill>
                  <a:srgbClr val="990000"/>
                </a:solidFill>
                <a:latin typeface="+mn-lt"/>
                <a:cs typeface="Times New Roman" panose="02020603050405020304" pitchFamily="18" charset="0"/>
              </a:rPr>
              <a:t>.</a:t>
            </a:r>
            <a:endParaRPr lang="hu-HU" altLang="hu-HU" sz="1600" dirty="0">
              <a:solidFill>
                <a:srgbClr val="99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449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ia számának hely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4B68A30-5708-46CB-B83B-6DD909A3770E}" type="slidenum">
              <a:rPr lang="hu-HU" altLang="hu-HU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hu-HU" altLang="hu-HU" sz="1400"/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3143250" y="4092576"/>
            <a:ext cx="2762250" cy="16986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hu-HU" altLang="hu-HU" sz="1600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3143250" y="2416176"/>
            <a:ext cx="2762250" cy="1698625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hu-HU" altLang="hu-HU" sz="1600"/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5868988" y="2416176"/>
            <a:ext cx="2760662" cy="16986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hu-HU" altLang="hu-HU" sz="1600"/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5868988" y="4092576"/>
            <a:ext cx="2760662" cy="1698625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hu-HU" altLang="hu-HU" sz="1600"/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1527653" y="4724243"/>
            <a:ext cx="13663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600" dirty="0"/>
              <a:t>Szakmai </a:t>
            </a:r>
            <a:endParaRPr lang="hu-HU" altLang="hu-HU" sz="1600" dirty="0" smtClean="0"/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600" dirty="0" smtClean="0"/>
              <a:t>kompetencia</a:t>
            </a:r>
            <a:endParaRPr lang="hu-HU" altLang="hu-HU" sz="2400" dirty="0"/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4148138" y="2509838"/>
            <a:ext cx="1757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600" dirty="0">
                <a:solidFill>
                  <a:srgbClr val="FFFFFF"/>
                </a:solidFill>
              </a:rPr>
              <a:t>A </a:t>
            </a:r>
            <a:r>
              <a:rPr lang="hu-HU" altLang="hu-HU" sz="1600" dirty="0" smtClean="0">
                <a:solidFill>
                  <a:srgbClr val="FFFFFF"/>
                </a:solidFill>
              </a:rPr>
              <a:t>szakértők</a:t>
            </a:r>
            <a:endParaRPr lang="hu-HU" altLang="hu-HU" sz="1600" dirty="0">
              <a:solidFill>
                <a:srgbClr val="FFFFFF"/>
              </a:solidFill>
            </a:endParaRPr>
          </a:p>
        </p:txBody>
      </p:sp>
      <p:sp>
        <p:nvSpPr>
          <p:cNvPr id="30729" name="Text Box 8"/>
          <p:cNvSpPr txBox="1">
            <a:spLocks noChangeArrowheads="1"/>
          </p:cNvSpPr>
          <p:nvPr/>
        </p:nvSpPr>
        <p:spPr bwMode="auto">
          <a:xfrm>
            <a:off x="3327400" y="4560889"/>
            <a:ext cx="1257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600"/>
              <a:t>A támogató személyzet</a:t>
            </a:r>
            <a:endParaRPr lang="hu-HU" altLang="hu-HU" sz="2400"/>
          </a:p>
        </p:txBody>
      </p:sp>
      <p:sp>
        <p:nvSpPr>
          <p:cNvPr id="30730" name="Text Box 9"/>
          <p:cNvSpPr txBox="1">
            <a:spLocks noChangeArrowheads="1"/>
          </p:cNvSpPr>
          <p:nvPr/>
        </p:nvSpPr>
        <p:spPr bwMode="auto">
          <a:xfrm>
            <a:off x="6804025" y="2530873"/>
            <a:ext cx="1755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600" dirty="0"/>
              <a:t>A </a:t>
            </a:r>
            <a:r>
              <a:rPr lang="hu-HU" altLang="hu-HU" sz="1600" dirty="0" smtClean="0"/>
              <a:t>vezér</a:t>
            </a:r>
            <a:endParaRPr lang="hu-HU" altLang="hu-HU" sz="2400" dirty="0"/>
          </a:p>
        </p:txBody>
      </p:sp>
      <p:sp>
        <p:nvSpPr>
          <p:cNvPr id="30731" name="Text Box 10"/>
          <p:cNvSpPr txBox="1">
            <a:spLocks noChangeArrowheads="1"/>
          </p:cNvSpPr>
          <p:nvPr/>
        </p:nvSpPr>
        <p:spPr bwMode="auto">
          <a:xfrm>
            <a:off x="6624639" y="5176838"/>
            <a:ext cx="1755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600" dirty="0">
                <a:solidFill>
                  <a:srgbClr val="FFFFFF"/>
                </a:solidFill>
              </a:rPr>
              <a:t>A </a:t>
            </a:r>
            <a:r>
              <a:rPr lang="hu-HU" altLang="hu-HU" sz="1600" dirty="0" smtClean="0">
                <a:solidFill>
                  <a:srgbClr val="FFFFFF"/>
                </a:solidFill>
              </a:rPr>
              <a:t>menedzserek</a:t>
            </a:r>
            <a:endParaRPr lang="hu-HU" altLang="hu-HU" sz="2400" dirty="0">
              <a:solidFill>
                <a:srgbClr val="FFFFFF"/>
              </a:solidFill>
            </a:endParaRPr>
          </a:p>
        </p:txBody>
      </p:sp>
      <p:sp>
        <p:nvSpPr>
          <p:cNvPr id="30732" name="AutoShape 11"/>
          <p:cNvSpPr>
            <a:spLocks noChangeArrowheads="1"/>
          </p:cNvSpPr>
          <p:nvPr/>
        </p:nvSpPr>
        <p:spPr bwMode="auto">
          <a:xfrm rot="-2152166">
            <a:off x="4240214" y="2573338"/>
            <a:ext cx="917575" cy="2093912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hu-HU" altLang="hu-HU" sz="1600"/>
          </a:p>
        </p:txBody>
      </p:sp>
      <p:sp>
        <p:nvSpPr>
          <p:cNvPr id="30733" name="AutoShape 12"/>
          <p:cNvSpPr>
            <a:spLocks noChangeArrowheads="1"/>
          </p:cNvSpPr>
          <p:nvPr/>
        </p:nvSpPr>
        <p:spPr bwMode="auto">
          <a:xfrm rot="5523243">
            <a:off x="6378575" y="3495675"/>
            <a:ext cx="850900" cy="2362200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hu-HU" altLang="hu-HU" sz="1600"/>
          </a:p>
        </p:txBody>
      </p:sp>
      <p:sp>
        <p:nvSpPr>
          <p:cNvPr id="30734" name="AutoShape 13"/>
          <p:cNvSpPr>
            <a:spLocks noChangeArrowheads="1"/>
          </p:cNvSpPr>
          <p:nvPr/>
        </p:nvSpPr>
        <p:spPr bwMode="auto">
          <a:xfrm rot="1641475">
            <a:off x="5072063" y="4156076"/>
            <a:ext cx="836612" cy="773113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hu-HU" altLang="hu-HU" sz="1600"/>
          </a:p>
        </p:txBody>
      </p:sp>
      <p:sp>
        <p:nvSpPr>
          <p:cNvPr id="30735" name="Rectangle 14"/>
          <p:cNvSpPr>
            <a:spLocks noGrp="1" noChangeArrowheads="1"/>
          </p:cNvSpPr>
          <p:nvPr>
            <p:ph type="title"/>
          </p:nvPr>
        </p:nvSpPr>
        <p:spPr>
          <a:xfrm>
            <a:off x="1843839" y="161265"/>
            <a:ext cx="9245600" cy="1629341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hu-HU" altLang="hu-HU" dirty="0" smtClean="0">
                <a:solidFill>
                  <a:schemeClr val="tx1"/>
                </a:solidFill>
              </a:rPr>
              <a:t>A tudásszerepek torzulásai III.</a:t>
            </a:r>
            <a:br>
              <a:rPr lang="hu-HU" altLang="hu-HU" dirty="0" smtClean="0">
                <a:solidFill>
                  <a:schemeClr val="tx1"/>
                </a:solidFill>
              </a:rPr>
            </a:br>
            <a:r>
              <a:rPr lang="hu-HU" altLang="hu-HU" dirty="0" smtClean="0">
                <a:solidFill>
                  <a:schemeClr val="tx1"/>
                </a:solidFill>
              </a:rPr>
              <a:t>			A </a:t>
            </a:r>
            <a:r>
              <a:rPr lang="hu-HU" altLang="hu-HU" dirty="0">
                <a:solidFill>
                  <a:schemeClr val="tx1"/>
                </a:solidFill>
              </a:rPr>
              <a:t>vezérszerep </a:t>
            </a:r>
            <a:r>
              <a:rPr lang="hu-HU" altLang="hu-HU" dirty="0" smtClean="0">
                <a:solidFill>
                  <a:schemeClr val="tx1"/>
                </a:solidFill>
              </a:rPr>
              <a:t>megoszlik</a:t>
            </a:r>
            <a:br>
              <a:rPr lang="hu-HU" altLang="hu-HU" dirty="0" smtClean="0">
                <a:solidFill>
                  <a:schemeClr val="tx1"/>
                </a:solidFill>
              </a:rPr>
            </a:br>
            <a:r>
              <a:rPr lang="hu-HU" altLang="hu-HU" dirty="0">
                <a:solidFill>
                  <a:schemeClr val="tx1"/>
                </a:solidFill>
              </a:rPr>
              <a:t>	</a:t>
            </a:r>
            <a:r>
              <a:rPr lang="hu-HU" altLang="hu-HU" dirty="0" smtClean="0">
                <a:solidFill>
                  <a:schemeClr val="tx1"/>
                </a:solidFill>
              </a:rPr>
              <a:t>		a szakértők </a:t>
            </a:r>
            <a:r>
              <a:rPr lang="hu-HU" altLang="hu-HU" dirty="0">
                <a:solidFill>
                  <a:schemeClr val="tx1"/>
                </a:solidFill>
              </a:rPr>
              <a:t>és a menedzserek között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3124200" y="5867400"/>
            <a:ext cx="2806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600"/>
              <a:t>Szervezeti kompetencia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9161910" y="1854774"/>
            <a:ext cx="277971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2400" dirty="0">
                <a:solidFill>
                  <a:srgbClr val="990000"/>
                </a:solidFill>
                <a:latin typeface="+mn-lt"/>
                <a:cs typeface="Times New Roman" panose="02020603050405020304" pitchFamily="18" charset="0"/>
              </a:rPr>
              <a:t>Hatalmi harcok emésztik fel a cég idejét és energiáját.</a:t>
            </a:r>
            <a:endParaRPr lang="hu-HU" altLang="hu-HU" sz="2400" dirty="0">
              <a:solidFill>
                <a:srgbClr val="990000"/>
              </a:solidFill>
              <a:latin typeface="+mn-lt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2400" dirty="0">
                <a:solidFill>
                  <a:srgbClr val="990000"/>
                </a:solidFill>
                <a:latin typeface="+mn-lt"/>
                <a:cs typeface="Times New Roman" panose="02020603050405020304" pitchFamily="18" charset="0"/>
              </a:rPr>
              <a:t>Sem a szakmára sem az üzleti</a:t>
            </a:r>
            <a:r>
              <a:rPr lang="hu-HU" altLang="hu-HU" sz="2400" dirty="0">
                <a:solidFill>
                  <a:srgbClr val="990000"/>
                </a:solidFill>
                <a:latin typeface="+mn-lt"/>
              </a:rPr>
              <a:t> s</a:t>
            </a:r>
            <a:r>
              <a:rPr lang="hu-HU" altLang="hu-HU" sz="2400" dirty="0">
                <a:solidFill>
                  <a:srgbClr val="990000"/>
                </a:solidFill>
                <a:latin typeface="+mn-lt"/>
                <a:cs typeface="Times New Roman" panose="02020603050405020304" pitchFamily="18" charset="0"/>
              </a:rPr>
              <a:t>zempontokra nem marad idő és energia. </a:t>
            </a:r>
            <a:endParaRPr lang="hu-HU" altLang="hu-HU" sz="2400" dirty="0">
              <a:solidFill>
                <a:srgbClr val="990000"/>
              </a:solidFill>
              <a:latin typeface="+mn-lt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2400" dirty="0">
                <a:solidFill>
                  <a:srgbClr val="990000"/>
                </a:solidFill>
                <a:latin typeface="+mn-lt"/>
                <a:cs typeface="Times New Roman" panose="02020603050405020304" pitchFamily="18" charset="0"/>
              </a:rPr>
              <a:t>A hatékonyság leromlik</a:t>
            </a:r>
            <a:r>
              <a:rPr lang="hu-HU" altLang="hu-HU" sz="2400" dirty="0" smtClean="0">
                <a:solidFill>
                  <a:srgbClr val="990000"/>
                </a:solidFill>
                <a:latin typeface="+mn-lt"/>
                <a:cs typeface="Times New Roman" panose="02020603050405020304" pitchFamily="18" charset="0"/>
              </a:rPr>
              <a:t>.</a:t>
            </a:r>
            <a:endParaRPr lang="hu-HU" altLang="hu-HU" sz="2400" dirty="0">
              <a:solidFill>
                <a:srgbClr val="99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016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ia számának hely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9BC73B-5750-4043-91E4-05A94F38CAA8}" type="slidenum">
              <a:rPr lang="hu-HU" altLang="hu-HU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hu-HU" altLang="hu-HU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653621" y="550091"/>
            <a:ext cx="9163050" cy="696686"/>
          </a:xfrm>
        </p:spPr>
        <p:txBody>
          <a:bodyPr/>
          <a:lstStyle/>
          <a:p>
            <a:pPr eaLnBrk="1" hangingPunct="1"/>
            <a:r>
              <a:rPr lang="hu-HU" altLang="hu-HU" dirty="0" smtClean="0">
                <a:solidFill>
                  <a:schemeClr val="tx1"/>
                </a:solidFill>
              </a:rPr>
              <a:t>Az egyes torzulási formák kihatásai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5118" y="2756245"/>
            <a:ext cx="8420100" cy="304800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+mj-lt"/>
              <a:buAutoNum type="romanUcPeriod"/>
            </a:pPr>
            <a:r>
              <a:rPr lang="hu-HU" altLang="hu-HU" dirty="0" smtClean="0">
                <a:solidFill>
                  <a:srgbClr val="990000"/>
                </a:solidFill>
              </a:rPr>
              <a:t>Csak kockázatos beruházások: mindenki </a:t>
            </a:r>
            <a:r>
              <a:rPr lang="hu-HU" altLang="hu-HU" dirty="0">
                <a:solidFill>
                  <a:srgbClr val="990000"/>
                </a:solidFill>
              </a:rPr>
              <a:t>kémcsövet </a:t>
            </a:r>
            <a:r>
              <a:rPr lang="hu-HU" altLang="hu-HU" dirty="0" smtClean="0">
                <a:solidFill>
                  <a:srgbClr val="990000"/>
                </a:solidFill>
              </a:rPr>
              <a:t>rázogat</a:t>
            </a:r>
            <a:endParaRPr lang="hu-HU" altLang="hu-HU" dirty="0">
              <a:solidFill>
                <a:srgbClr val="990000"/>
              </a:solidFill>
            </a:endParaRPr>
          </a:p>
          <a:p>
            <a:pPr marL="514350" indent="-514350" eaLnBrk="1" hangingPunct="1">
              <a:buFont typeface="+mj-lt"/>
              <a:buAutoNum type="romanUcPeriod"/>
            </a:pPr>
            <a:r>
              <a:rPr lang="hu-HU" altLang="hu-HU" dirty="0" smtClean="0">
                <a:solidFill>
                  <a:srgbClr val="990000"/>
                </a:solidFill>
              </a:rPr>
              <a:t>Csak </a:t>
            </a:r>
            <a:r>
              <a:rPr lang="hu-HU" altLang="hu-HU" dirty="0" err="1" smtClean="0">
                <a:solidFill>
                  <a:srgbClr val="990000"/>
                </a:solidFill>
              </a:rPr>
              <a:t>generalizmus</a:t>
            </a:r>
            <a:r>
              <a:rPr lang="hu-HU" altLang="hu-HU" dirty="0" smtClean="0">
                <a:solidFill>
                  <a:srgbClr val="990000"/>
                </a:solidFill>
              </a:rPr>
              <a:t>: mindenki </a:t>
            </a:r>
            <a:r>
              <a:rPr lang="hu-HU" altLang="hu-HU" dirty="0">
                <a:solidFill>
                  <a:srgbClr val="990000"/>
                </a:solidFill>
              </a:rPr>
              <a:t>„</a:t>
            </a:r>
            <a:r>
              <a:rPr lang="hu-HU" altLang="hu-HU" dirty="0" err="1">
                <a:solidFill>
                  <a:srgbClr val="990000"/>
                </a:solidFill>
              </a:rPr>
              <a:t>time</a:t>
            </a:r>
            <a:r>
              <a:rPr lang="hu-HU" altLang="hu-HU" dirty="0">
                <a:solidFill>
                  <a:srgbClr val="990000"/>
                </a:solidFill>
              </a:rPr>
              <a:t> </a:t>
            </a:r>
            <a:r>
              <a:rPr lang="hu-HU" altLang="hu-HU" dirty="0" err="1">
                <a:solidFill>
                  <a:srgbClr val="990000"/>
                </a:solidFill>
              </a:rPr>
              <a:t>report</a:t>
            </a:r>
            <a:r>
              <a:rPr lang="hu-HU" altLang="hu-HU" dirty="0">
                <a:solidFill>
                  <a:srgbClr val="990000"/>
                </a:solidFill>
              </a:rPr>
              <a:t>”</a:t>
            </a:r>
            <a:r>
              <a:rPr lang="hu-HU" altLang="hu-HU" dirty="0" err="1">
                <a:solidFill>
                  <a:srgbClr val="990000"/>
                </a:solidFill>
              </a:rPr>
              <a:t>-ot</a:t>
            </a:r>
            <a:r>
              <a:rPr lang="hu-HU" altLang="hu-HU" dirty="0">
                <a:solidFill>
                  <a:srgbClr val="990000"/>
                </a:solidFill>
              </a:rPr>
              <a:t> </a:t>
            </a:r>
            <a:r>
              <a:rPr lang="hu-HU" altLang="hu-HU" dirty="0" smtClean="0">
                <a:solidFill>
                  <a:srgbClr val="990000"/>
                </a:solidFill>
              </a:rPr>
              <a:t>töltöget</a:t>
            </a:r>
          </a:p>
          <a:p>
            <a:pPr marL="514350" indent="-514350" eaLnBrk="1" hangingPunct="1">
              <a:buFont typeface="+mj-lt"/>
              <a:buAutoNum type="romanUcPeriod"/>
            </a:pPr>
            <a:r>
              <a:rPr lang="hu-HU" altLang="hu-HU" dirty="0" smtClean="0">
                <a:solidFill>
                  <a:srgbClr val="990000"/>
                </a:solidFill>
              </a:rPr>
              <a:t>Az erőforrások elaprózódása: a </a:t>
            </a:r>
            <a:r>
              <a:rPr lang="hu-HU" altLang="hu-HU" dirty="0">
                <a:solidFill>
                  <a:srgbClr val="990000"/>
                </a:solidFill>
              </a:rPr>
              <a:t>hatalmi harc felőrli az </a:t>
            </a:r>
            <a:r>
              <a:rPr lang="hu-HU" altLang="hu-HU" dirty="0" smtClean="0">
                <a:solidFill>
                  <a:srgbClr val="990000"/>
                </a:solidFill>
              </a:rPr>
              <a:t>erőket</a:t>
            </a:r>
          </a:p>
        </p:txBody>
      </p:sp>
      <p:sp>
        <p:nvSpPr>
          <p:cNvPr id="33797" name="Téglalap 1"/>
          <p:cNvSpPr>
            <a:spLocks noChangeArrowheads="1"/>
          </p:cNvSpPr>
          <p:nvPr/>
        </p:nvSpPr>
        <p:spPr bwMode="auto">
          <a:xfrm>
            <a:off x="1042737" y="1739901"/>
            <a:ext cx="108444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800" b="1" dirty="0">
                <a:solidFill>
                  <a:srgbClr val="990000"/>
                </a:solidFill>
                <a:latin typeface="+mn-lt"/>
              </a:rPr>
              <a:t>A vezér nélküli </a:t>
            </a:r>
            <a:r>
              <a:rPr lang="hu-HU" altLang="hu-HU" sz="2800" b="1" dirty="0" smtClean="0">
                <a:solidFill>
                  <a:srgbClr val="990000"/>
                </a:solidFill>
                <a:latin typeface="+mn-lt"/>
              </a:rPr>
              <a:t>tudásszervezetben a hatékonyság leromlik</a:t>
            </a:r>
            <a:r>
              <a:rPr lang="hu-HU" altLang="hu-HU" sz="2800" b="1" dirty="0">
                <a:solidFill>
                  <a:srgbClr val="990000"/>
                </a:solidFill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963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 számának hely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22C119-5BCA-4FD7-9291-659F9E893EB6}" type="slidenum">
              <a:rPr lang="hu-HU" altLang="hu-HU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hu-HU" altLang="hu-HU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1" y="546290"/>
            <a:ext cx="9163050" cy="848107"/>
          </a:xfrm>
        </p:spPr>
        <p:txBody>
          <a:bodyPr anchor="ctr"/>
          <a:lstStyle/>
          <a:p>
            <a:pPr eaLnBrk="1" hangingPunct="1"/>
            <a:r>
              <a:rPr lang="hu-HU" altLang="hu-HU" dirty="0" smtClean="0">
                <a:solidFill>
                  <a:schemeClr val="tx1"/>
                </a:solidFill>
              </a:rPr>
              <a:t>Vezér és menedzserek nélkül?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1" y="1905000"/>
            <a:ext cx="9756568" cy="339139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u-HU" altLang="hu-HU" b="1" dirty="0" smtClean="0">
                <a:solidFill>
                  <a:srgbClr val="990000"/>
                </a:solidFill>
              </a:rPr>
              <a:t>Vezér nélkül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dirty="0" smtClean="0">
                <a:solidFill>
                  <a:srgbClr val="990000"/>
                </a:solidFill>
              </a:rPr>
              <a:t>	</a:t>
            </a:r>
            <a:r>
              <a:rPr lang="hu-HU" altLang="hu-HU" sz="2400" dirty="0" smtClean="0">
                <a:solidFill>
                  <a:srgbClr val="990000"/>
                </a:solidFill>
              </a:rPr>
              <a:t>Rövidebb </a:t>
            </a:r>
            <a:r>
              <a:rPr lang="hu-HU" altLang="hu-HU" sz="2400" dirty="0">
                <a:solidFill>
                  <a:srgbClr val="990000"/>
                </a:solidFill>
              </a:rPr>
              <a:t>ideig akár hatékonyan is dolgozó 	</a:t>
            </a:r>
            <a:r>
              <a:rPr lang="hu-HU" altLang="hu-HU" sz="2400" dirty="0" smtClean="0">
                <a:solidFill>
                  <a:srgbClr val="990000"/>
                </a:solidFill>
              </a:rPr>
              <a:t>csoport</a:t>
            </a:r>
            <a:r>
              <a:rPr lang="hu-HU" altLang="hu-HU" sz="2400" dirty="0">
                <a:solidFill>
                  <a:srgbClr val="990000"/>
                </a:solidFill>
              </a:rPr>
              <a:t>, közös küldetésérzés, </a:t>
            </a:r>
            <a:r>
              <a:rPr lang="hu-HU" altLang="hu-HU" sz="2400" dirty="0" smtClean="0">
                <a:solidFill>
                  <a:srgbClr val="990000"/>
                </a:solidFill>
              </a:rPr>
              <a:t>csoportérzés</a:t>
            </a:r>
            <a:r>
              <a:rPr lang="hu-HU" altLang="hu-HU" sz="2400" dirty="0">
                <a:solidFill>
                  <a:srgbClr val="990000"/>
                </a:solidFill>
              </a:rPr>
              <a:t>, </a:t>
            </a:r>
            <a:r>
              <a:rPr lang="hu-HU" altLang="hu-HU" sz="2400" dirty="0" smtClean="0">
                <a:solidFill>
                  <a:srgbClr val="990000"/>
                </a:solidFill>
              </a:rPr>
              <a:t>jövőkép</a:t>
            </a:r>
            <a:r>
              <a:rPr lang="hu-HU" altLang="hu-HU" sz="2400" dirty="0">
                <a:solidFill>
                  <a:srgbClr val="990000"/>
                </a:solidFill>
              </a:rPr>
              <a:t>, szervezeti kultúra nélkül.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 dirty="0">
                <a:solidFill>
                  <a:srgbClr val="990000"/>
                </a:solidFill>
              </a:rPr>
              <a:t>		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b="1" dirty="0" smtClean="0">
                <a:solidFill>
                  <a:srgbClr val="990000"/>
                </a:solidFill>
              </a:rPr>
              <a:t>Manager nélkül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 dirty="0">
                <a:solidFill>
                  <a:srgbClr val="990000"/>
                </a:solidFill>
              </a:rPr>
              <a:t>	</a:t>
            </a:r>
            <a:r>
              <a:rPr lang="hu-HU" altLang="hu-HU" sz="2400" dirty="0" smtClean="0">
                <a:solidFill>
                  <a:srgbClr val="990000"/>
                </a:solidFill>
              </a:rPr>
              <a:t>Rendkívül </a:t>
            </a:r>
            <a:r>
              <a:rPr lang="hu-HU" altLang="hu-HU" sz="2400" dirty="0">
                <a:solidFill>
                  <a:srgbClr val="990000"/>
                </a:solidFill>
              </a:rPr>
              <a:t>lelkes, családias légkör és családias </a:t>
            </a:r>
            <a:r>
              <a:rPr lang="hu-HU" altLang="hu-HU" sz="2400" dirty="0" smtClean="0">
                <a:solidFill>
                  <a:srgbClr val="990000"/>
                </a:solidFill>
              </a:rPr>
              <a:t>kapcsolatú cég, </a:t>
            </a:r>
            <a:r>
              <a:rPr lang="hu-HU" altLang="hu-HU" sz="2400" dirty="0">
                <a:solidFill>
                  <a:srgbClr val="990000"/>
                </a:solidFill>
              </a:rPr>
              <a:t>akiket a konkurencia pillanatok 	alatt </a:t>
            </a:r>
            <a:r>
              <a:rPr lang="hu-HU" altLang="hu-HU" sz="2400" dirty="0" smtClean="0">
                <a:solidFill>
                  <a:srgbClr val="990000"/>
                </a:solidFill>
              </a:rPr>
              <a:t>legyőz, </a:t>
            </a:r>
            <a:r>
              <a:rPr lang="hu-HU" altLang="hu-HU" sz="2400" dirty="0">
                <a:solidFill>
                  <a:srgbClr val="990000"/>
                </a:solidFill>
              </a:rPr>
              <a:t>és rövid idő alatt csődbe mennek</a:t>
            </a:r>
            <a:r>
              <a:rPr lang="hu-HU" altLang="hu-HU" sz="2400" dirty="0" smtClean="0">
                <a:solidFill>
                  <a:srgbClr val="990000"/>
                </a:solidFill>
              </a:rPr>
              <a:t>.</a:t>
            </a:r>
            <a:endParaRPr lang="hu-HU" altLang="hu-HU" dirty="0" smtClean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95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ím 1"/>
          <p:cNvSpPr>
            <a:spLocks noGrp="1"/>
          </p:cNvSpPr>
          <p:nvPr>
            <p:ph type="title"/>
          </p:nvPr>
        </p:nvSpPr>
        <p:spPr>
          <a:xfrm>
            <a:off x="1967700" y="599568"/>
            <a:ext cx="8911687" cy="741552"/>
          </a:xfrm>
        </p:spPr>
        <p:txBody>
          <a:bodyPr/>
          <a:lstStyle/>
          <a:p>
            <a:r>
              <a:rPr lang="hu-HU" altLang="hu-HU" dirty="0" smtClean="0"/>
              <a:t>Üzenet</a:t>
            </a:r>
          </a:p>
        </p:txBody>
      </p:sp>
      <p:sp>
        <p:nvSpPr>
          <p:cNvPr id="35843" name="Tartalom helye 2"/>
          <p:cNvSpPr>
            <a:spLocks noGrp="1"/>
          </p:cNvSpPr>
          <p:nvPr>
            <p:ph idx="1"/>
          </p:nvPr>
        </p:nvSpPr>
        <p:spPr>
          <a:xfrm>
            <a:off x="2232952" y="1943595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altLang="hu-HU" sz="3200" dirty="0" smtClean="0"/>
              <a:t>„Módunkban áll harc helyett megegyezni, vagy ha erre nincs lehetőség, kialakíthatunk magunkban olyan erkölcsi elveket, amelyek a közösség javát jobban szolgálják, mint a nyers harc.”</a:t>
            </a:r>
          </a:p>
          <a:p>
            <a:endParaRPr lang="hu-HU" altLang="hu-HU" sz="3200" dirty="0"/>
          </a:p>
          <a:p>
            <a:pPr marL="0" indent="0">
              <a:spcBef>
                <a:spcPts val="0"/>
              </a:spcBef>
              <a:buNone/>
            </a:pP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Mérő László: Mindenki másképp egyforma, A játékelmélet és a racionalitás pszichológiája.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Bp.,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Tericum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2000. 27. p.</a:t>
            </a:r>
          </a:p>
        </p:txBody>
      </p:sp>
      <p:sp>
        <p:nvSpPr>
          <p:cNvPr id="35844" name="Dia számának hely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9B179A5-934F-4A5B-9AE0-CA9228E45982}" type="slidenum">
              <a:rPr lang="hu-HU" altLang="hu-HU" sz="1400" b="0"/>
              <a:pPr/>
              <a:t>25</a:t>
            </a:fld>
            <a:endParaRPr lang="hu-HU" altLang="hu-HU" sz="1400" b="0"/>
          </a:p>
        </p:txBody>
      </p:sp>
    </p:spTree>
    <p:extLst>
      <p:ext uri="{BB962C8B-B14F-4D97-AF65-F5344CB8AC3E}">
        <p14:creationId xmlns:p14="http://schemas.microsoft.com/office/powerpoint/2010/main" val="417636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>
          <a:xfrm>
            <a:off x="1865313" y="398844"/>
            <a:ext cx="9072562" cy="1143000"/>
          </a:xfrm>
        </p:spPr>
        <p:txBody>
          <a:bodyPr/>
          <a:lstStyle/>
          <a:p>
            <a:r>
              <a:rPr lang="hu-HU" altLang="hu-HU" dirty="0" smtClean="0"/>
              <a:t>„</a:t>
            </a:r>
            <a:r>
              <a:rPr lang="hu-HU" altLang="hu-HU" dirty="0" err="1" smtClean="0"/>
              <a:t>Buck</a:t>
            </a:r>
            <a:r>
              <a:rPr lang="hu-HU" altLang="hu-HU" dirty="0" smtClean="0"/>
              <a:t> átveszi a vezérkutya szerepét.”</a:t>
            </a:r>
            <a:br>
              <a:rPr lang="hu-HU" altLang="hu-HU" dirty="0" smtClean="0"/>
            </a:br>
            <a:r>
              <a:rPr lang="hu-HU" altLang="hu-HU" sz="1400" dirty="0"/>
              <a:t>Jack London: A vadon szava</a:t>
            </a:r>
          </a:p>
        </p:txBody>
      </p:sp>
      <p:pic>
        <p:nvPicPr>
          <p:cNvPr id="7171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65313" y="1989138"/>
            <a:ext cx="6945312" cy="4368800"/>
          </a:xfrm>
        </p:spPr>
      </p:pic>
      <p:sp>
        <p:nvSpPr>
          <p:cNvPr id="7172" name="Dia számának hely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2E356B6-3B7D-4BC0-A560-9A2342A389FE}" type="slidenum">
              <a:rPr lang="hu-HU" altLang="hu-HU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hu-HU" altLang="hu-HU" sz="1400"/>
          </a:p>
        </p:txBody>
      </p:sp>
      <p:sp>
        <p:nvSpPr>
          <p:cNvPr id="7173" name="Szövegdoboz 5"/>
          <p:cNvSpPr txBox="1">
            <a:spLocks noChangeArrowheads="1"/>
          </p:cNvSpPr>
          <p:nvPr/>
        </p:nvSpPr>
        <p:spPr bwMode="auto">
          <a:xfrm>
            <a:off x="1906589" y="6491288"/>
            <a:ext cx="648286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600" dirty="0"/>
              <a:t>https://juno.hu/magazin/wp-content/uploads/2015/12/szanhuzo-kutyak-1.jpg</a:t>
            </a:r>
          </a:p>
        </p:txBody>
      </p:sp>
    </p:spTree>
    <p:extLst>
      <p:ext uri="{BB962C8B-B14F-4D97-AF65-F5344CB8AC3E}">
        <p14:creationId xmlns:p14="http://schemas.microsoft.com/office/powerpoint/2010/main" val="63034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ia számának hely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F4123B-8449-446B-9298-A96207EE8C12}" type="slidenum">
              <a:rPr lang="hu-HU" altLang="hu-HU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hu-HU" altLang="hu-HU" sz="14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343025" y="2636838"/>
            <a:ext cx="9163050" cy="1143000"/>
          </a:xfrm>
        </p:spPr>
        <p:txBody>
          <a:bodyPr/>
          <a:lstStyle/>
          <a:p>
            <a:pPr algn="ctr" eaLnBrk="1" hangingPunct="1"/>
            <a:r>
              <a:rPr lang="hu-HU" altLang="hu-HU" b="1" dirty="0" smtClean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339062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>
          <a:xfrm>
            <a:off x="2560840" y="329899"/>
            <a:ext cx="8911687" cy="1280890"/>
          </a:xfrm>
        </p:spPr>
        <p:txBody>
          <a:bodyPr anchor="ctr"/>
          <a:lstStyle/>
          <a:p>
            <a:r>
              <a:rPr lang="hu-HU" altLang="hu-HU" dirty="0" smtClean="0"/>
              <a:t>Mottó</a:t>
            </a:r>
          </a:p>
        </p:txBody>
      </p:sp>
      <p:sp>
        <p:nvSpPr>
          <p:cNvPr id="6147" name="Dia számának hely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D0A332-4434-4B1D-9FF7-7834D2DE784D}" type="slidenum">
              <a:rPr lang="hu-HU" altLang="hu-HU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hu-HU" altLang="hu-HU" sz="1400"/>
          </a:p>
        </p:txBody>
      </p:sp>
      <p:sp>
        <p:nvSpPr>
          <p:cNvPr id="6148" name="Rectangle 1"/>
          <p:cNvSpPr>
            <a:spLocks noGrp="1" noChangeArrowheads="1"/>
          </p:cNvSpPr>
          <p:nvPr>
            <p:ph idx="1"/>
          </p:nvPr>
        </p:nvSpPr>
        <p:spPr>
          <a:xfrm>
            <a:off x="623888" y="1475445"/>
            <a:ext cx="10145336" cy="350865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17419" tIns="0" rIns="0" bIns="0" rtlCol="0" anchor="ctr">
            <a:spAutoFit/>
          </a:bodyPr>
          <a:lstStyle/>
          <a:p>
            <a:pPr marL="0" indent="0">
              <a:spcBef>
                <a:spcPct val="50000"/>
              </a:spcBef>
              <a:buClrTx/>
              <a:buNone/>
            </a:pPr>
            <a:endParaRPr lang="en-GB" altLang="hu-HU" sz="1600" b="1" dirty="0"/>
          </a:p>
          <a:p>
            <a:pPr marL="457200" lvl="1" indent="0">
              <a:spcBef>
                <a:spcPct val="0"/>
              </a:spcBef>
              <a:buNone/>
            </a:pPr>
            <a:r>
              <a:rPr lang="hu-HU" altLang="hu-HU" sz="3200" dirty="0" smtClean="0"/>
              <a:t>„</a:t>
            </a:r>
            <a:r>
              <a:rPr lang="en-GB" altLang="hu-HU" sz="3200" dirty="0" smtClean="0"/>
              <a:t>Ha </a:t>
            </a:r>
            <a:r>
              <a:rPr lang="en-GB" altLang="hu-HU" sz="3200" dirty="0" err="1"/>
              <a:t>többek</a:t>
            </a:r>
            <a:r>
              <a:rPr lang="en-GB" altLang="hu-HU" sz="3200" dirty="0"/>
              <a:t> </a:t>
            </a:r>
            <a:r>
              <a:rPr lang="en-GB" altLang="hu-HU" sz="3200" dirty="0" err="1"/>
              <a:t>életét</a:t>
            </a:r>
            <a:r>
              <a:rPr lang="en-GB" altLang="hu-HU" sz="3200" dirty="0"/>
              <a:t> </a:t>
            </a:r>
            <a:r>
              <a:rPr lang="en-GB" altLang="hu-HU" sz="3200" dirty="0" err="1"/>
              <a:t>és</a:t>
            </a:r>
            <a:r>
              <a:rPr lang="en-GB" altLang="hu-HU" sz="3200" dirty="0"/>
              <a:t> </a:t>
            </a:r>
            <a:r>
              <a:rPr lang="en-GB" altLang="hu-HU" sz="3200" dirty="0" err="1"/>
              <a:t>munkáját</a:t>
            </a:r>
            <a:r>
              <a:rPr lang="en-GB" altLang="hu-HU" sz="3200" dirty="0"/>
              <a:t> </a:t>
            </a:r>
            <a:r>
              <a:rPr lang="en-GB" altLang="hu-HU" sz="3200" dirty="0" err="1"/>
              <a:t>összekapcsoljuk</a:t>
            </a:r>
            <a:r>
              <a:rPr lang="en-GB" altLang="hu-HU" sz="3200" dirty="0"/>
              <a:t>,</a:t>
            </a:r>
            <a:endParaRPr lang="hu-HU" altLang="hu-HU" sz="3200" dirty="0"/>
          </a:p>
          <a:p>
            <a:pPr marL="457200" lvl="1" indent="0">
              <a:spcBef>
                <a:spcPct val="0"/>
              </a:spcBef>
              <a:buNone/>
            </a:pPr>
            <a:r>
              <a:rPr lang="en-GB" altLang="hu-HU" sz="3200" dirty="0" err="1" smtClean="0"/>
              <a:t>együttesen</a:t>
            </a:r>
            <a:r>
              <a:rPr lang="en-GB" altLang="hu-HU" sz="3200" dirty="0" smtClean="0"/>
              <a:t> </a:t>
            </a:r>
            <a:r>
              <a:rPr lang="en-GB" altLang="hu-HU" sz="3200" dirty="0" err="1"/>
              <a:t>mindnyájan</a:t>
            </a:r>
            <a:r>
              <a:rPr lang="en-GB" altLang="hu-HU" sz="3200" dirty="0"/>
              <a:t/>
            </a:r>
            <a:br>
              <a:rPr lang="en-GB" altLang="hu-HU" sz="3200" dirty="0"/>
            </a:br>
            <a:r>
              <a:rPr lang="en-GB" altLang="hu-HU" sz="3200" dirty="0" err="1"/>
              <a:t>sokkal</a:t>
            </a:r>
            <a:r>
              <a:rPr lang="en-GB" altLang="hu-HU" sz="3200" dirty="0"/>
              <a:t> </a:t>
            </a:r>
            <a:r>
              <a:rPr lang="en-GB" altLang="hu-HU" sz="3200" dirty="0" err="1"/>
              <a:t>messzebbre</a:t>
            </a:r>
            <a:r>
              <a:rPr lang="en-GB" altLang="hu-HU" sz="3200" dirty="0"/>
              <a:t> </a:t>
            </a:r>
            <a:r>
              <a:rPr lang="en-GB" altLang="hu-HU" sz="3200" dirty="0" err="1"/>
              <a:t>jutunk</a:t>
            </a:r>
            <a:r>
              <a:rPr lang="en-GB" altLang="hu-HU" sz="3200" dirty="0"/>
              <a:t>, </a:t>
            </a:r>
            <a:endParaRPr lang="hu-HU" altLang="hu-HU" sz="3200" dirty="0"/>
          </a:p>
          <a:p>
            <a:pPr marL="457200" lvl="1" indent="0">
              <a:spcBef>
                <a:spcPct val="0"/>
              </a:spcBef>
              <a:buNone/>
            </a:pPr>
            <a:r>
              <a:rPr lang="en-GB" altLang="hu-HU" sz="3200" dirty="0"/>
              <a:t>mint </a:t>
            </a:r>
            <a:r>
              <a:rPr lang="en-GB" altLang="hu-HU" sz="3200" dirty="0" err="1"/>
              <a:t>külön</a:t>
            </a:r>
            <a:r>
              <a:rPr lang="en-GB" altLang="hu-HU" sz="3200" dirty="0"/>
              <a:t> </a:t>
            </a:r>
            <a:r>
              <a:rPr lang="en-GB" altLang="hu-HU" sz="3200" dirty="0" err="1"/>
              <a:t>haladva</a:t>
            </a:r>
            <a:r>
              <a:rPr lang="en-GB" altLang="hu-HU" sz="3200" dirty="0"/>
              <a:t> </a:t>
            </a:r>
            <a:r>
              <a:rPr lang="en-GB" altLang="hu-HU" sz="3200" dirty="0" err="1"/>
              <a:t>bárki</a:t>
            </a:r>
            <a:r>
              <a:rPr lang="en-GB" altLang="hu-HU" sz="3200" dirty="0"/>
              <a:t> is </a:t>
            </a:r>
            <a:r>
              <a:rPr lang="en-GB" altLang="hu-HU" sz="3200" dirty="0" err="1" smtClean="0"/>
              <a:t>eljuthatna</a:t>
            </a:r>
            <a:r>
              <a:rPr lang="hu-HU" altLang="hu-HU" sz="3200" dirty="0" smtClean="0"/>
              <a:t>.”</a:t>
            </a:r>
          </a:p>
          <a:p>
            <a:pPr marL="457200" lvl="1" indent="0">
              <a:spcBef>
                <a:spcPct val="0"/>
              </a:spcBef>
              <a:buNone/>
            </a:pPr>
            <a:endParaRPr lang="en-GB" altLang="hu-HU" sz="3200" dirty="0"/>
          </a:p>
          <a:p>
            <a:pPr marL="0" indent="0">
              <a:spcBef>
                <a:spcPct val="0"/>
              </a:spcBef>
              <a:buClrTx/>
              <a:buNone/>
            </a:pPr>
            <a:r>
              <a:rPr lang="en-GB" altLang="hu-HU" sz="1600" dirty="0"/>
              <a:t> </a:t>
            </a:r>
          </a:p>
          <a:p>
            <a:pPr marL="457200" lvl="1" indent="0">
              <a:spcBef>
                <a:spcPct val="0"/>
              </a:spcBef>
              <a:buNone/>
            </a:pPr>
            <a:r>
              <a:rPr lang="en-GB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René Descartes (1596-1650)</a:t>
            </a:r>
          </a:p>
          <a:p>
            <a:pPr marL="0" indent="0">
              <a:spcBef>
                <a:spcPct val="0"/>
              </a:spcBef>
              <a:buClrTx/>
              <a:buNone/>
            </a:pPr>
            <a:endParaRPr lang="en-GB" altLang="hu-HU" sz="1600" b="1" dirty="0"/>
          </a:p>
        </p:txBody>
      </p:sp>
    </p:spTree>
    <p:extLst>
      <p:ext uri="{BB962C8B-B14F-4D97-AF65-F5344CB8AC3E}">
        <p14:creationId xmlns:p14="http://schemas.microsoft.com/office/powerpoint/2010/main" val="367897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Tudásszervezetek-e a könyvtárak?</a:t>
            </a:r>
            <a:br>
              <a:rPr lang="hu-HU" dirty="0"/>
            </a:b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5142015" y="2375064"/>
            <a:ext cx="27313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0" dirty="0" smtClean="0"/>
              <a:t>?</a:t>
            </a:r>
            <a:endParaRPr lang="hu-HU" sz="16000" dirty="0"/>
          </a:p>
        </p:txBody>
      </p:sp>
    </p:spTree>
    <p:extLst>
      <p:ext uri="{BB962C8B-B14F-4D97-AF65-F5344CB8AC3E}">
        <p14:creationId xmlns:p14="http://schemas.microsoft.com/office/powerpoint/2010/main" val="101806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885950" y="398844"/>
            <a:ext cx="10048699" cy="1143000"/>
          </a:xfrm>
        </p:spPr>
        <p:txBody>
          <a:bodyPr anchor="ctr">
            <a:noAutofit/>
          </a:bodyPr>
          <a:lstStyle/>
          <a:p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dirty="0" smtClean="0"/>
              <a:t>A könyvtárak szerepe a tudásmegosztásban</a:t>
            </a:r>
            <a:br>
              <a:rPr lang="hu-HU" altLang="hu-HU" dirty="0" smtClean="0"/>
            </a:br>
            <a:endParaRPr lang="hu-HU" altLang="hu-HU" dirty="0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85950" y="1981200"/>
            <a:ext cx="8420100" cy="38242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u-HU" dirty="0"/>
              <a:t>„A felsőoktatási könyvtárak nélkül nem építhetünk tudásszervezetet, hiszen a felsőoktatási könyvtárak az információ és tudás fő gyűjtőhelyei és elosztó központjai az intézményen belül</a:t>
            </a:r>
            <a:r>
              <a:rPr lang="hu-HU" dirty="0" smtClean="0"/>
              <a:t>.”</a:t>
            </a:r>
          </a:p>
          <a:p>
            <a:pPr>
              <a:defRPr/>
            </a:pPr>
            <a:r>
              <a:rPr lang="hu-HU" dirty="0" smtClean="0"/>
              <a:t>„</a:t>
            </a:r>
            <a:r>
              <a:rPr lang="hu-HU" dirty="0"/>
              <a:t>az egyetemi könyvtárak élenjárhatnak abban, hogy önmaguk is tudásszervezetté válva, tudásmegosztást támogató szervezeti kultúrát kiépítve kihathassanak az egyetem egészére.”</a:t>
            </a:r>
          </a:p>
          <a:p>
            <a:pPr marL="0" indent="0">
              <a:buNone/>
              <a:defRPr/>
            </a:pPr>
            <a:r>
              <a:rPr lang="hu-HU" sz="1200" dirty="0"/>
              <a:t/>
            </a:r>
            <a:br>
              <a:rPr lang="hu-HU" sz="1200" dirty="0"/>
            </a:b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Bognárné Lovász Katalin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felsőoktatási könyvtárak szerepe a 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tudásmegosztásban. </a:t>
            </a:r>
            <a:r>
              <a:rPr lang="hu-H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TMT </a:t>
            </a:r>
            <a:r>
              <a:rPr lang="hu-H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58. </a:t>
            </a:r>
            <a:r>
              <a:rPr lang="hu-H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évf. (</a:t>
            </a:r>
            <a:r>
              <a:rPr lang="hu-H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2011) 9. szám </a:t>
            </a:r>
          </a:p>
          <a:p>
            <a:pPr>
              <a:defRPr/>
            </a:pPr>
            <a:endParaRPr lang="hu-HU" sz="1200" dirty="0"/>
          </a:p>
          <a:p>
            <a:pPr>
              <a:defRPr/>
            </a:pPr>
            <a:endParaRPr lang="hu-HU" sz="1200" dirty="0"/>
          </a:p>
          <a:p>
            <a:pPr>
              <a:defRPr/>
            </a:pPr>
            <a:endParaRPr lang="hu-HU" sz="1200" dirty="0"/>
          </a:p>
        </p:txBody>
      </p:sp>
      <p:sp>
        <p:nvSpPr>
          <p:cNvPr id="10244" name="Dia számának hely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0123E24-826B-4762-A013-A79E3AA9908B}" type="slidenum">
              <a:rPr lang="hu-HU" altLang="hu-HU" sz="1400" b="0"/>
              <a:pPr/>
              <a:t>5</a:t>
            </a:fld>
            <a:endParaRPr lang="hu-HU" altLang="hu-HU" sz="1400" b="0"/>
          </a:p>
        </p:txBody>
      </p:sp>
    </p:spTree>
    <p:extLst>
      <p:ext uri="{BB962C8B-B14F-4D97-AF65-F5344CB8AC3E}">
        <p14:creationId xmlns:p14="http://schemas.microsoft.com/office/powerpoint/2010/main" val="47062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>
          <a:xfrm>
            <a:off x="2474172" y="329899"/>
            <a:ext cx="8911687" cy="1280890"/>
          </a:xfrm>
        </p:spPr>
        <p:txBody>
          <a:bodyPr anchor="ctr"/>
          <a:lstStyle/>
          <a:p>
            <a:r>
              <a:rPr lang="hu-HU" altLang="hu-HU" dirty="0" smtClean="0"/>
              <a:t>Aktualitás</a:t>
            </a:r>
          </a:p>
        </p:txBody>
      </p:sp>
      <p:sp>
        <p:nvSpPr>
          <p:cNvPr id="9219" name="Dia számának hely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7783AD0-4A01-4DAC-879E-C280007DCBBF}" type="slidenum">
              <a:rPr lang="hu-HU" altLang="hu-HU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hu-HU" altLang="hu-HU" sz="1400"/>
          </a:p>
        </p:txBody>
      </p:sp>
      <p:pic>
        <p:nvPicPr>
          <p:cNvPr id="9220" name="Tartalom helye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4197" y="1646341"/>
            <a:ext cx="9741662" cy="3884613"/>
          </a:xfrm>
        </p:spPr>
      </p:pic>
      <p:sp>
        <p:nvSpPr>
          <p:cNvPr id="9221" name="Szövegdoboz 9"/>
          <p:cNvSpPr txBox="1">
            <a:spLocks noChangeArrowheads="1"/>
          </p:cNvSpPr>
          <p:nvPr/>
        </p:nvSpPr>
        <p:spPr bwMode="auto">
          <a:xfrm>
            <a:off x="1885951" y="6010276"/>
            <a:ext cx="77019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600" dirty="0"/>
              <a:t>Boda György: A tudástőke kialakulása és hatása a vállalati </a:t>
            </a:r>
            <a:r>
              <a:rPr lang="hu-HU" altLang="hu-HU" sz="1600" dirty="0" smtClean="0"/>
              <a:t>menedzsmentre. Bp</a:t>
            </a:r>
            <a:r>
              <a:rPr lang="hu-HU" altLang="hu-HU" sz="1600" dirty="0"/>
              <a:t>., 2005. 9. p.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600" i="1" dirty="0"/>
              <a:t>https://repozitorium.omikk.bme.hu/bitstream/handle/10890/396</a:t>
            </a:r>
            <a:endParaRPr lang="hu-HU" altLang="hu-HU" sz="1600" dirty="0"/>
          </a:p>
        </p:txBody>
      </p:sp>
    </p:spTree>
    <p:extLst>
      <p:ext uri="{BB962C8B-B14F-4D97-AF65-F5344CB8AC3E}">
        <p14:creationId xmlns:p14="http://schemas.microsoft.com/office/powerpoint/2010/main" val="284422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>
          <a:xfrm>
            <a:off x="1774826" y="398844"/>
            <a:ext cx="8420100" cy="1143000"/>
          </a:xfrm>
        </p:spPr>
        <p:txBody>
          <a:bodyPr anchor="ctr"/>
          <a:lstStyle/>
          <a:p>
            <a:r>
              <a:rPr lang="hu-HU" altLang="hu-HU" dirty="0" smtClean="0"/>
              <a:t>Az intellektuális tőke</a:t>
            </a:r>
          </a:p>
        </p:txBody>
      </p:sp>
      <p:pic>
        <p:nvPicPr>
          <p:cNvPr id="12291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8" b="3503"/>
          <a:stretch>
            <a:fillRect/>
          </a:stretch>
        </p:blipFill>
        <p:spPr>
          <a:xfrm>
            <a:off x="2796104" y="1572573"/>
            <a:ext cx="6735763" cy="4392613"/>
          </a:xfrm>
        </p:spPr>
      </p:pic>
      <p:sp>
        <p:nvSpPr>
          <p:cNvPr id="12292" name="Dia számának hely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9BE038-5833-4284-AE84-5184E2B6887B}" type="slidenum">
              <a:rPr lang="hu-HU" altLang="hu-HU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hu-HU" altLang="hu-HU" sz="1400"/>
          </a:p>
        </p:txBody>
      </p:sp>
      <p:sp>
        <p:nvSpPr>
          <p:cNvPr id="12293" name="Szövegdoboz 1"/>
          <p:cNvSpPr txBox="1">
            <a:spLocks noChangeArrowheads="1"/>
          </p:cNvSpPr>
          <p:nvPr/>
        </p:nvSpPr>
        <p:spPr bwMode="auto">
          <a:xfrm>
            <a:off x="1774826" y="6184901"/>
            <a:ext cx="89252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600" dirty="0"/>
              <a:t>Boda György: A tudástőke kialakulása és hatása a vállalati </a:t>
            </a:r>
            <a:r>
              <a:rPr lang="hu-HU" altLang="hu-HU" sz="1600" dirty="0" smtClean="0"/>
              <a:t>menedzsmentre, Bp</a:t>
            </a:r>
            <a:r>
              <a:rPr lang="hu-HU" altLang="hu-HU" sz="1600" dirty="0"/>
              <a:t>., 2005. </a:t>
            </a:r>
          </a:p>
        </p:txBody>
      </p:sp>
    </p:spTree>
    <p:extLst>
      <p:ext uri="{BB962C8B-B14F-4D97-AF65-F5344CB8AC3E}">
        <p14:creationId xmlns:p14="http://schemas.microsoft.com/office/powerpoint/2010/main" val="162827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>
          <a:xfrm>
            <a:off x="1873251" y="329899"/>
            <a:ext cx="8911687" cy="1280890"/>
          </a:xfrm>
        </p:spPr>
        <p:txBody>
          <a:bodyPr anchor="ctr"/>
          <a:lstStyle/>
          <a:p>
            <a:r>
              <a:rPr lang="hu-HU" altLang="hu-HU" b="1" dirty="0" smtClean="0"/>
              <a:t> </a:t>
            </a:r>
            <a:r>
              <a:rPr lang="hu-HU" altLang="hu-HU" dirty="0" smtClean="0"/>
              <a:t>Az immateriális vagyon</a:t>
            </a:r>
          </a:p>
        </p:txBody>
      </p:sp>
      <p:pic>
        <p:nvPicPr>
          <p:cNvPr id="1331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67420" y="1631866"/>
            <a:ext cx="8765655" cy="3783282"/>
          </a:xfrm>
        </p:spPr>
      </p:pic>
      <p:sp>
        <p:nvSpPr>
          <p:cNvPr id="13316" name="Dia számának hely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3C320B9-3B14-40AE-A757-89CA6110C996}" type="slidenum">
              <a:rPr lang="hu-HU" altLang="hu-HU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hu-HU" altLang="hu-HU" sz="1400"/>
          </a:p>
        </p:txBody>
      </p:sp>
      <p:sp>
        <p:nvSpPr>
          <p:cNvPr id="13317" name="Szövegdoboz 5"/>
          <p:cNvSpPr txBox="1">
            <a:spLocks noChangeArrowheads="1"/>
          </p:cNvSpPr>
          <p:nvPr/>
        </p:nvSpPr>
        <p:spPr bwMode="auto">
          <a:xfrm>
            <a:off x="1873251" y="6307138"/>
            <a:ext cx="74687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600"/>
              <a:t>( Karl Erik Sveiby: Szervezetek új gazdagsága: a menedzselt tudás című könyv alapján) </a:t>
            </a:r>
          </a:p>
        </p:txBody>
      </p:sp>
    </p:spTree>
    <p:extLst>
      <p:ext uri="{BB962C8B-B14F-4D97-AF65-F5344CB8AC3E}">
        <p14:creationId xmlns:p14="http://schemas.microsoft.com/office/powerpoint/2010/main" val="295371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ia számának hely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FFEE67-5BE0-436E-B030-323812E15C1B}" type="slidenum">
              <a:rPr lang="hu-HU" altLang="hu-HU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hu-HU" altLang="hu-HU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5323" y="398844"/>
            <a:ext cx="8420100" cy="1143000"/>
          </a:xfrm>
        </p:spPr>
        <p:txBody>
          <a:bodyPr anchor="ctr"/>
          <a:lstStyle/>
          <a:p>
            <a:pPr eaLnBrk="1" hangingPunct="1"/>
            <a:r>
              <a:rPr lang="hu-HU" altLang="hu-HU" dirty="0" smtClean="0">
                <a:solidFill>
                  <a:schemeClr val="tx1"/>
                </a:solidFill>
              </a:rPr>
              <a:t>A tudásszervezet </a:t>
            </a:r>
            <a:endParaRPr lang="en-US" altLang="hu-HU" dirty="0" smtClean="0">
              <a:solidFill>
                <a:schemeClr val="tx1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7839" y="1724407"/>
            <a:ext cx="8750300" cy="3963874"/>
          </a:xfrm>
        </p:spPr>
        <p:txBody>
          <a:bodyPr/>
          <a:lstStyle/>
          <a:p>
            <a:pPr eaLnBrk="1" hangingPunct="1"/>
            <a:r>
              <a:rPr lang="hu-HU" altLang="hu-HU" sz="2400" dirty="0" smtClean="0"/>
              <a:t>a legtöbb dolgozó magasan képzett szakember</a:t>
            </a:r>
          </a:p>
          <a:p>
            <a:pPr eaLnBrk="1" hangingPunct="1"/>
            <a:r>
              <a:rPr lang="hu-HU" altLang="hu-HU" sz="2400" dirty="0" smtClean="0"/>
              <a:t>az információt tudássá változtatják, saját kompetenciájukat felhasználva, és az információt, illetve a speciális tudást szolgáltatók segítségével</a:t>
            </a:r>
          </a:p>
          <a:p>
            <a:pPr eaLnBrk="1" hangingPunct="1"/>
            <a:r>
              <a:rPr lang="hu-HU" altLang="hu-HU" sz="2400" dirty="0" smtClean="0"/>
              <a:t>nem a hagyományos, klasszikus vezetéselmélet szerint működnek</a:t>
            </a:r>
          </a:p>
          <a:p>
            <a:pPr eaLnBrk="1" hangingPunct="1"/>
            <a:r>
              <a:rPr lang="hu-HU" altLang="hu-HU" sz="2400" dirty="0" smtClean="0"/>
              <a:t>ezeknek a vállalatoknak kevés dologi vagyonuk van, immateriális javaik sokkal értékesebbek, mit dologi eszközeik</a:t>
            </a:r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53685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513</TotalTime>
  <Words>1138</Words>
  <Application>Microsoft Office PowerPoint</Application>
  <PresentationFormat>Szélesvásznú</PresentationFormat>
  <Paragraphs>209</Paragraphs>
  <Slides>27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34" baseType="lpstr">
      <vt:lpstr>Arial</vt:lpstr>
      <vt:lpstr>Calibri</vt:lpstr>
      <vt:lpstr>Century Gothic</vt:lpstr>
      <vt:lpstr>Times New Roman</vt:lpstr>
      <vt:lpstr>Wingdings</vt:lpstr>
      <vt:lpstr>Wingdings 3</vt:lpstr>
      <vt:lpstr>Szálak</vt:lpstr>
      <vt:lpstr>A tudásszervezetek  hatalmi játékosai és hatalmi harcai</vt:lpstr>
      <vt:lpstr>Előzmények</vt:lpstr>
      <vt:lpstr>Mottó</vt:lpstr>
      <vt:lpstr>Tudásszervezetek-e a könyvtárak? </vt:lpstr>
      <vt:lpstr> A könyvtárak szerepe a tudásmegosztásban </vt:lpstr>
      <vt:lpstr>Aktualitás</vt:lpstr>
      <vt:lpstr>Az intellektuális tőke</vt:lpstr>
      <vt:lpstr> Az immateriális vagyon</vt:lpstr>
      <vt:lpstr>A tudásszervezet </vt:lpstr>
      <vt:lpstr> Hatalmi harc </vt:lpstr>
      <vt:lpstr>A tudásszervezet hatalmi játékosai</vt:lpstr>
      <vt:lpstr>A támogató személyzet</vt:lpstr>
      <vt:lpstr>A szakember</vt:lpstr>
      <vt:lpstr>A menedzser</vt:lpstr>
      <vt:lpstr>A vezér</vt:lpstr>
      <vt:lpstr>A tudásszervezetekben  megváltozik a vezetők helyzete </vt:lpstr>
      <vt:lpstr>A szakemberek és a menedzserek közti feszültségek kezelése</vt:lpstr>
      <vt:lpstr>Képesek a vezérek arra, hogy irányítsák a szakértőket? </vt:lpstr>
      <vt:lpstr>A tudás szervezet négy hatalmi játékosa</vt:lpstr>
      <vt:lpstr>A tudásszerepek torzulásai I.    A szakértők válnak vezérré</vt:lpstr>
      <vt:lpstr>A tudásszerepek torzulásai II.    A menedzserek válnak vezérré</vt:lpstr>
      <vt:lpstr>A tudásszerepek torzulásai III.    A vezérszerep megoszlik    a szakértők és a menedzserek között</vt:lpstr>
      <vt:lpstr>Az egyes torzulási formák kihatásai</vt:lpstr>
      <vt:lpstr>Vezér és menedzserek nélkül?</vt:lpstr>
      <vt:lpstr>Üzenet</vt:lpstr>
      <vt:lpstr>„Buck átveszi a vezérkutya szerepét.” Jack London: A vadon szava</vt:lpstr>
      <vt:lpstr>Köszönöm a figyelmet!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tudásszervezetek  hatalmi játékosai és hatalmi harcai</dc:title>
  <dc:creator>nuridsany</dc:creator>
  <cp:lastModifiedBy>nuridsany</cp:lastModifiedBy>
  <cp:revision>32</cp:revision>
  <dcterms:created xsi:type="dcterms:W3CDTF">2016-03-28T15:26:29Z</dcterms:created>
  <dcterms:modified xsi:type="dcterms:W3CDTF">2016-03-31T22:54:24Z</dcterms:modified>
</cp:coreProperties>
</file>