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y%20a%20mel&#243;%20ezerrel\OSZK\Szem&#233;lyes%20inform&#225;ci&#243;szervez&#233;s\Inform&#225;ci&#243;%20szervez&#233;s%20(v&#225;laszok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y%20a%20mel&#243;%20ezerrel\OSZK\Szem&#233;lyes%20inform&#225;ci&#243;szervez&#233;s\Inform&#225;ci&#243;%20szervez&#233;s%20(v&#225;laszok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y%20a%20mel&#243;%20ezerrel\OSZK\Szem&#233;lyes%20inform&#225;ci&#243;szervez&#233;s\Inform&#225;ci&#243;%20szervez&#233;s%20(v&#225;laszok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y%20a%20mel&#243;%20ezerrel\OSZK\Szem&#233;lyes%20inform&#225;ci&#243;szervez&#233;s\Inform&#225;ci&#243;%20szervez&#233;s%20(v&#225;laszok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Munka7!$A$1:$A$3</c:f>
              <c:strCache>
                <c:ptCount val="3"/>
                <c:pt idx="0">
                  <c:v>Rendszeresen ellenőrzöm a dokumentumaimat</c:v>
                </c:pt>
                <c:pt idx="1">
                  <c:v>Csak bizonyos időközönként ellenőrzöm a legfontosabb dokumentumaimat</c:v>
                </c:pt>
                <c:pt idx="2">
                  <c:v>Csak akkor ellenőrzök egy dokumentumot, amikor arra éppen szükségem van</c:v>
                </c:pt>
              </c:strCache>
            </c:strRef>
          </c:cat>
          <c:val>
            <c:numRef>
              <c:f>Munka7!$B$1:$B$3</c:f>
              <c:numCache>
                <c:formatCode>General</c:formatCode>
                <c:ptCount val="3"/>
                <c:pt idx="0">
                  <c:v>48</c:v>
                </c:pt>
                <c:pt idx="1">
                  <c:v>151</c:v>
                </c:pt>
                <c:pt idx="2">
                  <c:v>102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Munka7!$A$17:$A$20</c:f>
              <c:strCache>
                <c:ptCount val="4"/>
                <c:pt idx="0">
                  <c:v>Igen, minden esetben törekszem a dokumentumok átmentésére</c:v>
                </c:pt>
                <c:pt idx="1">
                  <c:v>Igen, de csak a legfontosabb dokumentumok esetében</c:v>
                </c:pt>
                <c:pt idx="2">
                  <c:v>Bizonyos esetekben igen, de különösebb válogatás nélkül</c:v>
                </c:pt>
                <c:pt idx="3">
                  <c:v>Nem, nem szoktam átmenteni őket</c:v>
                </c:pt>
              </c:strCache>
            </c:strRef>
          </c:cat>
          <c:val>
            <c:numRef>
              <c:f>Munka7!$B$17:$B$20</c:f>
              <c:numCache>
                <c:formatCode>General</c:formatCode>
                <c:ptCount val="4"/>
                <c:pt idx="0">
                  <c:v>101</c:v>
                </c:pt>
                <c:pt idx="1">
                  <c:v>159</c:v>
                </c:pt>
                <c:pt idx="2">
                  <c:v>17</c:v>
                </c:pt>
                <c:pt idx="3">
                  <c:v>24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917727991594968E-3"/>
          <c:y val="0.76846017481449136"/>
          <c:w val="0.99347479364937441"/>
          <c:h val="0.21337864254454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cat>
            <c:strRef>
              <c:f>Munka8!$A$1:$A$10</c:f>
              <c:strCache>
                <c:ptCount val="10"/>
                <c:pt idx="0">
                  <c:v>Elmentem őket a számítógépemen</c:v>
                </c:pt>
                <c:pt idx="1">
                  <c:v>Több másolatot is készítek róla, amelyeket különböző adathordozókra mentek</c:v>
                </c:pt>
                <c:pt idx="2">
                  <c:v>Valamilyen felhőszolgáltatásban helyezem el (pl. Dropbox)</c:v>
                </c:pt>
                <c:pt idx="3">
                  <c:v>Könyvjelzőt készítek a böngészőmben</c:v>
                </c:pt>
                <c:pt idx="4">
                  <c:v>Elküldöm magamnak e-mailben a linket vagy a dokumentumot csatolt fájlként</c:v>
                </c:pt>
                <c:pt idx="5">
                  <c:v>A tartalomhoz tartozó url-t elmentem a számítógépemen egy fájlba</c:v>
                </c:pt>
                <c:pt idx="6">
                  <c:v>Fizikai másolatot nyomtatok/írok</c:v>
                </c:pt>
                <c:pt idx="7">
                  <c:v>Elmentem egy adathordozóra (CD, DVD, stb.)</c:v>
                </c:pt>
                <c:pt idx="8">
                  <c:v>A dokumentumban található legfontosabb információkat mentem csak el</c:v>
                </c:pt>
                <c:pt idx="9">
                  <c:v>Az egész weboldalt lementem a számítógépemre</c:v>
                </c:pt>
              </c:strCache>
            </c:strRef>
          </c:cat>
          <c:val>
            <c:numRef>
              <c:f>Munka8!$B$1:$B$10</c:f>
              <c:numCache>
                <c:formatCode>General</c:formatCode>
                <c:ptCount val="10"/>
                <c:pt idx="0">
                  <c:v>267</c:v>
                </c:pt>
                <c:pt idx="1">
                  <c:v>105</c:v>
                </c:pt>
                <c:pt idx="2">
                  <c:v>100</c:v>
                </c:pt>
                <c:pt idx="3">
                  <c:v>164</c:v>
                </c:pt>
                <c:pt idx="4">
                  <c:v>165</c:v>
                </c:pt>
                <c:pt idx="5">
                  <c:v>42</c:v>
                </c:pt>
                <c:pt idx="6">
                  <c:v>53</c:v>
                </c:pt>
                <c:pt idx="7">
                  <c:v>104</c:v>
                </c:pt>
                <c:pt idx="8">
                  <c:v>12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290088"/>
        <c:axId val="252291264"/>
        <c:axId val="0"/>
      </c:bar3DChart>
      <c:catAx>
        <c:axId val="252290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2291264"/>
        <c:crosses val="autoZero"/>
        <c:auto val="1"/>
        <c:lblAlgn val="ctr"/>
        <c:lblOffset val="100"/>
        <c:noMultiLvlLbl val="0"/>
      </c:catAx>
      <c:valAx>
        <c:axId val="25229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229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Munka9!$A$1:$A$5</c:f>
              <c:strCache>
                <c:ptCount val="5"/>
                <c:pt idx="0">
                  <c:v>Igen, minden dokumentumomról</c:v>
                </c:pt>
                <c:pt idx="1">
                  <c:v>Igen, de csak a hivatalos dokumentumokról (bizonyítványok, igazolások, stb.)</c:v>
                </c:pt>
                <c:pt idx="2">
                  <c:v>Igen, de csak a személyes képeimről és videóimról</c:v>
                </c:pt>
                <c:pt idx="3">
                  <c:v>Néha készítek, de különösebb rendszer nélkül</c:v>
                </c:pt>
                <c:pt idx="4">
                  <c:v>Nem, egyáltalán nem készítek</c:v>
                </c:pt>
              </c:strCache>
            </c:strRef>
          </c:cat>
          <c:val>
            <c:numRef>
              <c:f>Munka9!$B$1:$B$5</c:f>
              <c:numCache>
                <c:formatCode>General</c:formatCode>
                <c:ptCount val="5"/>
                <c:pt idx="0">
                  <c:v>38</c:v>
                </c:pt>
                <c:pt idx="1">
                  <c:v>82</c:v>
                </c:pt>
                <c:pt idx="2">
                  <c:v>22</c:v>
                </c:pt>
                <c:pt idx="3">
                  <c:v>99</c:v>
                </c:pt>
                <c:pt idx="4">
                  <c:v>60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787284218997247E-3"/>
          <c:y val="0.69577635719089881"/>
          <c:w val="0.99470088240389398"/>
          <c:h val="0.30422364280910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~mekdl/pim/pim_1nap1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013173" cy="3329581"/>
          </a:xfrm>
        </p:spPr>
        <p:txBody>
          <a:bodyPr/>
          <a:lstStyle/>
          <a:p>
            <a:r>
              <a:rPr lang="hu-HU" dirty="0"/>
              <a:t>Személyes információszervezés a gyakorlatban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Jávorka Brigitta</a:t>
            </a:r>
          </a:p>
          <a:p>
            <a:r>
              <a:rPr lang="hu-HU" dirty="0" smtClean="0"/>
              <a:t>Országos Széchényi Könyvtár – Könyvtári Intézet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4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jövőben szükséges dokumentumok kezelése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413090"/>
              </p:ext>
            </p:extLst>
          </p:nvPr>
        </p:nvGraphicFramePr>
        <p:xfrm>
          <a:off x="646112" y="2052638"/>
          <a:ext cx="10009696" cy="4409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Biztonsági másolat </a:t>
            </a:r>
            <a:r>
              <a:rPr lang="hu-HU" dirty="0" smtClean="0"/>
              <a:t>készítése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5416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dirty="0" smtClean="0"/>
              <a:t>Konklúzió</a:t>
            </a:r>
            <a:endParaRPr lang="hu-HU" sz="5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100" dirty="0" smtClean="0"/>
              <a:t>Könyvtárosok: </a:t>
            </a:r>
            <a:r>
              <a:rPr lang="hu-HU" sz="2100" dirty="0"/>
              <a:t>két kérdésben kerültek összehasonlításra az átlaggal, mindkettő a dokumentumok mentésével kapcsolatban. </a:t>
            </a:r>
            <a:endParaRPr lang="hu-HU" sz="2100" dirty="0" smtClean="0"/>
          </a:p>
          <a:p>
            <a:pPr lvl="1"/>
            <a:r>
              <a:rPr lang="hu-HU" sz="2100" dirty="0" smtClean="0"/>
              <a:t>a </a:t>
            </a:r>
            <a:r>
              <a:rPr lang="hu-HU" sz="2100" dirty="0"/>
              <a:t>számukra fontos, hivatalos dokumentumokra helyezik a </a:t>
            </a:r>
            <a:r>
              <a:rPr lang="hu-HU" sz="2100" dirty="0" smtClean="0"/>
              <a:t>hangsúlyt</a:t>
            </a:r>
          </a:p>
          <a:p>
            <a:pPr lvl="1"/>
            <a:r>
              <a:rPr lang="hu-HU" sz="2100" dirty="0" smtClean="0"/>
              <a:t>még </a:t>
            </a:r>
            <a:r>
              <a:rPr lang="hu-HU" sz="2100" dirty="0"/>
              <a:t>ők is stratégia nélkül készítenek biztonsági mentést</a:t>
            </a:r>
            <a:r>
              <a:rPr lang="hu-HU" sz="2100" dirty="0" smtClean="0"/>
              <a:t>.</a:t>
            </a:r>
            <a:endParaRPr lang="hu-HU" sz="2100" dirty="0"/>
          </a:p>
          <a:p>
            <a:r>
              <a:rPr lang="hu-HU" sz="2100" dirty="0" smtClean="0"/>
              <a:t>A kitöltők többsége nem </a:t>
            </a:r>
            <a:r>
              <a:rPr lang="hu-HU" sz="2100" dirty="0"/>
              <a:t>tudatosan és nem szervezetten, </a:t>
            </a:r>
            <a:r>
              <a:rPr lang="hu-HU" sz="2100" dirty="0" smtClean="0"/>
              <a:t>DE </a:t>
            </a:r>
            <a:r>
              <a:rPr lang="hu-HU" sz="2100" dirty="0"/>
              <a:t>mégis fordít </a:t>
            </a:r>
            <a:r>
              <a:rPr lang="hu-HU" sz="2100" dirty="0" smtClean="0"/>
              <a:t>időt </a:t>
            </a:r>
            <a:r>
              <a:rPr lang="hu-HU" sz="2100" dirty="0"/>
              <a:t>a dokumentumok és adatok </a:t>
            </a:r>
            <a:r>
              <a:rPr lang="hu-HU" sz="2100" dirty="0" smtClean="0"/>
              <a:t>szervezésére</a:t>
            </a:r>
          </a:p>
          <a:p>
            <a:r>
              <a:rPr lang="hu-HU" sz="2100" dirty="0"/>
              <a:t>K</a:t>
            </a:r>
            <a:r>
              <a:rPr lang="hu-HU" sz="2100" dirty="0" smtClean="0"/>
              <a:t>ülönösen </a:t>
            </a:r>
            <a:r>
              <a:rPr lang="hu-HU" sz="2100" dirty="0"/>
              <a:t>akkor, ha számára nagyon fontos dokumentumokról van </a:t>
            </a:r>
            <a:r>
              <a:rPr lang="hu-HU" sz="2100" dirty="0" smtClean="0"/>
              <a:t>szó!</a:t>
            </a:r>
          </a:p>
          <a:p>
            <a:r>
              <a:rPr lang="hu-HU" sz="2100" dirty="0" smtClean="0"/>
              <a:t>A könyvtárnak meg kell találnia a helyét ezen a területen!</a:t>
            </a: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17435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 smtClean="0"/>
              <a:t>Drótos </a:t>
            </a:r>
            <a:r>
              <a:rPr lang="hu-HU" dirty="0"/>
              <a:t>László: Személyes információmenedzsment tanfolyam. Letöltve: 2016. 02. 28. </a:t>
            </a:r>
            <a:r>
              <a:rPr lang="hu-HU" u="sng" dirty="0">
                <a:hlinkClick r:id="rId2"/>
              </a:rPr>
              <a:t>http://mek.oszk.hu/~mekdl/pim/pim_1nap1.htm</a:t>
            </a:r>
            <a:r>
              <a:rPr lang="hu-HU" dirty="0"/>
              <a:t> </a:t>
            </a:r>
          </a:p>
          <a:p>
            <a:pPr lvl="0"/>
            <a:r>
              <a:rPr lang="hu-HU" dirty="0"/>
              <a:t>Jávorka Brigitta: Személyes információszervezés a könyvtárban. </a:t>
            </a:r>
            <a:r>
              <a:rPr lang="hu-HU" dirty="0" err="1"/>
              <a:t>In</a:t>
            </a:r>
            <a:r>
              <a:rPr lang="hu-HU" dirty="0"/>
              <a:t>: Tudományos és műszaki tájékoztatás, 2015. (62. évf.) 2. sz. 50-54. old.</a:t>
            </a:r>
          </a:p>
          <a:p>
            <a:pPr lvl="0"/>
            <a:r>
              <a:rPr lang="hu-HU" dirty="0" err="1"/>
              <a:t>Marčetić</a:t>
            </a:r>
            <a:r>
              <a:rPr lang="hu-HU" dirty="0"/>
              <a:t>, </a:t>
            </a:r>
            <a:r>
              <a:rPr lang="hu-HU" dirty="0" err="1"/>
              <a:t>Hana</a:t>
            </a:r>
            <a:r>
              <a:rPr lang="hu-HU" dirty="0"/>
              <a:t>: </a:t>
            </a:r>
            <a:r>
              <a:rPr lang="hu-HU" dirty="0" err="1"/>
              <a:t>Exploring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methods</a:t>
            </a:r>
            <a:r>
              <a:rPr lang="hu-HU" dirty="0"/>
              <a:t> and </a:t>
            </a:r>
            <a:r>
              <a:rPr lang="hu-HU" dirty="0" err="1"/>
              <a:t>practises</a:t>
            </a:r>
            <a:r>
              <a:rPr lang="hu-HU" dirty="0"/>
              <a:t> of 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digital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archiving</a:t>
            </a:r>
            <a:r>
              <a:rPr lang="hu-HU" dirty="0"/>
              <a:t> </a:t>
            </a:r>
            <a:r>
              <a:rPr lang="hu-HU" dirty="0" err="1"/>
              <a:t>among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student</a:t>
            </a:r>
            <a:r>
              <a:rPr lang="hu-HU" dirty="0"/>
              <a:t> </a:t>
            </a:r>
            <a:r>
              <a:rPr lang="hu-HU" dirty="0" err="1"/>
              <a:t>population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DESIGN, INNOVATION, PARTICIPATION: BOBCATSSS 2015 </a:t>
            </a:r>
            <a:r>
              <a:rPr lang="hu-HU" dirty="0" err="1"/>
              <a:t>Proceedings</a:t>
            </a:r>
            <a:r>
              <a:rPr lang="hu-HU" dirty="0"/>
              <a:t> &amp; </a:t>
            </a:r>
            <a:r>
              <a:rPr lang="hu-HU" dirty="0" err="1"/>
              <a:t>Abstracts</a:t>
            </a:r>
            <a:r>
              <a:rPr lang="hu-HU" dirty="0"/>
              <a:t>. Brno: Flow, </a:t>
            </a:r>
            <a:r>
              <a:rPr lang="hu-HU" dirty="0" err="1"/>
              <a:t>o.s</a:t>
            </a:r>
            <a:r>
              <a:rPr lang="hu-HU" dirty="0"/>
              <a:t>., 2015. 139-146. old.</a:t>
            </a:r>
          </a:p>
          <a:p>
            <a:pPr lvl="0"/>
            <a:r>
              <a:rPr lang="hu-HU" dirty="0"/>
              <a:t>Nagy Gyula: Aktualitások és trendek a személyes információszervezés (PIM) világából. = Tudományos és műszaki tájékoztatás, 2014. (61. évf.) 3. sz. p. 90–97.</a:t>
            </a:r>
          </a:p>
          <a:p>
            <a:pPr lvl="0"/>
            <a:r>
              <a:rPr lang="hu-HU" dirty="0"/>
              <a:t>Nagy Gyula: PIM – Személyes információszervezés. = Tudományos és műszaki tájékoztatás, 2010. (57. évf.) 11–12. sz. p. 458–474.</a:t>
            </a:r>
          </a:p>
          <a:p>
            <a:pPr lvl="0"/>
            <a:r>
              <a:rPr lang="hu-HU" dirty="0"/>
              <a:t>Nagy Gyula: A személyes információszervezés (PIM) és a mobil eszközök. = Könyvtári figyelő, 2012. (58. évf.) 1. sz. p. 35-46.</a:t>
            </a:r>
          </a:p>
          <a:p>
            <a:pPr lvl="0"/>
            <a:r>
              <a:rPr lang="hu-HU" dirty="0" err="1"/>
              <a:t>Zastrow</a:t>
            </a:r>
            <a:r>
              <a:rPr lang="hu-HU" dirty="0"/>
              <a:t>, Jan: PIM 101: 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informaton</a:t>
            </a:r>
            <a:r>
              <a:rPr lang="hu-HU" dirty="0"/>
              <a:t> management.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Computers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libraries</a:t>
            </a:r>
            <a:r>
              <a:rPr lang="hu-HU" dirty="0"/>
              <a:t>, 2014. (34. évf.) 2. sz. 22-24. </a:t>
            </a:r>
            <a:r>
              <a:rPr lang="hu-HU" dirty="0" smtClean="0"/>
              <a:t>old</a:t>
            </a:r>
            <a:r>
              <a:rPr lang="hu-HU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22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216" y="1645920"/>
            <a:ext cx="11033760" cy="4133088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	</a:t>
            </a:r>
            <a:r>
              <a:rPr lang="hu-HU" sz="2800" dirty="0" err="1" smtClean="0"/>
              <a:t>javorka.brigitta</a:t>
            </a:r>
            <a:r>
              <a:rPr lang="hu-HU" sz="2800" dirty="0" smtClean="0"/>
              <a:t>@</a:t>
            </a:r>
            <a:r>
              <a:rPr lang="hu-HU" sz="2800" dirty="0" err="1" smtClean="0"/>
              <a:t>oszk.hu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54954" y="3936132"/>
            <a:ext cx="8825658" cy="861420"/>
          </a:xfrm>
        </p:spPr>
        <p:txBody>
          <a:bodyPr/>
          <a:lstStyle/>
          <a:p>
            <a:r>
              <a:rPr lang="hu-HU" dirty="0" smtClean="0"/>
              <a:t>Jávorka Brigitta</a:t>
            </a:r>
          </a:p>
          <a:p>
            <a:r>
              <a:rPr lang="hu-HU" dirty="0" smtClean="0"/>
              <a:t>Országos Széchényi Könyvtár – Könyvtári Intézet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18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90241" cy="1400530"/>
          </a:xfrm>
        </p:spPr>
        <p:txBody>
          <a:bodyPr/>
          <a:lstStyle/>
          <a:p>
            <a:r>
              <a:rPr lang="hu-HU" dirty="0" smtClean="0"/>
              <a:t>PIM – Személyes információszervezés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52368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400" dirty="0"/>
              <a:t>„Különböző digitális és analóg eszközökkel tárolt vagy segítségükkel elérhető információk és dokumentumok kezelése: az információs környezetünk megszervezése</a:t>
            </a:r>
            <a:r>
              <a:rPr lang="hu-HU" sz="4400" dirty="0" smtClean="0"/>
              <a:t>.”</a:t>
            </a:r>
          </a:p>
          <a:p>
            <a:pPr marL="0" indent="0">
              <a:buNone/>
            </a:pPr>
            <a:r>
              <a:rPr lang="hu-HU" sz="1800" dirty="0" smtClean="0"/>
              <a:t>/Személyes </a:t>
            </a:r>
            <a:r>
              <a:rPr lang="hu-HU" sz="1800" dirty="0"/>
              <a:t>információmenedzsment </a:t>
            </a:r>
            <a:r>
              <a:rPr lang="hu-HU" sz="1800" dirty="0" smtClean="0"/>
              <a:t>tanfolyam/</a:t>
            </a:r>
          </a:p>
        </p:txBody>
      </p:sp>
    </p:spTree>
    <p:extLst>
      <p:ext uri="{BB962C8B-B14F-4D97-AF65-F5344CB8AC3E}">
        <p14:creationId xmlns:p14="http://schemas.microsoft.com/office/powerpoint/2010/main" val="16987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- hipotézisek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800" dirty="0"/>
              <a:t>A személyes információszervezés nagy általánosságban egy elhanyagolt terület, amelyre a kitöltők csupán komolyabb tervezés nélkül fordítanak energiát.</a:t>
            </a:r>
          </a:p>
          <a:p>
            <a:pPr lvl="0"/>
            <a:r>
              <a:rPr lang="hu-HU" sz="2800" dirty="0"/>
              <a:t>Nincs releváns különbség könyvtárosok és nem könyvtárosok között ezen a tevékenységi területen: a szakemberek is ugyanakkora figyelmet fordítanak a személyes dokumentumaik szervezésére, mint a többiek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584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– demográfiai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Kérdőíves felmérés - 301 kitöltő</a:t>
            </a:r>
          </a:p>
          <a:p>
            <a:r>
              <a:rPr lang="hu-HU" sz="2800" dirty="0"/>
              <a:t>54,5%-uk </a:t>
            </a:r>
            <a:r>
              <a:rPr lang="hu-HU" sz="2800" dirty="0" smtClean="0"/>
              <a:t>nő és </a:t>
            </a:r>
            <a:r>
              <a:rPr lang="hu-HU" sz="2800" dirty="0"/>
              <a:t>45,5%-uk </a:t>
            </a:r>
            <a:r>
              <a:rPr lang="hu-HU" sz="2800" dirty="0" smtClean="0"/>
              <a:t>férfi</a:t>
            </a:r>
          </a:p>
          <a:p>
            <a:r>
              <a:rPr lang="hu-HU" sz="2800" dirty="0"/>
              <a:t>Á</a:t>
            </a:r>
            <a:r>
              <a:rPr lang="hu-HU" sz="2800" dirty="0" smtClean="0"/>
              <a:t>tlagéletkora </a:t>
            </a:r>
            <a:r>
              <a:rPr lang="hu-HU" sz="2800" dirty="0"/>
              <a:t>27,5 </a:t>
            </a:r>
            <a:r>
              <a:rPr lang="hu-HU" sz="2800" dirty="0" smtClean="0"/>
              <a:t>év</a:t>
            </a:r>
          </a:p>
          <a:p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legfiatalabb kitöltő 13 éves</a:t>
            </a:r>
            <a:r>
              <a:rPr lang="hu-HU" sz="2800" dirty="0" smtClean="0"/>
              <a:t>, </a:t>
            </a:r>
            <a:r>
              <a:rPr lang="hu-HU" sz="2800" dirty="0"/>
              <a:t>a legidősebb </a:t>
            </a:r>
            <a:r>
              <a:rPr lang="hu-HU" sz="2800" dirty="0" smtClean="0"/>
              <a:t>64</a:t>
            </a:r>
          </a:p>
          <a:p>
            <a:r>
              <a:rPr lang="hu-HU" sz="2800" dirty="0" smtClean="0"/>
              <a:t>Nagyobb településen élők (32% főváros, 19% megyeszékhely, 30% város)</a:t>
            </a:r>
          </a:p>
          <a:p>
            <a:r>
              <a:rPr lang="hu-HU" sz="2800" dirty="0" smtClean="0"/>
              <a:t>Magasan iskolázottak (25% egyetemet végzett)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791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600" dirty="0" smtClean="0"/>
              <a:t>156 fő </a:t>
            </a:r>
            <a:r>
              <a:rPr lang="hu-HU" sz="2600" dirty="0"/>
              <a:t>vett részt valamilyen informatikai </a:t>
            </a:r>
            <a:r>
              <a:rPr lang="hu-HU" sz="2600" dirty="0" smtClean="0"/>
              <a:t>képzésen </a:t>
            </a:r>
          </a:p>
          <a:p>
            <a:r>
              <a:rPr lang="hu-HU" sz="2600" dirty="0" smtClean="0"/>
              <a:t>67 </a:t>
            </a:r>
            <a:r>
              <a:rPr lang="hu-HU" sz="2600" dirty="0"/>
              <a:t>fő </a:t>
            </a:r>
            <a:r>
              <a:rPr lang="hu-HU" sz="2600" dirty="0" smtClean="0"/>
              <a:t>könyvtári, </a:t>
            </a:r>
            <a:r>
              <a:rPr lang="hu-HU" sz="2600" dirty="0"/>
              <a:t>9 levéltári és 7 muzeológiai </a:t>
            </a:r>
            <a:r>
              <a:rPr lang="hu-HU" sz="2600" dirty="0" smtClean="0"/>
              <a:t>végzettséggel</a:t>
            </a:r>
          </a:p>
          <a:p>
            <a:r>
              <a:rPr lang="hu-HU" sz="2600" dirty="0"/>
              <a:t>A</a:t>
            </a:r>
            <a:r>
              <a:rPr lang="hu-HU" sz="2600" dirty="0" smtClean="0"/>
              <a:t> </a:t>
            </a:r>
            <a:r>
              <a:rPr lang="hu-HU" sz="2600" dirty="0"/>
              <a:t>kitöltők nagyjából kétharmada vett részt olyan képzésen, amely </a:t>
            </a:r>
            <a:r>
              <a:rPr lang="hu-HU" sz="2600" dirty="0" smtClean="0"/>
              <a:t>során </a:t>
            </a:r>
            <a:r>
              <a:rPr lang="hu-HU" sz="2600" dirty="0"/>
              <a:t>foglalkozhatott adatok szervezésével. </a:t>
            </a:r>
            <a:endParaRPr lang="hu-HU" sz="2600" dirty="0" smtClean="0"/>
          </a:p>
          <a:p>
            <a:r>
              <a:rPr lang="hu-HU" sz="2600" dirty="0" smtClean="0"/>
              <a:t>Mindössze </a:t>
            </a:r>
            <a:r>
              <a:rPr lang="hu-HU" sz="2600" dirty="0"/>
              <a:t>36%-a (108 fő) vallotta, hogy részt vett már olyan kurzuson, amelynek adatmegőrzés és </a:t>
            </a:r>
            <a:r>
              <a:rPr lang="hu-HU" sz="2600" dirty="0" err="1"/>
              <a:t>-kezelés</a:t>
            </a:r>
            <a:r>
              <a:rPr lang="hu-HU" sz="2600" dirty="0"/>
              <a:t> volt a témája</a:t>
            </a:r>
            <a:r>
              <a:rPr lang="hu-HU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9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Egyetért-e Ön…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F</a:t>
            </a:r>
            <a:r>
              <a:rPr lang="hu-HU" sz="2800" dirty="0" smtClean="0"/>
              <a:t>ontos </a:t>
            </a:r>
            <a:r>
              <a:rPr lang="hu-HU" sz="2800" dirty="0"/>
              <a:t>a birtokukban lévő digitális tartalmak </a:t>
            </a:r>
            <a:r>
              <a:rPr lang="hu-HU" sz="2800" dirty="0" smtClean="0"/>
              <a:t>megőrzése:</a:t>
            </a:r>
          </a:p>
          <a:p>
            <a:pPr lvl="1"/>
            <a:r>
              <a:rPr lang="hu-HU" sz="2400" dirty="0" smtClean="0"/>
              <a:t>2</a:t>
            </a:r>
            <a:r>
              <a:rPr lang="hu-HU" sz="2400" dirty="0"/>
              <a:t>% nem ért egyet</a:t>
            </a:r>
            <a:r>
              <a:rPr lang="hu-HU" sz="2400" dirty="0" smtClean="0"/>
              <a:t>, </a:t>
            </a:r>
            <a:r>
              <a:rPr lang="hu-HU" sz="2400" dirty="0"/>
              <a:t>11,6%-uk </a:t>
            </a:r>
            <a:r>
              <a:rPr lang="hu-HU" sz="2400" dirty="0" smtClean="0"/>
              <a:t>semleges</a:t>
            </a:r>
          </a:p>
          <a:p>
            <a:r>
              <a:rPr lang="hu-HU" sz="2800" dirty="0" smtClean="0"/>
              <a:t>„</a:t>
            </a:r>
            <a:r>
              <a:rPr lang="hu-HU" sz="2800" dirty="0"/>
              <a:t>Törekszem a számítógépemen található fájlok rendszerezésére</a:t>
            </a:r>
            <a:r>
              <a:rPr lang="hu-HU" sz="2800" dirty="0" smtClean="0"/>
              <a:t>.”:</a:t>
            </a:r>
          </a:p>
          <a:p>
            <a:pPr lvl="1"/>
            <a:r>
              <a:rPr lang="hu-HU" sz="2400" dirty="0" smtClean="0"/>
              <a:t>1,5% nem ért egyet, </a:t>
            </a:r>
            <a:r>
              <a:rPr lang="hu-HU" sz="2400" dirty="0"/>
              <a:t>9% </a:t>
            </a:r>
            <a:r>
              <a:rPr lang="hu-HU" sz="2400" dirty="0" smtClean="0"/>
              <a:t>semleges </a:t>
            </a:r>
          </a:p>
          <a:p>
            <a:pPr lvl="1"/>
            <a:r>
              <a:rPr lang="hu-HU" sz="2400" dirty="0" smtClean="0"/>
              <a:t>Érdekesség: kevésbé </a:t>
            </a:r>
            <a:r>
              <a:rPr lang="hu-HU" sz="2400" dirty="0"/>
              <a:t>jellemző, hogy fontosnak tartanák az adatok megőrzését, mint az, hogy törekednek a szervezésükre. 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0876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dokumentumok ellenőrzöttsége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8515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9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Mentési szokások hordozó elavulása </a:t>
            </a:r>
            <a:r>
              <a:rPr lang="hu-HU" dirty="0" smtClean="0"/>
              <a:t>esetén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60168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7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 dokumentum rendszerezési módszerek használatának gyakorisága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98130"/>
              </p:ext>
            </p:extLst>
          </p:nvPr>
        </p:nvGraphicFramePr>
        <p:xfrm>
          <a:off x="646111" y="2367439"/>
          <a:ext cx="9404723" cy="4213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9038"/>
                <a:gridCol w="40156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Módszerek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Jellemző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Szervezett mappákat használok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278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Metaadatokat rendelek hozzá (cím, szerző, dátum, stb.)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hivatalos dokumentumokat szétválasztom a nem hivatalos dokumentumoktól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242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dokumentum tartalma alapján helyezem el őket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249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Dokumentum típus alapján szortírozok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108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dokumentum fontossága a legfőbb rendszerezési elv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92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2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436</TotalTime>
  <Words>645</Words>
  <Application>Microsoft Office PowerPoint</Application>
  <PresentationFormat>Szélesvásznú</PresentationFormat>
  <Paragraphs>64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Személyes információszervezés a gyakorlatban</vt:lpstr>
      <vt:lpstr>PIM – Személyes információszervezés</vt:lpstr>
      <vt:lpstr>Kutatás - hipotézisek</vt:lpstr>
      <vt:lpstr>Kutatás – demográfiai adatok</vt:lpstr>
      <vt:lpstr>Képzések</vt:lpstr>
      <vt:lpstr>Egyetért-e Ön…</vt:lpstr>
      <vt:lpstr>A dokumentumok ellenőrzöttsége</vt:lpstr>
      <vt:lpstr>Mentési szokások hordozó elavulása esetén</vt:lpstr>
      <vt:lpstr>A dokumentum rendszerezési módszerek használatának gyakorisága</vt:lpstr>
      <vt:lpstr>A jövőben szükséges dokumentumok kezelése </vt:lpstr>
      <vt:lpstr>Biztonsági másolat készítése</vt:lpstr>
      <vt:lpstr>Konklúzió</vt:lpstr>
      <vt:lpstr>Felhasznált irodalom</vt:lpstr>
      <vt:lpstr>Köszönöm a figyelmet!    javorka.brigitta@oszk.hu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Személyes információszervezés a gyakorlatban</dc:title>
  <dc:creator>user</dc:creator>
  <cp:lastModifiedBy>user</cp:lastModifiedBy>
  <cp:revision>14</cp:revision>
  <dcterms:created xsi:type="dcterms:W3CDTF">2016-03-31T15:32:18Z</dcterms:created>
  <dcterms:modified xsi:type="dcterms:W3CDTF">2016-03-31T22:48:25Z</dcterms:modified>
</cp:coreProperties>
</file>