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sldIdLst>
    <p:sldId id="256" r:id="rId2"/>
    <p:sldId id="257" r:id="rId3"/>
    <p:sldId id="258" r:id="rId4"/>
    <p:sldId id="259" r:id="rId5"/>
    <p:sldId id="261" r:id="rId6"/>
    <p:sldId id="260" r:id="rId7"/>
    <p:sldId id="262" r:id="rId8"/>
    <p:sldId id="263" r:id="rId9"/>
    <p:sldId id="264" r:id="rId10"/>
    <p:sldId id="265" r:id="rId11"/>
    <p:sldId id="268" r:id="rId12"/>
    <p:sldId id="269" r:id="rId13"/>
    <p:sldId id="267" r:id="rId14"/>
    <p:sldId id="270" r:id="rId15"/>
    <p:sldId id="271" r:id="rId16"/>
    <p:sldId id="274" r:id="rId17"/>
    <p:sldId id="273" r:id="rId18"/>
    <p:sldId id="275" r:id="rId19"/>
    <p:sldId id="276" r:id="rId20"/>
    <p:sldId id="277" r:id="rId21"/>
    <p:sldId id="279" r:id="rId22"/>
    <p:sldId id="278" r:id="rId23"/>
    <p:sldId id="281" r:id="rId24"/>
    <p:sldId id="280" r:id="rId25"/>
    <p:sldId id="282" r:id="rId26"/>
    <p:sldId id="283" r:id="rId27"/>
    <p:sldId id="286" r:id="rId28"/>
    <p:sldId id="285" r:id="rId29"/>
    <p:sldId id="287" r:id="rId30"/>
    <p:sldId id="284"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4" d="100"/>
          <a:sy n="104" d="100"/>
        </p:scale>
        <p:origin x="7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7E043-8C46-43BC-A09D-3F670346C64A}" type="datetimeFigureOut">
              <a:rPr lang="hu-HU" smtClean="0"/>
              <a:t>2016. 03. 29.</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19E44-6BCA-4329-B945-325B0B52DC19}" type="slidenum">
              <a:rPr lang="hu-HU" smtClean="0"/>
              <a:t>‹#›</a:t>
            </a:fld>
            <a:endParaRPr lang="hu-HU"/>
          </a:p>
        </p:txBody>
      </p:sp>
    </p:spTree>
    <p:extLst>
      <p:ext uri="{BB962C8B-B14F-4D97-AF65-F5344CB8AC3E}">
        <p14:creationId xmlns:p14="http://schemas.microsoft.com/office/powerpoint/2010/main" val="2519890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hu-HU"/>
              <a:t>Mintacím szerkesztése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F32DD5C2-C55B-40ED-AF69-60ECC1461A8F}" type="datetime1">
              <a:rPr lang="en-US" smtClean="0"/>
              <a:t>3/29/2016</a:t>
            </a:fld>
            <a:endParaRPr lang="en-US" dirty="0"/>
          </a:p>
        </p:txBody>
      </p:sp>
      <p:sp>
        <p:nvSpPr>
          <p:cNvPr id="5" name="Footer Placeholder 4"/>
          <p:cNvSpPr>
            <a:spLocks noGrp="1"/>
          </p:cNvSpPr>
          <p:nvPr>
            <p:ph type="ftr" sz="quarter" idx="11"/>
          </p:nvPr>
        </p:nvSpPr>
        <p:spPr/>
        <p:txBody>
          <a:bodyPr/>
          <a:lstStyle/>
          <a:p>
            <a:r>
              <a:rPr lang="es-ES"/>
              <a:t>Networkshop konferencia, Debrecen, 2016. március 31.</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hu-HU"/>
              <a:t>Mintacím szerkesztése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43DAD4E1-92A4-4C2D-B19E-CD6BEA971640}" type="datetime1">
              <a:rPr lang="en-US" smtClean="0"/>
              <a:t>3/29/2016</a:t>
            </a:fld>
            <a:endParaRPr lang="en-US" dirty="0"/>
          </a:p>
        </p:txBody>
      </p:sp>
      <p:sp>
        <p:nvSpPr>
          <p:cNvPr id="5" name="Footer Placeholder 4"/>
          <p:cNvSpPr>
            <a:spLocks noGrp="1"/>
          </p:cNvSpPr>
          <p:nvPr>
            <p:ph type="ftr" sz="quarter" idx="11"/>
          </p:nvPr>
        </p:nvSpPr>
        <p:spPr/>
        <p:txBody>
          <a:bodyPr/>
          <a:lstStyle/>
          <a:p>
            <a:r>
              <a:rPr lang="es-ES"/>
              <a:t>Networkshop konferencia, Debrecen, 2016. március 31.</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u-HU"/>
              <a:t>Mintacím szerkesztése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708F7101-DFBA-49D0-A154-05CE6644FB3A}" type="datetime1">
              <a:rPr lang="en-US" smtClean="0"/>
              <a:t>3/29/2016</a:t>
            </a:fld>
            <a:endParaRPr lang="en-US" dirty="0"/>
          </a:p>
        </p:txBody>
      </p:sp>
      <p:sp>
        <p:nvSpPr>
          <p:cNvPr id="5" name="Footer Placeholder 4"/>
          <p:cNvSpPr>
            <a:spLocks noGrp="1"/>
          </p:cNvSpPr>
          <p:nvPr>
            <p:ph type="ftr" sz="quarter" idx="11"/>
          </p:nvPr>
        </p:nvSpPr>
        <p:spPr/>
        <p:txBody>
          <a:bodyPr/>
          <a:lstStyle/>
          <a:p>
            <a:r>
              <a:rPr lang="es-ES"/>
              <a:t>Networkshop konferencia, Debrecen, 2016. március 31.</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hu-HU"/>
              <a:t>Mintacím szerkesztése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u-HU"/>
              <a:t>Mintaszöveg szerkesztése</a:t>
            </a:r>
          </a:p>
        </p:txBody>
      </p:sp>
      <p:sp>
        <p:nvSpPr>
          <p:cNvPr id="5" name="Date Placeholder 4"/>
          <p:cNvSpPr>
            <a:spLocks noGrp="1"/>
          </p:cNvSpPr>
          <p:nvPr>
            <p:ph type="dt" sz="half" idx="10"/>
          </p:nvPr>
        </p:nvSpPr>
        <p:spPr/>
        <p:txBody>
          <a:bodyPr/>
          <a:lstStyle/>
          <a:p>
            <a:fld id="{CFC61749-091D-4CD6-9873-EA5A2CD8D5C0}" type="datetime1">
              <a:rPr lang="en-US" smtClean="0"/>
              <a:t>3/29/2016</a:t>
            </a:fld>
            <a:endParaRPr lang="en-US" dirty="0"/>
          </a:p>
        </p:txBody>
      </p:sp>
      <p:sp>
        <p:nvSpPr>
          <p:cNvPr id="6" name="Footer Placeholder 5"/>
          <p:cNvSpPr>
            <a:spLocks noGrp="1"/>
          </p:cNvSpPr>
          <p:nvPr>
            <p:ph type="ftr" sz="quarter" idx="11"/>
          </p:nvPr>
        </p:nvSpPr>
        <p:spPr/>
        <p:txBody>
          <a:bodyPr/>
          <a:lstStyle/>
          <a:p>
            <a:r>
              <a:rPr lang="es-ES"/>
              <a:t>Networkshop konferencia, Debrecen, 2016. március 31.</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kártya idézettel">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u-HU"/>
              <a:t>Mintacím szerkesztése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u-HU"/>
              <a:t>Mintaszöveg szerkesztése</a:t>
            </a:r>
          </a:p>
        </p:txBody>
      </p:sp>
      <p:sp>
        <p:nvSpPr>
          <p:cNvPr id="5" name="Date Placeholder 4"/>
          <p:cNvSpPr>
            <a:spLocks noGrp="1"/>
          </p:cNvSpPr>
          <p:nvPr>
            <p:ph type="dt" sz="half" idx="10"/>
          </p:nvPr>
        </p:nvSpPr>
        <p:spPr/>
        <p:txBody>
          <a:bodyPr/>
          <a:lstStyle/>
          <a:p>
            <a:fld id="{808F5322-D35D-4121-9901-0D4910BA9D26}" type="datetime1">
              <a:rPr lang="en-US" smtClean="0"/>
              <a:t>3/29/2016</a:t>
            </a:fld>
            <a:endParaRPr lang="en-US" dirty="0"/>
          </a:p>
        </p:txBody>
      </p:sp>
      <p:sp>
        <p:nvSpPr>
          <p:cNvPr id="6" name="Footer Placeholder 5"/>
          <p:cNvSpPr>
            <a:spLocks noGrp="1"/>
          </p:cNvSpPr>
          <p:nvPr>
            <p:ph type="ftr" sz="quarter" idx="11"/>
          </p:nvPr>
        </p:nvSpPr>
        <p:spPr/>
        <p:txBody>
          <a:bodyPr/>
          <a:lstStyle/>
          <a:p>
            <a:r>
              <a:rPr lang="es-ES"/>
              <a:t>Networkshop konferencia, Debrecen, 2016. március 31.</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gaz vagy ham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hu-HU"/>
              <a:t>Mintacím szerkesztése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u-HU"/>
              <a:t>Mintaszöveg szerkesztése</a:t>
            </a:r>
          </a:p>
        </p:txBody>
      </p:sp>
      <p:sp>
        <p:nvSpPr>
          <p:cNvPr id="5" name="Date Placeholder 4"/>
          <p:cNvSpPr>
            <a:spLocks noGrp="1"/>
          </p:cNvSpPr>
          <p:nvPr>
            <p:ph type="dt" sz="half" idx="10"/>
          </p:nvPr>
        </p:nvSpPr>
        <p:spPr/>
        <p:txBody>
          <a:bodyPr/>
          <a:lstStyle/>
          <a:p>
            <a:fld id="{A719915F-137C-4A8B-A55F-78677313B13C}" type="datetime1">
              <a:rPr lang="en-US" smtClean="0"/>
              <a:t>3/29/2016</a:t>
            </a:fld>
            <a:endParaRPr lang="en-US" dirty="0"/>
          </a:p>
        </p:txBody>
      </p:sp>
      <p:sp>
        <p:nvSpPr>
          <p:cNvPr id="6" name="Footer Placeholder 5"/>
          <p:cNvSpPr>
            <a:spLocks noGrp="1"/>
          </p:cNvSpPr>
          <p:nvPr>
            <p:ph type="ftr" sz="quarter" idx="11"/>
          </p:nvPr>
        </p:nvSpPr>
        <p:spPr/>
        <p:txBody>
          <a:bodyPr/>
          <a:lstStyle/>
          <a:p>
            <a:r>
              <a:rPr lang="es-ES"/>
              <a:t>Networkshop konferencia, Debrecen, 2016. március 31.</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ncho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82BE45E9-1D29-46CB-846E-2FC87B6F3BE3}" type="datetime1">
              <a:rPr lang="en-US" smtClean="0"/>
              <a:t>3/29/2016</a:t>
            </a:fld>
            <a:endParaRPr lang="en-US" dirty="0"/>
          </a:p>
        </p:txBody>
      </p:sp>
      <p:sp>
        <p:nvSpPr>
          <p:cNvPr id="5" name="Footer Placeholder 4"/>
          <p:cNvSpPr>
            <a:spLocks noGrp="1"/>
          </p:cNvSpPr>
          <p:nvPr>
            <p:ph type="ftr" sz="quarter" idx="11"/>
          </p:nvPr>
        </p:nvSpPr>
        <p:spPr/>
        <p:txBody>
          <a:bodyPr/>
          <a:lstStyle/>
          <a:p>
            <a:r>
              <a:rPr lang="es-ES"/>
              <a:t>Networkshop konferencia, Debrecen, 2016. március 31.</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hu-HU"/>
              <a:t>Mintacím szerkesztése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88FA1C1E-FEBE-41F3-A507-21B0A2D10109}" type="datetime1">
              <a:rPr lang="en-US" smtClean="0"/>
              <a:t>3/29/2016</a:t>
            </a:fld>
            <a:endParaRPr lang="en-US" dirty="0"/>
          </a:p>
        </p:txBody>
      </p:sp>
      <p:sp>
        <p:nvSpPr>
          <p:cNvPr id="5" name="Footer Placeholder 4"/>
          <p:cNvSpPr>
            <a:spLocks noGrp="1"/>
          </p:cNvSpPr>
          <p:nvPr>
            <p:ph type="ftr" sz="quarter" idx="11"/>
          </p:nvPr>
        </p:nvSpPr>
        <p:spPr/>
        <p:txBody>
          <a:bodyPr/>
          <a:lstStyle/>
          <a:p>
            <a:r>
              <a:rPr lang="es-ES"/>
              <a:t>Networkshop konferencia, Debrecen, 2016. március 31.</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hu-HU"/>
              <a:t>Mintacím szerkesztése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B324E1A0-122C-45AE-A672-7677ACA3842F}" type="datetime1">
              <a:rPr lang="en-US" smtClean="0"/>
              <a:t>3/29/2016</a:t>
            </a:fld>
            <a:endParaRPr lang="en-US" dirty="0"/>
          </a:p>
        </p:txBody>
      </p:sp>
      <p:sp>
        <p:nvSpPr>
          <p:cNvPr id="5" name="Footer Placeholder 4"/>
          <p:cNvSpPr>
            <a:spLocks noGrp="1"/>
          </p:cNvSpPr>
          <p:nvPr>
            <p:ph type="ftr" sz="quarter" idx="11"/>
          </p:nvPr>
        </p:nvSpPr>
        <p:spPr/>
        <p:txBody>
          <a:bodyPr/>
          <a:lstStyle/>
          <a:p>
            <a:r>
              <a:rPr lang="es-ES"/>
              <a:t>Networkshop konferencia, Debrecen, 2016. március 31.</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hu-HU"/>
              <a:t>Mintacím szerkesztése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F3CAADE0-58B2-40C2-85F2-5070BF18A609}" type="datetime1">
              <a:rPr lang="en-US" smtClean="0"/>
              <a:t>3/29/2016</a:t>
            </a:fld>
            <a:endParaRPr lang="en-US" dirty="0"/>
          </a:p>
        </p:txBody>
      </p:sp>
      <p:sp>
        <p:nvSpPr>
          <p:cNvPr id="5" name="Footer Placeholder 4"/>
          <p:cNvSpPr>
            <a:spLocks noGrp="1"/>
          </p:cNvSpPr>
          <p:nvPr>
            <p:ph type="ftr" sz="quarter" idx="11"/>
          </p:nvPr>
        </p:nvSpPr>
        <p:spPr/>
        <p:txBody>
          <a:bodyPr/>
          <a:lstStyle/>
          <a:p>
            <a:r>
              <a:rPr lang="es-ES"/>
              <a:t>Networkshop konferencia, Debrecen, 2016. március 31.</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9009A7A1-15B5-4867-AED2-23418C4E9627}" type="datetime1">
              <a:rPr lang="en-US" smtClean="0"/>
              <a:t>3/29/2016</a:t>
            </a:fld>
            <a:endParaRPr lang="en-US" dirty="0"/>
          </a:p>
        </p:txBody>
      </p:sp>
      <p:sp>
        <p:nvSpPr>
          <p:cNvPr id="6" name="Footer Placeholder 5"/>
          <p:cNvSpPr>
            <a:spLocks noGrp="1"/>
          </p:cNvSpPr>
          <p:nvPr>
            <p:ph type="ftr" sz="quarter" idx="11"/>
          </p:nvPr>
        </p:nvSpPr>
        <p:spPr/>
        <p:txBody>
          <a:bodyPr/>
          <a:lstStyle/>
          <a:p>
            <a:r>
              <a:rPr lang="es-ES"/>
              <a:t>Networkshop konferencia, Debrecen, 2016. március 31.</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u-HU"/>
              <a:t>Mintacím szerkesztése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158D2CB2-32F7-4ADF-851A-F61BEC828773}" type="datetime1">
              <a:rPr lang="en-US" smtClean="0"/>
              <a:t>3/29/2016</a:t>
            </a:fld>
            <a:endParaRPr lang="en-US" dirty="0"/>
          </a:p>
        </p:txBody>
      </p:sp>
      <p:sp>
        <p:nvSpPr>
          <p:cNvPr id="8" name="Footer Placeholder 7"/>
          <p:cNvSpPr>
            <a:spLocks noGrp="1"/>
          </p:cNvSpPr>
          <p:nvPr>
            <p:ph type="ftr" sz="quarter" idx="11"/>
          </p:nvPr>
        </p:nvSpPr>
        <p:spPr/>
        <p:txBody>
          <a:bodyPr/>
          <a:lstStyle/>
          <a:p>
            <a:r>
              <a:rPr lang="es-ES"/>
              <a:t>Networkshop konferencia, Debrecen, 2016. március 31.</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103A3362-E8D0-4AA6-B3DD-415F2D90FAC0}" type="datetime1">
              <a:rPr lang="en-US" smtClean="0"/>
              <a:t>3/29/2016</a:t>
            </a:fld>
            <a:endParaRPr lang="en-US" dirty="0"/>
          </a:p>
        </p:txBody>
      </p:sp>
      <p:sp>
        <p:nvSpPr>
          <p:cNvPr id="4" name="Footer Placeholder 3"/>
          <p:cNvSpPr>
            <a:spLocks noGrp="1"/>
          </p:cNvSpPr>
          <p:nvPr>
            <p:ph type="ftr" sz="quarter" idx="11"/>
          </p:nvPr>
        </p:nvSpPr>
        <p:spPr/>
        <p:txBody>
          <a:bodyPr/>
          <a:lstStyle/>
          <a:p>
            <a:r>
              <a:rPr lang="es-ES"/>
              <a:t>Networkshop konferencia, Debrecen, 2016. március 31.</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AA8FB0-E7A4-4952-A8BC-2B6802EE82D3}" type="datetime1">
              <a:rPr lang="en-US" smtClean="0"/>
              <a:t>3/29/2016</a:t>
            </a:fld>
            <a:endParaRPr lang="en-US" dirty="0"/>
          </a:p>
        </p:txBody>
      </p:sp>
      <p:sp>
        <p:nvSpPr>
          <p:cNvPr id="3" name="Footer Placeholder 2"/>
          <p:cNvSpPr>
            <a:spLocks noGrp="1"/>
          </p:cNvSpPr>
          <p:nvPr>
            <p:ph type="ftr" sz="quarter" idx="11"/>
          </p:nvPr>
        </p:nvSpPr>
        <p:spPr/>
        <p:txBody>
          <a:bodyPr/>
          <a:lstStyle/>
          <a:p>
            <a:r>
              <a:rPr lang="es-ES"/>
              <a:t>Networkshop konferencia, Debrecen, 2016. március 31.</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hu-HU"/>
              <a:t>Mintacím szerkesztése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8E52B2AA-510F-46E0-9DD0-646590954600}" type="datetime1">
              <a:rPr lang="en-US" smtClean="0"/>
              <a:t>3/29/2016</a:t>
            </a:fld>
            <a:endParaRPr lang="en-US" dirty="0"/>
          </a:p>
        </p:txBody>
      </p:sp>
      <p:sp>
        <p:nvSpPr>
          <p:cNvPr id="6" name="Footer Placeholder 5"/>
          <p:cNvSpPr>
            <a:spLocks noGrp="1"/>
          </p:cNvSpPr>
          <p:nvPr>
            <p:ph type="ftr" sz="quarter" idx="11"/>
          </p:nvPr>
        </p:nvSpPr>
        <p:spPr/>
        <p:txBody>
          <a:bodyPr/>
          <a:lstStyle/>
          <a:p>
            <a:r>
              <a:rPr lang="es-ES"/>
              <a:t>Networkshop konferencia, Debrecen, 2016. március 31.</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hu-HU"/>
              <a:t>Mintacím szerkesztése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D2C7DB40-A244-48AE-9A22-C12F6979BAC3}" type="datetime1">
              <a:rPr lang="en-US" smtClean="0"/>
              <a:t>3/29/2016</a:t>
            </a:fld>
            <a:endParaRPr lang="en-US" dirty="0"/>
          </a:p>
        </p:txBody>
      </p:sp>
      <p:sp>
        <p:nvSpPr>
          <p:cNvPr id="6" name="Footer Placeholder 5"/>
          <p:cNvSpPr>
            <a:spLocks noGrp="1"/>
          </p:cNvSpPr>
          <p:nvPr>
            <p:ph type="ftr" sz="quarter" idx="11"/>
          </p:nvPr>
        </p:nvSpPr>
        <p:spPr/>
        <p:txBody>
          <a:bodyPr/>
          <a:lstStyle/>
          <a:p>
            <a:r>
              <a:rPr lang="es-ES"/>
              <a:t>Networkshop konferencia, Debrecen, 2016. március 31.</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hu-HU"/>
              <a:t>Mintacím szerkesztése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FC3D88C-D228-4BF7-89A4-8F45AB1596C3}" type="datetime1">
              <a:rPr lang="en-US" smtClean="0"/>
              <a:t>3/29/2016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s-ES"/>
              <a:t>Networkshop konferencia, Debrecen, 2016. március 31.</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orcid.or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gif"/></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mailto:matarka@uni-miskolc.hu" TargetMode="External"/><Relationship Id="rId2" Type="http://schemas.openxmlformats.org/officeDocument/2006/relationships/hyperlink" Target="http://193.6.1.97/matarka_wai/orcid/egyesulet.php" TargetMode="Externa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dx.doi.org/" TargetMode="External"/><Relationship Id="rId2" Type="http://schemas.openxmlformats.org/officeDocument/2006/relationships/hyperlink" Target="http://www.doi.org/faq.html" TargetMode="External"/><Relationship Id="rId1" Type="http://schemas.openxmlformats.org/officeDocument/2006/relationships/slideLayout" Target="../slideLayouts/slideLayout4.xml"/><Relationship Id="rId4" Type="http://schemas.openxmlformats.org/officeDocument/2006/relationships/image" Target="../media/image1.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normAutofit fontScale="90000"/>
          </a:bodyPr>
          <a:lstStyle/>
          <a:p>
            <a:pPr algn="ctr"/>
            <a:r>
              <a:rPr lang="hu-HU" b="1" dirty="0">
                <a:solidFill>
                  <a:schemeClr val="accent1">
                    <a:lumMod val="60000"/>
                    <a:lumOff val="40000"/>
                  </a:schemeClr>
                </a:solidFill>
              </a:rPr>
              <a:t>A MATARKA és az egyedi azonosítók, különös tekintettel a szerzőkre</a:t>
            </a:r>
            <a:endParaRPr lang="hu-HU" dirty="0">
              <a:solidFill>
                <a:schemeClr val="accent1">
                  <a:lumMod val="60000"/>
                  <a:lumOff val="40000"/>
                </a:schemeClr>
              </a:solidFill>
            </a:endParaRPr>
          </a:p>
        </p:txBody>
      </p:sp>
      <p:sp>
        <p:nvSpPr>
          <p:cNvPr id="3" name="Alcím 2"/>
          <p:cNvSpPr>
            <a:spLocks noGrp="1"/>
          </p:cNvSpPr>
          <p:nvPr>
            <p:ph type="subTitle" idx="1"/>
          </p:nvPr>
        </p:nvSpPr>
        <p:spPr>
          <a:xfrm>
            <a:off x="2866304" y="4777381"/>
            <a:ext cx="8915399" cy="1126283"/>
          </a:xfrm>
        </p:spPr>
        <p:txBody>
          <a:bodyPr/>
          <a:lstStyle/>
          <a:p>
            <a:endParaRPr lang="hu-HU" dirty="0"/>
          </a:p>
          <a:p>
            <a:pPr algn="ctr"/>
            <a:r>
              <a:rPr lang="hu-HU" b="1" dirty="0"/>
              <a:t>Burmeister Erzsébet, Miskolci Egyetem, Könyvtár, Levéltár Múzeum</a:t>
            </a:r>
          </a:p>
        </p:txBody>
      </p:sp>
      <p:sp>
        <p:nvSpPr>
          <p:cNvPr id="4" name="Élőláb helye 3"/>
          <p:cNvSpPr>
            <a:spLocks noGrp="1"/>
          </p:cNvSpPr>
          <p:nvPr>
            <p:ph type="ftr" sz="quarter" idx="11"/>
          </p:nvPr>
        </p:nvSpPr>
        <p:spPr/>
        <p:txBody>
          <a:bodyPr/>
          <a:lstStyle/>
          <a:p>
            <a:pPr algn="ctr"/>
            <a:r>
              <a:rPr lang="es-ES" sz="1200" b="1" dirty="0"/>
              <a:t>Networkshop konferencia, Debrecen, 2016. március 31.</a:t>
            </a:r>
            <a:endParaRPr lang="en-US" sz="1200" b="1" dirty="0"/>
          </a:p>
        </p:txBody>
      </p:sp>
      <p:sp>
        <p:nvSpPr>
          <p:cNvPr id="5" name="Dia számának helye 4"/>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3950633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p:cNvSpPr>
            <a:spLocks noGrp="1"/>
          </p:cNvSpPr>
          <p:nvPr>
            <p:ph type="ftr" sz="quarter" idx="11"/>
          </p:nvPr>
        </p:nvSpPr>
        <p:spPr/>
        <p:txBody>
          <a:bodyPr/>
          <a:lstStyle/>
          <a:p>
            <a:r>
              <a:rPr lang="es-ES"/>
              <a:t>Networkshop konferencia, Debrecen, 2016. március 31.</a:t>
            </a:r>
            <a:endParaRPr lang="en-US" dirty="0"/>
          </a:p>
        </p:txBody>
      </p:sp>
      <p:sp>
        <p:nvSpPr>
          <p:cNvPr id="3" name="Dia számának helye 2"/>
          <p:cNvSpPr>
            <a:spLocks noGrp="1"/>
          </p:cNvSpPr>
          <p:nvPr>
            <p:ph type="sldNum" sz="quarter" idx="12"/>
          </p:nvPr>
        </p:nvSpPr>
        <p:spPr/>
        <p:txBody>
          <a:bodyPr/>
          <a:lstStyle/>
          <a:p>
            <a:fld id="{D57F1E4F-1CFF-5643-939E-217C01CDF565}" type="slidenum">
              <a:rPr lang="en-US" smtClean="0"/>
              <a:pPr/>
              <a:t>10</a:t>
            </a:fld>
            <a:endParaRPr lang="en-US" dirty="0"/>
          </a:p>
        </p:txBody>
      </p:sp>
      <p:pic>
        <p:nvPicPr>
          <p:cNvPr id="4" name="Kép 3"/>
          <p:cNvPicPr>
            <a:picLocks noChangeAspect="1"/>
          </p:cNvPicPr>
          <p:nvPr/>
        </p:nvPicPr>
        <p:blipFill>
          <a:blip r:embed="rId2"/>
          <a:stretch>
            <a:fillRect/>
          </a:stretch>
        </p:blipFill>
        <p:spPr>
          <a:xfrm>
            <a:off x="1055082" y="518474"/>
            <a:ext cx="10058400" cy="6571690"/>
          </a:xfrm>
          <a:prstGeom prst="rect">
            <a:avLst/>
          </a:prstGeom>
        </p:spPr>
      </p:pic>
    </p:spTree>
    <p:extLst>
      <p:ext uri="{BB962C8B-B14F-4D97-AF65-F5344CB8AC3E}">
        <p14:creationId xmlns:p14="http://schemas.microsoft.com/office/powerpoint/2010/main" val="1802741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Élőláb helye 2"/>
          <p:cNvSpPr>
            <a:spLocks noGrp="1"/>
          </p:cNvSpPr>
          <p:nvPr>
            <p:ph type="ftr" sz="quarter" idx="11"/>
          </p:nvPr>
        </p:nvSpPr>
        <p:spPr/>
        <p:txBody>
          <a:bodyPr/>
          <a:lstStyle/>
          <a:p>
            <a:r>
              <a:rPr lang="es-ES"/>
              <a:t>Networkshop konferencia, Debrecen, 2016. március 31.</a:t>
            </a:r>
            <a:endParaRPr lang="hu-HU"/>
          </a:p>
        </p:txBody>
      </p:sp>
      <p:sp>
        <p:nvSpPr>
          <p:cNvPr id="4" name="Szövegdoboz 3"/>
          <p:cNvSpPr txBox="1"/>
          <p:nvPr/>
        </p:nvSpPr>
        <p:spPr>
          <a:xfrm>
            <a:off x="1775520" y="1124745"/>
            <a:ext cx="5472608" cy="2554545"/>
          </a:xfrm>
          <a:prstGeom prst="rect">
            <a:avLst/>
          </a:prstGeom>
          <a:solidFill>
            <a:srgbClr val="FFFF66"/>
          </a:solidFill>
        </p:spPr>
        <p:txBody>
          <a:bodyPr wrap="square" rtlCol="0">
            <a:spAutoFit/>
          </a:bodyPr>
          <a:lstStyle/>
          <a:p>
            <a:r>
              <a:rPr lang="hu-HU" sz="2000" dirty="0">
                <a:solidFill>
                  <a:schemeClr val="accent5">
                    <a:lumMod val="75000"/>
                  </a:schemeClr>
                </a:solidFill>
              </a:rPr>
              <a:t>Publikációi</a:t>
            </a:r>
          </a:p>
          <a:p>
            <a:r>
              <a:rPr lang="hu-HU" sz="2000" dirty="0">
                <a:solidFill>
                  <a:schemeClr val="accent5">
                    <a:lumMod val="75000"/>
                  </a:schemeClr>
                </a:solidFill>
              </a:rPr>
              <a:t>Publikációi országai térképen</a:t>
            </a:r>
          </a:p>
          <a:p>
            <a:r>
              <a:rPr lang="hu-HU" sz="2000" b="1" dirty="0">
                <a:solidFill>
                  <a:srgbClr val="7030A0"/>
                </a:solidFill>
              </a:rPr>
              <a:t>Társszerzői</a:t>
            </a:r>
          </a:p>
          <a:p>
            <a:r>
              <a:rPr lang="hu-HU" sz="2000" b="1" dirty="0">
                <a:solidFill>
                  <a:srgbClr val="7030A0"/>
                </a:solidFill>
              </a:rPr>
              <a:t>Publikációs gyakoriság</a:t>
            </a:r>
          </a:p>
          <a:p>
            <a:r>
              <a:rPr lang="hu-HU" sz="2000" dirty="0">
                <a:solidFill>
                  <a:schemeClr val="accent5">
                    <a:lumMod val="75000"/>
                  </a:schemeClr>
                </a:solidFill>
              </a:rPr>
              <a:t>Válogatott kiadói</a:t>
            </a:r>
          </a:p>
          <a:p>
            <a:r>
              <a:rPr lang="hu-HU" sz="2000" dirty="0">
                <a:solidFill>
                  <a:schemeClr val="accent5">
                    <a:lumMod val="75000"/>
                  </a:schemeClr>
                </a:solidFill>
              </a:rPr>
              <a:t>Személyes adatai</a:t>
            </a:r>
          </a:p>
          <a:p>
            <a:r>
              <a:rPr lang="hu-HU" sz="2000" dirty="0">
                <a:solidFill>
                  <a:schemeClr val="accent5">
                    <a:lumMod val="75000"/>
                  </a:schemeClr>
                </a:solidFill>
              </a:rPr>
              <a:t>Különböző rekordformátumok </a:t>
            </a:r>
          </a:p>
          <a:p>
            <a:r>
              <a:rPr lang="hu-HU" sz="2000" dirty="0">
                <a:solidFill>
                  <a:schemeClr val="accent5">
                    <a:lumMod val="75000"/>
                  </a:schemeClr>
                </a:solidFill>
              </a:rPr>
              <a:t>VIAF azonosítók története</a:t>
            </a:r>
          </a:p>
        </p:txBody>
      </p:sp>
      <p:sp>
        <p:nvSpPr>
          <p:cNvPr id="5" name="Szövegdoboz 4"/>
          <p:cNvSpPr txBox="1"/>
          <p:nvPr/>
        </p:nvSpPr>
        <p:spPr>
          <a:xfrm>
            <a:off x="2999655" y="188640"/>
            <a:ext cx="7209555" cy="523220"/>
          </a:xfrm>
          <a:prstGeom prst="rect">
            <a:avLst/>
          </a:prstGeom>
          <a:noFill/>
        </p:spPr>
        <p:txBody>
          <a:bodyPr wrap="square" rtlCol="0">
            <a:spAutoFit/>
          </a:bodyPr>
          <a:lstStyle/>
          <a:p>
            <a:pPr algn="ctr"/>
            <a:r>
              <a:rPr lang="hu-HU" sz="2800" b="1" dirty="0">
                <a:solidFill>
                  <a:schemeClr val="accent1">
                    <a:lumMod val="60000"/>
                    <a:lumOff val="40000"/>
                  </a:schemeClr>
                </a:solidFill>
                <a:latin typeface="+mj-lt"/>
                <a:ea typeface="+mj-ea"/>
                <a:cs typeface="+mj-cs"/>
              </a:rPr>
              <a:t>Egy szerző VIAF adatai</a:t>
            </a:r>
          </a:p>
        </p:txBody>
      </p:sp>
      <p:pic>
        <p:nvPicPr>
          <p:cNvPr id="6" name="Kép 5" descr="tarsszerzok.png"/>
          <p:cNvPicPr>
            <a:picLocks noChangeAspect="1"/>
          </p:cNvPicPr>
          <p:nvPr/>
        </p:nvPicPr>
        <p:blipFill>
          <a:blip r:embed="rId3" cstate="print"/>
          <a:stretch>
            <a:fillRect/>
          </a:stretch>
        </p:blipFill>
        <p:spPr>
          <a:xfrm>
            <a:off x="2927648" y="3589520"/>
            <a:ext cx="6336704" cy="3268481"/>
          </a:xfrm>
          <a:prstGeom prst="rect">
            <a:avLst/>
          </a:prstGeom>
        </p:spPr>
      </p:pic>
      <p:pic>
        <p:nvPicPr>
          <p:cNvPr id="7" name="Kép 6" descr="bod_peter_akos_staisztika.png"/>
          <p:cNvPicPr>
            <a:picLocks noChangeAspect="1"/>
          </p:cNvPicPr>
          <p:nvPr/>
        </p:nvPicPr>
        <p:blipFill>
          <a:blip r:embed="rId4" cstate="print"/>
          <a:stretch>
            <a:fillRect/>
          </a:stretch>
        </p:blipFill>
        <p:spPr>
          <a:xfrm>
            <a:off x="7464152" y="1196752"/>
            <a:ext cx="3067050" cy="3200400"/>
          </a:xfrm>
          <a:prstGeom prst="rect">
            <a:avLst/>
          </a:prstGeom>
        </p:spPr>
      </p:pic>
      <p:cxnSp>
        <p:nvCxnSpPr>
          <p:cNvPr id="9" name="Egyenes összekötő nyíllal 8"/>
          <p:cNvCxnSpPr/>
          <p:nvPr/>
        </p:nvCxnSpPr>
        <p:spPr>
          <a:xfrm>
            <a:off x="2063552" y="1988840"/>
            <a:ext cx="792088" cy="280831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2" name="Egyenes összekötő nyíllal 11"/>
          <p:cNvCxnSpPr/>
          <p:nvPr/>
        </p:nvCxnSpPr>
        <p:spPr>
          <a:xfrm>
            <a:off x="4511824" y="2276872"/>
            <a:ext cx="3024336"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8" name="Dia számának helye 7"/>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1575192805"/>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Élőláb helye 2"/>
          <p:cNvSpPr>
            <a:spLocks noGrp="1"/>
          </p:cNvSpPr>
          <p:nvPr>
            <p:ph type="ftr" sz="quarter" idx="11"/>
          </p:nvPr>
        </p:nvSpPr>
        <p:spPr>
          <a:xfrm>
            <a:off x="2741613" y="6500833"/>
            <a:ext cx="7619999" cy="365125"/>
          </a:xfrm>
        </p:spPr>
        <p:txBody>
          <a:bodyPr/>
          <a:lstStyle/>
          <a:p>
            <a:pPr algn="ctr"/>
            <a:r>
              <a:rPr lang="es-ES" sz="1400"/>
              <a:t>Networkshop konferencia, Debrecen, 2016. március 31.</a:t>
            </a:r>
            <a:endParaRPr lang="hu-HU" sz="1400" dirty="0"/>
          </a:p>
        </p:txBody>
      </p:sp>
      <p:sp>
        <p:nvSpPr>
          <p:cNvPr id="4" name="Szövegdoboz 3"/>
          <p:cNvSpPr txBox="1"/>
          <p:nvPr/>
        </p:nvSpPr>
        <p:spPr>
          <a:xfrm>
            <a:off x="2741613" y="1099647"/>
            <a:ext cx="5904656" cy="523220"/>
          </a:xfrm>
          <a:prstGeom prst="rect">
            <a:avLst/>
          </a:prstGeom>
          <a:noFill/>
        </p:spPr>
        <p:txBody>
          <a:bodyPr wrap="square" rtlCol="0">
            <a:spAutoFit/>
          </a:bodyPr>
          <a:lstStyle/>
          <a:p>
            <a:pPr algn="ctr"/>
            <a:r>
              <a:rPr lang="hu-HU" sz="2800" b="1" dirty="0">
                <a:solidFill>
                  <a:schemeClr val="accent1">
                    <a:lumMod val="60000"/>
                    <a:lumOff val="40000"/>
                  </a:schemeClr>
                </a:solidFill>
                <a:latin typeface="+mj-lt"/>
                <a:ea typeface="+mj-ea"/>
                <a:cs typeface="+mj-cs"/>
              </a:rPr>
              <a:t>ORCID</a:t>
            </a:r>
          </a:p>
        </p:txBody>
      </p:sp>
      <p:sp>
        <p:nvSpPr>
          <p:cNvPr id="5" name="Szövegdoboz 4"/>
          <p:cNvSpPr txBox="1"/>
          <p:nvPr/>
        </p:nvSpPr>
        <p:spPr>
          <a:xfrm>
            <a:off x="1699490" y="1699519"/>
            <a:ext cx="9347200" cy="4801314"/>
          </a:xfrm>
          <a:prstGeom prst="rect">
            <a:avLst/>
          </a:prstGeom>
          <a:noFill/>
        </p:spPr>
        <p:txBody>
          <a:bodyPr wrap="square" rtlCol="0">
            <a:spAutoFit/>
          </a:bodyPr>
          <a:lstStyle/>
          <a:p>
            <a:pPr marL="342900" indent="-342900">
              <a:buFont typeface="Wingdings" panose="05000000000000000000" pitchFamily="2" charset="2"/>
              <a:buChar char="ü"/>
            </a:pPr>
            <a:r>
              <a:rPr lang="en-US" sz="2400" dirty="0">
                <a:solidFill>
                  <a:schemeClr val="accent5">
                    <a:lumMod val="75000"/>
                  </a:schemeClr>
                </a:solidFill>
              </a:rPr>
              <a:t>Open Researcher and Contributor ID</a:t>
            </a:r>
            <a:r>
              <a:rPr lang="hu-HU" sz="2400" dirty="0">
                <a:solidFill>
                  <a:schemeClr val="accent5">
                    <a:lumMod val="75000"/>
                  </a:schemeClr>
                </a:solidFill>
              </a:rPr>
              <a:t>    </a:t>
            </a:r>
            <a:r>
              <a:rPr lang="hu-HU" sz="2400" dirty="0">
                <a:solidFill>
                  <a:schemeClr val="accent5">
                    <a:lumMod val="75000"/>
                  </a:schemeClr>
                </a:solidFill>
                <a:hlinkClick r:id="rId2"/>
              </a:rPr>
              <a:t>http://orcid.org/</a:t>
            </a:r>
            <a:endParaRPr lang="hu-HU" sz="2400" dirty="0">
              <a:solidFill>
                <a:schemeClr val="accent5">
                  <a:lumMod val="75000"/>
                </a:schemeClr>
              </a:solidFill>
            </a:endParaRPr>
          </a:p>
          <a:p>
            <a:pPr marL="342900" indent="-342900">
              <a:buFont typeface="Wingdings" panose="05000000000000000000" pitchFamily="2" charset="2"/>
              <a:buChar char="ü"/>
            </a:pPr>
            <a:r>
              <a:rPr lang="hu-HU" sz="2400" dirty="0">
                <a:solidFill>
                  <a:schemeClr val="accent5">
                    <a:lumMod val="75000"/>
                  </a:schemeClr>
                </a:solidFill>
              </a:rPr>
              <a:t>Az ORCID közösség tagjai  egyéni kutatók, egyetemek, kutató  intézmények, kutatásokat finanszírozó intézmények</a:t>
            </a:r>
            <a:r>
              <a:rPr lang="en-US" sz="2400" dirty="0">
                <a:solidFill>
                  <a:schemeClr val="accent5">
                    <a:lumMod val="75000"/>
                  </a:schemeClr>
                </a:solidFill>
              </a:rPr>
              <a:t>,</a:t>
            </a:r>
            <a:r>
              <a:rPr lang="hu-HU" sz="2400" dirty="0">
                <a:solidFill>
                  <a:schemeClr val="accent5">
                    <a:lumMod val="75000"/>
                  </a:schemeClr>
                </a:solidFill>
              </a:rPr>
              <a:t> kiadók, tudományos társaságok, </a:t>
            </a:r>
            <a:r>
              <a:rPr lang="hu-HU" sz="2400" dirty="0" err="1">
                <a:solidFill>
                  <a:schemeClr val="accent5">
                    <a:lumMod val="75000"/>
                  </a:schemeClr>
                </a:solidFill>
              </a:rPr>
              <a:t>repozitóriumok</a:t>
            </a:r>
            <a:endParaRPr lang="hu-HU" sz="2400" dirty="0">
              <a:solidFill>
                <a:schemeClr val="accent5">
                  <a:lumMod val="75000"/>
                </a:schemeClr>
              </a:solidFill>
            </a:endParaRPr>
          </a:p>
          <a:p>
            <a:pPr marL="342900" indent="-342900">
              <a:buFont typeface="Wingdings" panose="05000000000000000000" pitchFamily="2" charset="2"/>
              <a:buChar char="ü"/>
            </a:pPr>
            <a:r>
              <a:rPr lang="hu-HU" sz="2400" dirty="0">
                <a:solidFill>
                  <a:schemeClr val="accent5">
                    <a:lumMod val="75000"/>
                  </a:schemeClr>
                </a:solidFill>
              </a:rPr>
              <a:t>A tagok előfizetési díjat fizetnek (a személyek nem), s ezért különböző szolgáltatásokat kapnak.</a:t>
            </a:r>
          </a:p>
          <a:p>
            <a:pPr marL="342900" indent="-342900">
              <a:buFont typeface="Wingdings" panose="05000000000000000000" pitchFamily="2" charset="2"/>
              <a:buChar char="ü"/>
            </a:pPr>
            <a:r>
              <a:rPr lang="hu-HU" sz="2400" dirty="0">
                <a:solidFill>
                  <a:schemeClr val="accent5">
                    <a:lumMod val="75000"/>
                  </a:schemeClr>
                </a:solidFill>
              </a:rPr>
              <a:t>Máig </a:t>
            </a:r>
            <a:r>
              <a:rPr lang="hu-HU" b="1" dirty="0"/>
              <a:t>2,078,454</a:t>
            </a:r>
            <a:r>
              <a:rPr lang="hu-H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azonosítót  </a:t>
            </a:r>
            <a:r>
              <a:rPr lang="hu-HU" sz="2400" dirty="0">
                <a:solidFill>
                  <a:schemeClr val="accent5">
                    <a:lumMod val="75000"/>
                  </a:schemeClr>
                </a:solidFill>
              </a:rPr>
              <a:t>adtak ki (2016. márc. 29).</a:t>
            </a:r>
          </a:p>
          <a:p>
            <a:pPr marL="342900" indent="-342900">
              <a:buFont typeface="Wingdings" panose="05000000000000000000" pitchFamily="2" charset="2"/>
              <a:buChar char="ü"/>
            </a:pPr>
            <a:r>
              <a:rPr lang="hu-HU" sz="2400" dirty="0">
                <a:solidFill>
                  <a:schemeClr val="accent5">
                    <a:lumMod val="75000"/>
                  </a:schemeClr>
                </a:solidFill>
              </a:rPr>
              <a:t>Két alapvető </a:t>
            </a:r>
            <a:r>
              <a:rPr lang="en-US" sz="2400" dirty="0">
                <a:solidFill>
                  <a:schemeClr val="accent5">
                    <a:lumMod val="75000"/>
                  </a:schemeClr>
                </a:solidFill>
              </a:rPr>
              <a:t>fun</a:t>
            </a:r>
            <a:r>
              <a:rPr lang="hu-HU" sz="2400" dirty="0" err="1">
                <a:solidFill>
                  <a:schemeClr val="accent5">
                    <a:lumMod val="75000"/>
                  </a:schemeClr>
                </a:solidFill>
              </a:rPr>
              <a:t>kciót</a:t>
            </a:r>
            <a:r>
              <a:rPr lang="hu-HU" sz="2400" dirty="0">
                <a:solidFill>
                  <a:schemeClr val="accent5">
                    <a:lumMod val="75000"/>
                  </a:schemeClr>
                </a:solidFill>
              </a:rPr>
              <a:t> kínál:</a:t>
            </a:r>
          </a:p>
          <a:p>
            <a:pPr marL="342900" indent="-342900">
              <a:buAutoNum type="arabicParenBoth"/>
            </a:pPr>
            <a:r>
              <a:rPr lang="en-US" sz="2400" dirty="0">
                <a:solidFill>
                  <a:schemeClr val="accent5">
                    <a:lumMod val="75000"/>
                  </a:schemeClr>
                </a:solidFill>
              </a:rPr>
              <a:t>Regis</a:t>
            </a:r>
            <a:r>
              <a:rPr lang="hu-HU" sz="2400" dirty="0" err="1">
                <a:solidFill>
                  <a:schemeClr val="accent5">
                    <a:lumMod val="75000"/>
                  </a:schemeClr>
                </a:solidFill>
              </a:rPr>
              <a:t>ztráció</a:t>
            </a:r>
            <a:r>
              <a:rPr lang="hu-HU" sz="2400" dirty="0">
                <a:solidFill>
                  <a:schemeClr val="accent5">
                    <a:lumMod val="75000"/>
                  </a:schemeClr>
                </a:solidFill>
              </a:rPr>
              <a:t> egyedi szerzői azonosítóhoz és a kutatói tevékenységek (pl. publikációk) nyilvántartásához</a:t>
            </a:r>
          </a:p>
          <a:p>
            <a:pPr marL="342900" indent="-342900">
              <a:buAutoNum type="arabicParenBoth"/>
            </a:pPr>
            <a:r>
              <a:rPr lang="en-US" sz="2400" dirty="0">
                <a:solidFill>
                  <a:schemeClr val="accent5">
                    <a:lumMod val="75000"/>
                  </a:schemeClr>
                </a:solidFill>
              </a:rPr>
              <a:t>API</a:t>
            </a:r>
            <a:r>
              <a:rPr lang="hu-HU" sz="2400" dirty="0" err="1">
                <a:solidFill>
                  <a:schemeClr val="accent5">
                    <a:lumMod val="75000"/>
                  </a:schemeClr>
                </a:solidFill>
              </a:rPr>
              <a:t>-k</a:t>
            </a:r>
            <a:r>
              <a:rPr lang="hu-HU" sz="2400" dirty="0">
                <a:solidFill>
                  <a:schemeClr val="accent5">
                    <a:lumMod val="75000"/>
                  </a:schemeClr>
                </a:solidFill>
              </a:rPr>
              <a:t>, melyek a rendszerek közötti kommunikációt teszik lehetővé.</a:t>
            </a:r>
          </a:p>
          <a:p>
            <a:endParaRPr lang="hu-HU" dirty="0"/>
          </a:p>
        </p:txBody>
      </p:sp>
      <p:pic>
        <p:nvPicPr>
          <p:cNvPr id="6" name="Kép 5" descr="orcid.png"/>
          <p:cNvPicPr>
            <a:picLocks noChangeAspect="1"/>
          </p:cNvPicPr>
          <p:nvPr/>
        </p:nvPicPr>
        <p:blipFill>
          <a:blip r:embed="rId3" cstate="print"/>
          <a:stretch>
            <a:fillRect/>
          </a:stretch>
        </p:blipFill>
        <p:spPr>
          <a:xfrm>
            <a:off x="1524000" y="1"/>
            <a:ext cx="9144000" cy="1022995"/>
          </a:xfrm>
          <a:prstGeom prst="rect">
            <a:avLst/>
          </a:prstGeom>
        </p:spPr>
      </p:pic>
      <p:sp>
        <p:nvSpPr>
          <p:cNvPr id="7" name="Dia számának helye 6"/>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3751390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p:cNvSpPr>
            <a:spLocks noGrp="1"/>
          </p:cNvSpPr>
          <p:nvPr>
            <p:ph type="ftr" sz="quarter" idx="11"/>
          </p:nvPr>
        </p:nvSpPr>
        <p:spPr/>
        <p:txBody>
          <a:bodyPr/>
          <a:lstStyle/>
          <a:p>
            <a:r>
              <a:rPr lang="es-ES"/>
              <a:t>Networkshop konferencia, Debrecen, 2016. március 31.</a:t>
            </a:r>
            <a:endParaRPr lang="en-US" dirty="0"/>
          </a:p>
        </p:txBody>
      </p:sp>
      <p:sp>
        <p:nvSpPr>
          <p:cNvPr id="3" name="Dia számának helye 2"/>
          <p:cNvSpPr>
            <a:spLocks noGrp="1"/>
          </p:cNvSpPr>
          <p:nvPr>
            <p:ph type="sldNum" sz="quarter" idx="12"/>
          </p:nvPr>
        </p:nvSpPr>
        <p:spPr/>
        <p:txBody>
          <a:bodyPr/>
          <a:lstStyle/>
          <a:p>
            <a:fld id="{D57F1E4F-1CFF-5643-939E-217C01CDF565}" type="slidenum">
              <a:rPr lang="en-US" smtClean="0"/>
              <a:pPr/>
              <a:t>13</a:t>
            </a:fld>
            <a:endParaRPr lang="en-US" dirty="0"/>
          </a:p>
        </p:txBody>
      </p:sp>
      <p:sp>
        <p:nvSpPr>
          <p:cNvPr id="5" name="Szövegdoboz 4"/>
          <p:cNvSpPr txBox="1"/>
          <p:nvPr/>
        </p:nvSpPr>
        <p:spPr>
          <a:xfrm>
            <a:off x="7962916" y="146195"/>
            <a:ext cx="2952328" cy="6924973"/>
          </a:xfrm>
          <a:prstGeom prst="rect">
            <a:avLst/>
          </a:prstGeom>
          <a:noFill/>
        </p:spPr>
        <p:txBody>
          <a:bodyPr wrap="square" rtlCol="0">
            <a:spAutoFit/>
          </a:bodyPr>
          <a:lstStyle/>
          <a:p>
            <a:endParaRPr lang="hu-HU" dirty="0"/>
          </a:p>
          <a:p>
            <a:r>
              <a:rPr lang="hu-HU" sz="2400" dirty="0">
                <a:solidFill>
                  <a:schemeClr val="accent5">
                    <a:lumMod val="75000"/>
                  </a:schemeClr>
                </a:solidFill>
              </a:rPr>
              <a:t>Élő azonosító – 2 millió felett</a:t>
            </a:r>
          </a:p>
          <a:p>
            <a:endParaRPr lang="hu-HU" sz="2400" dirty="0">
              <a:solidFill>
                <a:schemeClr val="accent5">
                  <a:lumMod val="75000"/>
                </a:schemeClr>
              </a:solidFill>
            </a:endParaRPr>
          </a:p>
          <a:p>
            <a:r>
              <a:rPr lang="hu-HU" sz="2400" dirty="0">
                <a:solidFill>
                  <a:schemeClr val="accent5">
                    <a:lumMod val="75000"/>
                  </a:schemeClr>
                </a:solidFill>
              </a:rPr>
              <a:t>Legalább egy hozzárendelt munkával – 412 ezer</a:t>
            </a:r>
          </a:p>
          <a:p>
            <a:endParaRPr lang="hu-HU" sz="2400" dirty="0">
              <a:solidFill>
                <a:schemeClr val="accent5">
                  <a:lumMod val="75000"/>
                </a:schemeClr>
              </a:solidFill>
            </a:endParaRPr>
          </a:p>
          <a:p>
            <a:r>
              <a:rPr lang="hu-HU" sz="2400" dirty="0">
                <a:solidFill>
                  <a:schemeClr val="accent5">
                    <a:lumMod val="75000"/>
                  </a:schemeClr>
                </a:solidFill>
              </a:rPr>
              <a:t>Tevékenységek (publ.adathalmaz, szabadalom, stb.)- 733 ezer</a:t>
            </a:r>
          </a:p>
          <a:p>
            <a:endParaRPr lang="hu-HU" sz="2400" dirty="0">
              <a:solidFill>
                <a:schemeClr val="accent5">
                  <a:lumMod val="75000"/>
                </a:schemeClr>
              </a:solidFill>
            </a:endParaRPr>
          </a:p>
          <a:p>
            <a:r>
              <a:rPr lang="hu-HU" sz="2400" dirty="0">
                <a:solidFill>
                  <a:schemeClr val="accent5">
                    <a:lumMod val="75000"/>
                  </a:schemeClr>
                </a:solidFill>
              </a:rPr>
              <a:t>Egyedi DOI – 5,7 </a:t>
            </a:r>
            <a:r>
              <a:rPr lang="hu-HU" sz="2400" dirty="0" err="1">
                <a:solidFill>
                  <a:schemeClr val="accent5">
                    <a:lumMod val="75000"/>
                  </a:schemeClr>
                </a:solidFill>
              </a:rPr>
              <a:t>mill</a:t>
            </a:r>
            <a:r>
              <a:rPr lang="hu-HU" sz="2400" dirty="0">
                <a:solidFill>
                  <a:schemeClr val="accent5">
                    <a:lumMod val="75000"/>
                  </a:schemeClr>
                </a:solidFill>
              </a:rPr>
              <a:t>.</a:t>
            </a:r>
          </a:p>
          <a:p>
            <a:endParaRPr lang="hu-HU" sz="2400" dirty="0">
              <a:solidFill>
                <a:schemeClr val="accent5">
                  <a:lumMod val="75000"/>
                </a:schemeClr>
              </a:solidFill>
            </a:endParaRPr>
          </a:p>
          <a:p>
            <a:r>
              <a:rPr lang="hu-HU" sz="2400" dirty="0">
                <a:solidFill>
                  <a:schemeClr val="accent5">
                    <a:lumMod val="75000"/>
                  </a:schemeClr>
                </a:solidFill>
              </a:rPr>
              <a:t>Oktatás 859 ezer</a:t>
            </a:r>
          </a:p>
          <a:p>
            <a:endParaRPr lang="hu-HU" dirty="0"/>
          </a:p>
        </p:txBody>
      </p:sp>
      <p:pic>
        <p:nvPicPr>
          <p:cNvPr id="7" name="Kép 6"/>
          <p:cNvPicPr>
            <a:picLocks noChangeAspect="1"/>
          </p:cNvPicPr>
          <p:nvPr/>
        </p:nvPicPr>
        <p:blipFill>
          <a:blip r:embed="rId2"/>
          <a:stretch>
            <a:fillRect/>
          </a:stretch>
        </p:blipFill>
        <p:spPr>
          <a:xfrm>
            <a:off x="1700202" y="213168"/>
            <a:ext cx="5874090" cy="6858000"/>
          </a:xfrm>
          <a:prstGeom prst="rect">
            <a:avLst/>
          </a:prstGeom>
        </p:spPr>
      </p:pic>
    </p:spTree>
    <p:extLst>
      <p:ext uri="{BB962C8B-B14F-4D97-AF65-F5344CB8AC3E}">
        <p14:creationId xmlns:p14="http://schemas.microsoft.com/office/powerpoint/2010/main" val="510582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p:cNvSpPr>
            <a:spLocks noGrp="1"/>
          </p:cNvSpPr>
          <p:nvPr>
            <p:ph type="ftr" sz="quarter" idx="11"/>
          </p:nvPr>
        </p:nvSpPr>
        <p:spPr/>
        <p:txBody>
          <a:bodyPr/>
          <a:lstStyle/>
          <a:p>
            <a:r>
              <a:rPr lang="es-ES"/>
              <a:t>Networkshop konferencia, Debrecen, 2016. március 31.</a:t>
            </a:r>
            <a:endParaRPr lang="en-US" dirty="0"/>
          </a:p>
        </p:txBody>
      </p:sp>
      <p:sp>
        <p:nvSpPr>
          <p:cNvPr id="3" name="Dia számának helye 2"/>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4" name="Kép 3"/>
          <p:cNvPicPr>
            <a:picLocks noChangeAspect="1"/>
          </p:cNvPicPr>
          <p:nvPr/>
        </p:nvPicPr>
        <p:blipFill>
          <a:blip r:embed="rId2"/>
          <a:stretch>
            <a:fillRect/>
          </a:stretch>
        </p:blipFill>
        <p:spPr>
          <a:xfrm>
            <a:off x="2191056" y="75414"/>
            <a:ext cx="9846077" cy="6858000"/>
          </a:xfrm>
          <a:prstGeom prst="rect">
            <a:avLst/>
          </a:prstGeom>
        </p:spPr>
      </p:pic>
    </p:spTree>
    <p:extLst>
      <p:ext uri="{BB962C8B-B14F-4D97-AF65-F5344CB8AC3E}">
        <p14:creationId xmlns:p14="http://schemas.microsoft.com/office/powerpoint/2010/main" val="2465237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p:cNvSpPr>
            <a:spLocks noGrp="1"/>
          </p:cNvSpPr>
          <p:nvPr>
            <p:ph type="ftr" sz="quarter" idx="11"/>
          </p:nvPr>
        </p:nvSpPr>
        <p:spPr/>
        <p:txBody>
          <a:bodyPr/>
          <a:lstStyle/>
          <a:p>
            <a:r>
              <a:rPr lang="es-ES"/>
              <a:t>Networkshop konferencia, Debrecen, 2016. március 31.</a:t>
            </a:r>
            <a:endParaRPr lang="en-US" dirty="0"/>
          </a:p>
        </p:txBody>
      </p:sp>
      <p:sp>
        <p:nvSpPr>
          <p:cNvPr id="3" name="Dia számának helye 2"/>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4" name="Kép 3"/>
          <p:cNvPicPr>
            <a:picLocks noChangeAspect="1"/>
          </p:cNvPicPr>
          <p:nvPr/>
        </p:nvPicPr>
        <p:blipFill>
          <a:blip r:embed="rId2"/>
          <a:stretch>
            <a:fillRect/>
          </a:stretch>
        </p:blipFill>
        <p:spPr>
          <a:xfrm>
            <a:off x="1893469" y="168731"/>
            <a:ext cx="10058400" cy="6612390"/>
          </a:xfrm>
          <a:prstGeom prst="rect">
            <a:avLst/>
          </a:prstGeom>
        </p:spPr>
      </p:pic>
    </p:spTree>
    <p:extLst>
      <p:ext uri="{BB962C8B-B14F-4D97-AF65-F5344CB8AC3E}">
        <p14:creationId xmlns:p14="http://schemas.microsoft.com/office/powerpoint/2010/main" val="2645151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p:cNvSpPr>
            <a:spLocks noGrp="1"/>
          </p:cNvSpPr>
          <p:nvPr>
            <p:ph type="ftr" sz="quarter" idx="11"/>
          </p:nvPr>
        </p:nvSpPr>
        <p:spPr/>
        <p:txBody>
          <a:bodyPr/>
          <a:lstStyle/>
          <a:p>
            <a:r>
              <a:rPr lang="es-ES"/>
              <a:t>Networkshop konferencia, Debrecen, 2016. március 31.</a:t>
            </a:r>
            <a:endParaRPr lang="hu-HU"/>
          </a:p>
        </p:txBody>
      </p:sp>
      <p:sp>
        <p:nvSpPr>
          <p:cNvPr id="5" name="Szövegdoboz 4"/>
          <p:cNvSpPr txBox="1"/>
          <p:nvPr/>
        </p:nvSpPr>
        <p:spPr>
          <a:xfrm>
            <a:off x="5231904" y="1"/>
            <a:ext cx="1440160" cy="523220"/>
          </a:xfrm>
          <a:prstGeom prst="rect">
            <a:avLst/>
          </a:prstGeom>
          <a:noFill/>
        </p:spPr>
        <p:txBody>
          <a:bodyPr wrap="square" rtlCol="0">
            <a:spAutoFit/>
          </a:bodyPr>
          <a:lstStyle/>
          <a:p>
            <a:r>
              <a:rPr lang="hu-HU" sz="2800" b="1" dirty="0">
                <a:solidFill>
                  <a:schemeClr val="accent1">
                    <a:lumMod val="60000"/>
                    <a:lumOff val="40000"/>
                  </a:schemeClr>
                </a:solidFill>
                <a:latin typeface="+mj-lt"/>
                <a:ea typeface="+mj-ea"/>
                <a:cs typeface="+mj-cs"/>
              </a:rPr>
              <a:t>MTMT</a:t>
            </a:r>
          </a:p>
        </p:txBody>
      </p:sp>
      <p:pic>
        <p:nvPicPr>
          <p:cNvPr id="6" name="Kép 5" descr="MTMT_Kaptay.png"/>
          <p:cNvPicPr>
            <a:picLocks noChangeAspect="1"/>
          </p:cNvPicPr>
          <p:nvPr/>
        </p:nvPicPr>
        <p:blipFill>
          <a:blip r:embed="rId2" cstate="print"/>
          <a:stretch>
            <a:fillRect/>
          </a:stretch>
        </p:blipFill>
        <p:spPr>
          <a:xfrm>
            <a:off x="1524000" y="3356993"/>
            <a:ext cx="9144000" cy="903611"/>
          </a:xfrm>
          <a:prstGeom prst="rect">
            <a:avLst/>
          </a:prstGeom>
        </p:spPr>
      </p:pic>
      <p:cxnSp>
        <p:nvCxnSpPr>
          <p:cNvPr id="8" name="Egyenes összekötő nyíllal 7"/>
          <p:cNvCxnSpPr/>
          <p:nvPr/>
        </p:nvCxnSpPr>
        <p:spPr>
          <a:xfrm flipV="1">
            <a:off x="3071664" y="4005064"/>
            <a:ext cx="0"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Egyenes összekötő nyíllal 18"/>
          <p:cNvCxnSpPr/>
          <p:nvPr/>
        </p:nvCxnSpPr>
        <p:spPr>
          <a:xfrm flipV="1">
            <a:off x="3719736" y="3933056"/>
            <a:ext cx="0"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Egyenes összekötő nyíllal 19"/>
          <p:cNvCxnSpPr/>
          <p:nvPr/>
        </p:nvCxnSpPr>
        <p:spPr>
          <a:xfrm flipV="1">
            <a:off x="4583832" y="3933056"/>
            <a:ext cx="0"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Egyenes összekötő nyíllal 20"/>
          <p:cNvCxnSpPr/>
          <p:nvPr/>
        </p:nvCxnSpPr>
        <p:spPr>
          <a:xfrm flipV="1">
            <a:off x="5807968" y="3933056"/>
            <a:ext cx="0"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Egyenes összekötő nyíllal 21"/>
          <p:cNvCxnSpPr/>
          <p:nvPr/>
        </p:nvCxnSpPr>
        <p:spPr>
          <a:xfrm flipV="1">
            <a:off x="6672064" y="3933056"/>
            <a:ext cx="0"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Egyenes összekötő nyíllal 22"/>
          <p:cNvCxnSpPr/>
          <p:nvPr/>
        </p:nvCxnSpPr>
        <p:spPr>
          <a:xfrm flipV="1">
            <a:off x="7536160" y="3933056"/>
            <a:ext cx="0"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Egyenes összekötő nyíllal 23"/>
          <p:cNvCxnSpPr/>
          <p:nvPr/>
        </p:nvCxnSpPr>
        <p:spPr>
          <a:xfrm flipV="1">
            <a:off x="9192344" y="4005064"/>
            <a:ext cx="0"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Szövegdoboz 25"/>
          <p:cNvSpPr txBox="1"/>
          <p:nvPr/>
        </p:nvSpPr>
        <p:spPr>
          <a:xfrm>
            <a:off x="1631504" y="5517233"/>
            <a:ext cx="8820472" cy="646331"/>
          </a:xfrm>
          <a:prstGeom prst="rect">
            <a:avLst/>
          </a:prstGeom>
          <a:noFill/>
        </p:spPr>
        <p:txBody>
          <a:bodyPr wrap="square" rtlCol="0">
            <a:spAutoFit/>
          </a:bodyPr>
          <a:lstStyle/>
          <a:p>
            <a:r>
              <a:rPr lang="hu-HU" dirty="0"/>
              <a:t>	</a:t>
            </a:r>
            <a:r>
              <a:rPr lang="hu-H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ORCID	   </a:t>
            </a:r>
            <a:r>
              <a:rPr lang="hu-H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Google</a:t>
            </a:r>
            <a:r>
              <a:rPr lang="hu-H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hu-H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Scolar</a:t>
            </a:r>
            <a:r>
              <a:rPr lang="hu-H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ID        </a:t>
            </a:r>
            <a:r>
              <a:rPr lang="hu-H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Scopus</a:t>
            </a:r>
            <a:r>
              <a:rPr lang="hu-H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ID		MS </a:t>
            </a:r>
            <a:r>
              <a:rPr lang="hu-H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Academic</a:t>
            </a:r>
            <a:r>
              <a:rPr lang="hu-H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hu-H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Search</a:t>
            </a:r>
            <a:endParaRPr lang="hu-H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hu-H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ODT  ID	     </a:t>
            </a:r>
            <a:r>
              <a:rPr lang="hu-H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ResearcherID</a:t>
            </a:r>
            <a:r>
              <a:rPr lang="hu-H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hu-H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ResearchGate</a:t>
            </a:r>
            <a:endParaRPr lang="hu-H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7" name="Kép 16" descr="MTMT.png"/>
          <p:cNvPicPr>
            <a:picLocks noChangeAspect="1"/>
          </p:cNvPicPr>
          <p:nvPr/>
        </p:nvPicPr>
        <p:blipFill>
          <a:blip r:embed="rId3" cstate="print"/>
          <a:stretch>
            <a:fillRect/>
          </a:stretch>
        </p:blipFill>
        <p:spPr>
          <a:xfrm>
            <a:off x="1827211" y="665401"/>
            <a:ext cx="9144000" cy="958204"/>
          </a:xfrm>
          <a:prstGeom prst="rect">
            <a:avLst/>
          </a:prstGeom>
        </p:spPr>
      </p:pic>
      <p:sp>
        <p:nvSpPr>
          <p:cNvPr id="18" name="Szövegdoboz 17"/>
          <p:cNvSpPr txBox="1"/>
          <p:nvPr/>
        </p:nvSpPr>
        <p:spPr>
          <a:xfrm>
            <a:off x="1524000" y="1772817"/>
            <a:ext cx="3240360" cy="1200329"/>
          </a:xfrm>
          <a:prstGeom prst="rect">
            <a:avLst/>
          </a:prstGeom>
          <a:noFill/>
        </p:spPr>
        <p:txBody>
          <a:bodyPr wrap="square" rtlCol="0">
            <a:spAutoFit/>
          </a:bodyPr>
          <a:lstStyle/>
          <a:p>
            <a:r>
              <a:rPr lang="hu-HU" sz="2400" dirty="0">
                <a:solidFill>
                  <a:schemeClr val="accent5">
                    <a:lumMod val="75000"/>
                  </a:schemeClr>
                </a:solidFill>
              </a:rPr>
              <a:t>14 azonosító  megadása lehetséges</a:t>
            </a:r>
          </a:p>
        </p:txBody>
      </p:sp>
      <p:pic>
        <p:nvPicPr>
          <p:cNvPr id="25" name="Kép 24" descr="MTMT_azonosíttok.png"/>
          <p:cNvPicPr>
            <a:picLocks noChangeAspect="1"/>
          </p:cNvPicPr>
          <p:nvPr/>
        </p:nvPicPr>
        <p:blipFill>
          <a:blip r:embed="rId4" cstate="print"/>
          <a:stretch>
            <a:fillRect/>
          </a:stretch>
        </p:blipFill>
        <p:spPr>
          <a:xfrm>
            <a:off x="9315450" y="76546"/>
            <a:ext cx="2876550" cy="3800475"/>
          </a:xfrm>
          <a:prstGeom prst="rect">
            <a:avLst/>
          </a:prstGeom>
        </p:spPr>
      </p:pic>
      <p:sp>
        <p:nvSpPr>
          <p:cNvPr id="2" name="Dia számának helye 1"/>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2816639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p:cNvSpPr>
            <a:spLocks noGrp="1"/>
          </p:cNvSpPr>
          <p:nvPr>
            <p:ph type="ftr" sz="quarter" idx="11"/>
          </p:nvPr>
        </p:nvSpPr>
        <p:spPr/>
        <p:txBody>
          <a:bodyPr/>
          <a:lstStyle/>
          <a:p>
            <a:r>
              <a:rPr lang="es-ES"/>
              <a:t>Networkshop konferencia, Debrecen, 2016. március 31.</a:t>
            </a:r>
            <a:endParaRPr lang="en-US" dirty="0"/>
          </a:p>
        </p:txBody>
      </p:sp>
      <p:sp>
        <p:nvSpPr>
          <p:cNvPr id="3" name="Dia számának helye 2"/>
          <p:cNvSpPr>
            <a:spLocks noGrp="1"/>
          </p:cNvSpPr>
          <p:nvPr>
            <p:ph type="sldNum" sz="quarter" idx="12"/>
          </p:nvPr>
        </p:nvSpPr>
        <p:spPr/>
        <p:txBody>
          <a:bodyPr/>
          <a:lstStyle/>
          <a:p>
            <a:fld id="{D57F1E4F-1CFF-5643-939E-217C01CDF565}" type="slidenum">
              <a:rPr lang="en-US" smtClean="0"/>
              <a:pPr/>
              <a:t>17</a:t>
            </a:fld>
            <a:endParaRPr lang="en-US" dirty="0"/>
          </a:p>
        </p:txBody>
      </p:sp>
      <p:sp>
        <p:nvSpPr>
          <p:cNvPr id="4" name="Szövegdoboz 3"/>
          <p:cNvSpPr txBox="1"/>
          <p:nvPr/>
        </p:nvSpPr>
        <p:spPr>
          <a:xfrm>
            <a:off x="1634836" y="493290"/>
            <a:ext cx="10557164" cy="954107"/>
          </a:xfrm>
          <a:prstGeom prst="rect">
            <a:avLst/>
          </a:prstGeom>
          <a:noFill/>
        </p:spPr>
        <p:txBody>
          <a:bodyPr wrap="square" rtlCol="0">
            <a:spAutoFit/>
          </a:bodyPr>
          <a:lstStyle/>
          <a:p>
            <a:pPr algn="ctr"/>
            <a:r>
              <a:rPr lang="hu-HU" sz="2800" b="1" dirty="0">
                <a:solidFill>
                  <a:schemeClr val="accent1">
                    <a:lumMod val="60000"/>
                    <a:lumOff val="40000"/>
                  </a:schemeClr>
                </a:solidFill>
                <a:latin typeface="+mj-lt"/>
                <a:ea typeface="+mj-ea"/>
                <a:cs typeface="+mj-cs"/>
              </a:rPr>
              <a:t>Szerzői azonosítók használatának bevezetése </a:t>
            </a:r>
          </a:p>
          <a:p>
            <a:pPr algn="ctr"/>
            <a:r>
              <a:rPr lang="hu-HU" sz="2800" b="1" dirty="0">
                <a:solidFill>
                  <a:schemeClr val="accent1">
                    <a:lumMod val="60000"/>
                    <a:lumOff val="40000"/>
                  </a:schemeClr>
                </a:solidFill>
                <a:latin typeface="+mj-lt"/>
                <a:ea typeface="+mj-ea"/>
                <a:cs typeface="+mj-cs"/>
              </a:rPr>
              <a:t>a MATARKA-</a:t>
            </a:r>
            <a:r>
              <a:rPr lang="hu-HU" sz="2800" b="1" dirty="0" err="1">
                <a:solidFill>
                  <a:schemeClr val="accent1">
                    <a:lumMod val="60000"/>
                    <a:lumOff val="40000"/>
                  </a:schemeClr>
                </a:solidFill>
                <a:latin typeface="+mj-lt"/>
                <a:ea typeface="+mj-ea"/>
                <a:cs typeface="+mj-cs"/>
              </a:rPr>
              <a:t>ban</a:t>
            </a:r>
            <a:endParaRPr lang="hu-HU" sz="2800" b="1" dirty="0">
              <a:solidFill>
                <a:schemeClr val="accent1">
                  <a:lumMod val="60000"/>
                  <a:lumOff val="40000"/>
                </a:schemeClr>
              </a:solidFill>
              <a:latin typeface="+mj-lt"/>
              <a:ea typeface="+mj-ea"/>
              <a:cs typeface="+mj-cs"/>
            </a:endParaRPr>
          </a:p>
        </p:txBody>
      </p:sp>
      <p:sp>
        <p:nvSpPr>
          <p:cNvPr id="5" name="Szövegdoboz 4"/>
          <p:cNvSpPr txBox="1"/>
          <p:nvPr/>
        </p:nvSpPr>
        <p:spPr>
          <a:xfrm>
            <a:off x="2988982" y="1401301"/>
            <a:ext cx="8639600" cy="3785652"/>
          </a:xfrm>
          <a:prstGeom prst="rect">
            <a:avLst/>
          </a:prstGeom>
          <a:noFill/>
        </p:spPr>
        <p:txBody>
          <a:bodyPr wrap="square" rtlCol="0">
            <a:spAutoFit/>
          </a:bodyPr>
          <a:lstStyle/>
          <a:p>
            <a:r>
              <a:rPr lang="hu-H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Miért ?</a:t>
            </a:r>
          </a:p>
          <a:p>
            <a:pPr marL="447675" indent="-447675">
              <a:buFont typeface="Arial" pitchFamily="34" charset="0"/>
              <a:buChar char="•"/>
            </a:pPr>
            <a:r>
              <a:rPr lang="hu-HU" sz="2400" dirty="0">
                <a:solidFill>
                  <a:schemeClr val="accent5">
                    <a:lumMod val="75000"/>
                  </a:schemeClr>
                </a:solidFill>
              </a:rPr>
              <a:t>Nagyon sok már a szerző (300000 felett), ezek 60 % magyar</a:t>
            </a:r>
          </a:p>
          <a:p>
            <a:pPr marL="447675" indent="-447675">
              <a:buFont typeface="Arial" pitchFamily="34" charset="0"/>
              <a:buChar char="•"/>
            </a:pPr>
            <a:r>
              <a:rPr lang="hu-HU" sz="2400" dirty="0">
                <a:solidFill>
                  <a:schemeClr val="accent5">
                    <a:lumMod val="75000"/>
                  </a:schemeClr>
                </a:solidFill>
              </a:rPr>
              <a:t>Egységesítés (utalókkal, kapcsolókkal)</a:t>
            </a:r>
          </a:p>
          <a:p>
            <a:pPr marL="447675" indent="-447675">
              <a:buFont typeface="Arial" pitchFamily="34" charset="0"/>
              <a:buChar char="•"/>
            </a:pPr>
            <a:r>
              <a:rPr lang="hu-HU" sz="2400" dirty="0">
                <a:solidFill>
                  <a:schemeClr val="accent5">
                    <a:lumMod val="75000"/>
                  </a:schemeClr>
                </a:solidFill>
              </a:rPr>
              <a:t>Egy szerzőnek sok névalakja van: </a:t>
            </a:r>
          </a:p>
          <a:p>
            <a:pPr marL="904875" lvl="1" indent="-447675">
              <a:buFont typeface="Courier New" pitchFamily="49" charset="0"/>
              <a:buChar char="o"/>
            </a:pPr>
            <a:r>
              <a:rPr lang="hu-HU" sz="2400" dirty="0">
                <a:solidFill>
                  <a:schemeClr val="accent5">
                    <a:lumMod val="75000"/>
                  </a:schemeClr>
                </a:solidFill>
              </a:rPr>
              <a:t>kiírt keresztnév - kezdőbetűs keresztnév</a:t>
            </a:r>
          </a:p>
          <a:p>
            <a:pPr marL="904875" lvl="1" indent="-447675">
              <a:buFont typeface="Courier New" pitchFamily="49" charset="0"/>
              <a:buChar char="o"/>
            </a:pPr>
            <a:r>
              <a:rPr lang="hu-HU" sz="2400" dirty="0">
                <a:solidFill>
                  <a:schemeClr val="accent5">
                    <a:lumMod val="75000"/>
                  </a:schemeClr>
                </a:solidFill>
              </a:rPr>
              <a:t>női nevek házasság előtt - után</a:t>
            </a:r>
          </a:p>
          <a:p>
            <a:pPr marL="904875" lvl="1" indent="-447675">
              <a:buFont typeface="Courier New" pitchFamily="49" charset="0"/>
              <a:buChar char="o"/>
            </a:pPr>
            <a:r>
              <a:rPr lang="hu-HU" sz="2400" dirty="0">
                <a:solidFill>
                  <a:schemeClr val="accent5">
                    <a:lumMod val="75000"/>
                  </a:schemeClr>
                </a:solidFill>
              </a:rPr>
              <a:t>asszonyneves alak rövidítve - nem rövidítve</a:t>
            </a:r>
          </a:p>
          <a:p>
            <a:pPr marL="904875" lvl="1" indent="-447675">
              <a:buFont typeface="Courier New" pitchFamily="49" charset="0"/>
              <a:buChar char="o"/>
            </a:pPr>
            <a:r>
              <a:rPr lang="hu-HU" sz="2400" dirty="0">
                <a:solidFill>
                  <a:schemeClr val="accent5">
                    <a:lumMod val="75000"/>
                  </a:schemeClr>
                </a:solidFill>
              </a:rPr>
              <a:t>folyóiratok hibás használata (Hegedűs, Tímár, Vígh)</a:t>
            </a:r>
          </a:p>
          <a:p>
            <a:pPr marL="447675" indent="-447675">
              <a:buFont typeface="Arial" pitchFamily="34" charset="0"/>
              <a:buChar char="•"/>
            </a:pPr>
            <a:r>
              <a:rPr lang="hu-HU" sz="2400" dirty="0">
                <a:solidFill>
                  <a:schemeClr val="accent5">
                    <a:lumMod val="75000"/>
                  </a:schemeClr>
                </a:solidFill>
              </a:rPr>
              <a:t>Kapcsolatteremtés más adatbázisokkal</a:t>
            </a:r>
            <a:endParaRPr lang="hu-HU" dirty="0"/>
          </a:p>
        </p:txBody>
      </p:sp>
    </p:spTree>
    <p:extLst>
      <p:ext uri="{BB962C8B-B14F-4D97-AF65-F5344CB8AC3E}">
        <p14:creationId xmlns:p14="http://schemas.microsoft.com/office/powerpoint/2010/main" val="3221729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p:cNvSpPr>
            <a:spLocks noGrp="1"/>
          </p:cNvSpPr>
          <p:nvPr>
            <p:ph type="ftr" sz="quarter" idx="11"/>
          </p:nvPr>
        </p:nvSpPr>
        <p:spPr>
          <a:xfrm>
            <a:off x="3198812" y="6383655"/>
            <a:ext cx="7619999" cy="365125"/>
          </a:xfrm>
        </p:spPr>
        <p:txBody>
          <a:bodyPr/>
          <a:lstStyle/>
          <a:p>
            <a:pPr algn="ctr"/>
            <a:r>
              <a:rPr lang="es-ES" sz="1400" dirty="0"/>
              <a:t>Networkshop konferencia, Debrecen, 2016. március 31.</a:t>
            </a:r>
            <a:endParaRPr lang="en-US" sz="1400" dirty="0"/>
          </a:p>
        </p:txBody>
      </p:sp>
      <p:sp>
        <p:nvSpPr>
          <p:cNvPr id="3" name="Dia számának helye 2"/>
          <p:cNvSpPr>
            <a:spLocks noGrp="1"/>
          </p:cNvSpPr>
          <p:nvPr>
            <p:ph type="sldNum" sz="quarter" idx="12"/>
          </p:nvPr>
        </p:nvSpPr>
        <p:spPr/>
        <p:txBody>
          <a:bodyPr/>
          <a:lstStyle/>
          <a:p>
            <a:fld id="{D57F1E4F-1CFF-5643-939E-217C01CDF565}" type="slidenum">
              <a:rPr lang="en-US" smtClean="0"/>
              <a:pPr/>
              <a:t>18</a:t>
            </a:fld>
            <a:endParaRPr lang="en-US" dirty="0"/>
          </a:p>
        </p:txBody>
      </p:sp>
      <p:sp>
        <p:nvSpPr>
          <p:cNvPr id="4" name="Téglalap 3"/>
          <p:cNvSpPr/>
          <p:nvPr/>
        </p:nvSpPr>
        <p:spPr>
          <a:xfrm>
            <a:off x="1939637" y="1582341"/>
            <a:ext cx="9393382" cy="4801314"/>
          </a:xfrm>
          <a:prstGeom prst="rect">
            <a:avLst/>
          </a:prstGeom>
        </p:spPr>
        <p:txBody>
          <a:bodyPr wrap="square">
            <a:spAutoFit/>
          </a:bodyPr>
          <a:lstStyle/>
          <a:p>
            <a:r>
              <a:rPr lang="hu-H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Hogyan?</a:t>
            </a:r>
          </a:p>
          <a:p>
            <a:pPr marL="447675" indent="-447675">
              <a:buFont typeface="Arial" pitchFamily="34" charset="0"/>
              <a:buChar char="•"/>
            </a:pPr>
            <a:r>
              <a:rPr lang="hu-HU" sz="2400" dirty="0">
                <a:solidFill>
                  <a:schemeClr val="accent5">
                    <a:lumMod val="75000"/>
                  </a:schemeClr>
                </a:solidFill>
              </a:rPr>
              <a:t>Nehéz és időigényes az azonos szerzőnevek szétválasztása, azonosítókkal ellátása, bár az azonosítók felvétele természetesen technikailag egyszerű: külön segédprogramot használva kell felvenni az azonosítókat</a:t>
            </a:r>
          </a:p>
          <a:p>
            <a:endParaRPr lang="hu-HU" sz="2400" dirty="0">
              <a:solidFill>
                <a:schemeClr val="accent5">
                  <a:lumMod val="75000"/>
                </a:schemeClr>
              </a:solidFill>
            </a:endParaRPr>
          </a:p>
          <a:p>
            <a:pPr marL="447675" indent="-447675">
              <a:buFont typeface="Arial" pitchFamily="34" charset="0"/>
              <a:buChar char="•"/>
            </a:pPr>
            <a:r>
              <a:rPr lang="hu-HU" sz="2400" dirty="0">
                <a:solidFill>
                  <a:schemeClr val="accent5">
                    <a:lumMod val="75000"/>
                  </a:schemeClr>
                </a:solidFill>
              </a:rPr>
              <a:t>A találati listákban, ill. tartalomjegyzékekben kis képek jelennek meg a szerzők neve mellett, amelyekre kattintva át lehet lépni a szolgáltató (VIAF, ORCID, MTMT, </a:t>
            </a:r>
            <a:r>
              <a:rPr lang="hu-HU" sz="2400" dirty="0" err="1">
                <a:solidFill>
                  <a:schemeClr val="accent5">
                    <a:lumMod val="75000"/>
                  </a:schemeClr>
                </a:solidFill>
              </a:rPr>
              <a:t>nevpont</a:t>
            </a:r>
            <a:r>
              <a:rPr lang="hu-HU" sz="2400" dirty="0">
                <a:solidFill>
                  <a:schemeClr val="accent5">
                    <a:lumMod val="75000"/>
                  </a:schemeClr>
                </a:solidFill>
              </a:rPr>
              <a:t>) megfelelő oldalára</a:t>
            </a:r>
          </a:p>
          <a:p>
            <a:endParaRPr lang="hu-HU" sz="2400" dirty="0">
              <a:solidFill>
                <a:schemeClr val="accent5">
                  <a:lumMod val="75000"/>
                </a:schemeClr>
              </a:solidFill>
            </a:endParaRPr>
          </a:p>
          <a:p>
            <a:pPr marL="447675" indent="-447675">
              <a:buFont typeface="Arial" pitchFamily="34" charset="0"/>
              <a:buChar char="•"/>
            </a:pPr>
            <a:r>
              <a:rPr lang="hu-HU" sz="2400" dirty="0">
                <a:solidFill>
                  <a:schemeClr val="accent5">
                    <a:lumMod val="75000"/>
                  </a:schemeClr>
                </a:solidFill>
              </a:rPr>
              <a:t>Időigényes a megfelelő adatbázisokból a szerzők beazonosítása</a:t>
            </a:r>
          </a:p>
        </p:txBody>
      </p:sp>
      <p:sp>
        <p:nvSpPr>
          <p:cNvPr id="5" name="Szövegdoboz 4"/>
          <p:cNvSpPr txBox="1"/>
          <p:nvPr/>
        </p:nvSpPr>
        <p:spPr>
          <a:xfrm>
            <a:off x="1634836" y="493290"/>
            <a:ext cx="10557164" cy="954107"/>
          </a:xfrm>
          <a:prstGeom prst="rect">
            <a:avLst/>
          </a:prstGeom>
          <a:noFill/>
        </p:spPr>
        <p:txBody>
          <a:bodyPr wrap="square" rtlCol="0">
            <a:spAutoFit/>
          </a:bodyPr>
          <a:lstStyle/>
          <a:p>
            <a:pPr algn="ctr"/>
            <a:r>
              <a:rPr lang="hu-HU" sz="2800" b="1" dirty="0">
                <a:solidFill>
                  <a:schemeClr val="accent1">
                    <a:lumMod val="60000"/>
                    <a:lumOff val="40000"/>
                  </a:schemeClr>
                </a:solidFill>
                <a:latin typeface="+mj-lt"/>
                <a:ea typeface="+mj-ea"/>
                <a:cs typeface="+mj-cs"/>
              </a:rPr>
              <a:t>Szerzői azonosítók használatának bevezetése</a:t>
            </a:r>
          </a:p>
          <a:p>
            <a:pPr algn="ctr"/>
            <a:r>
              <a:rPr lang="hu-HU" sz="2800" b="1" dirty="0">
                <a:solidFill>
                  <a:schemeClr val="accent1">
                    <a:lumMod val="60000"/>
                    <a:lumOff val="40000"/>
                  </a:schemeClr>
                </a:solidFill>
                <a:latin typeface="+mj-lt"/>
                <a:ea typeface="+mj-ea"/>
                <a:cs typeface="+mj-cs"/>
              </a:rPr>
              <a:t>a MATARKA-</a:t>
            </a:r>
            <a:r>
              <a:rPr lang="hu-HU" sz="2800" b="1" dirty="0" err="1">
                <a:solidFill>
                  <a:schemeClr val="accent1">
                    <a:lumMod val="60000"/>
                    <a:lumOff val="40000"/>
                  </a:schemeClr>
                </a:solidFill>
                <a:latin typeface="+mj-lt"/>
                <a:ea typeface="+mj-ea"/>
                <a:cs typeface="+mj-cs"/>
              </a:rPr>
              <a:t>ban</a:t>
            </a:r>
            <a:endParaRPr lang="hu-HU" sz="2800" b="1" dirty="0">
              <a:solidFill>
                <a:schemeClr val="accent1">
                  <a:lumMod val="60000"/>
                  <a:lumOff val="40000"/>
                </a:schemeClr>
              </a:solidFill>
              <a:latin typeface="+mj-lt"/>
              <a:ea typeface="+mj-ea"/>
              <a:cs typeface="+mj-cs"/>
            </a:endParaRPr>
          </a:p>
        </p:txBody>
      </p:sp>
    </p:spTree>
    <p:extLst>
      <p:ext uri="{BB962C8B-B14F-4D97-AF65-F5344CB8AC3E}">
        <p14:creationId xmlns:p14="http://schemas.microsoft.com/office/powerpoint/2010/main" val="1146099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p:cNvSpPr>
            <a:spLocks noGrp="1"/>
          </p:cNvSpPr>
          <p:nvPr>
            <p:ph type="ftr" sz="quarter" idx="11"/>
          </p:nvPr>
        </p:nvSpPr>
        <p:spPr/>
        <p:txBody>
          <a:bodyPr/>
          <a:lstStyle/>
          <a:p>
            <a:pPr algn="ctr"/>
            <a:r>
              <a:rPr lang="es-ES" sz="1400" dirty="0"/>
              <a:t>Networkshop konferencia, Debrecen, 2016. március 31.</a:t>
            </a:r>
            <a:endParaRPr lang="en-US" sz="1400" dirty="0"/>
          </a:p>
        </p:txBody>
      </p:sp>
      <p:sp>
        <p:nvSpPr>
          <p:cNvPr id="3" name="Dia számának helye 2"/>
          <p:cNvSpPr>
            <a:spLocks noGrp="1"/>
          </p:cNvSpPr>
          <p:nvPr>
            <p:ph type="sldNum" sz="quarter" idx="12"/>
          </p:nvPr>
        </p:nvSpPr>
        <p:spPr/>
        <p:txBody>
          <a:bodyPr/>
          <a:lstStyle/>
          <a:p>
            <a:fld id="{D57F1E4F-1CFF-5643-939E-217C01CDF565}" type="slidenum">
              <a:rPr lang="en-US" smtClean="0"/>
              <a:pPr/>
              <a:t>19</a:t>
            </a:fld>
            <a:endParaRPr lang="en-US" dirty="0"/>
          </a:p>
        </p:txBody>
      </p:sp>
      <p:sp>
        <p:nvSpPr>
          <p:cNvPr id="4" name="Szövegdoboz 3"/>
          <p:cNvSpPr txBox="1"/>
          <p:nvPr/>
        </p:nvSpPr>
        <p:spPr>
          <a:xfrm>
            <a:off x="3131127" y="283530"/>
            <a:ext cx="7342909" cy="523220"/>
          </a:xfrm>
          <a:prstGeom prst="rect">
            <a:avLst/>
          </a:prstGeom>
          <a:noFill/>
        </p:spPr>
        <p:txBody>
          <a:bodyPr wrap="square" rtlCol="0">
            <a:spAutoFit/>
          </a:bodyPr>
          <a:lstStyle/>
          <a:p>
            <a:pPr algn="ctr"/>
            <a:r>
              <a:rPr lang="hu-HU" sz="2800" b="1" dirty="0">
                <a:solidFill>
                  <a:schemeClr val="accent1">
                    <a:lumMod val="60000"/>
                    <a:lumOff val="40000"/>
                  </a:schemeClr>
                </a:solidFill>
                <a:latin typeface="+mj-lt"/>
                <a:ea typeface="+mj-ea"/>
                <a:cs typeface="+mj-cs"/>
              </a:rPr>
              <a:t>Elgondolások</a:t>
            </a:r>
          </a:p>
        </p:txBody>
      </p:sp>
      <p:sp>
        <p:nvSpPr>
          <p:cNvPr id="5" name="Téglalap 4"/>
          <p:cNvSpPr/>
          <p:nvPr/>
        </p:nvSpPr>
        <p:spPr>
          <a:xfrm>
            <a:off x="1874981" y="806750"/>
            <a:ext cx="9855200" cy="5909310"/>
          </a:xfrm>
          <a:prstGeom prst="rect">
            <a:avLst/>
          </a:prstGeom>
        </p:spPr>
        <p:txBody>
          <a:bodyPr wrap="square">
            <a:spAutoFit/>
          </a:bodyPr>
          <a:lstStyle/>
          <a:p>
            <a:r>
              <a:rPr lang="hu-H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Melyiket a sok közül?</a:t>
            </a:r>
          </a:p>
          <a:p>
            <a:endParaRPr lang="hu-H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285750" indent="-285750">
              <a:buFont typeface="Wingdings" panose="05000000000000000000" pitchFamily="2" charset="2"/>
              <a:buChar char="ü"/>
            </a:pPr>
            <a:r>
              <a:rPr lang="hu-HU" dirty="0">
                <a:solidFill>
                  <a:schemeClr val="accent5">
                    <a:lumMod val="75000"/>
                  </a:schemeClr>
                </a:solidFill>
              </a:rPr>
              <a:t>csak a magyar szerzők (külföldi szerzők nem a mi feladatunk)</a:t>
            </a:r>
          </a:p>
          <a:p>
            <a:pPr marL="285750" indent="-285750">
              <a:buFont typeface="Wingdings" panose="05000000000000000000" pitchFamily="2" charset="2"/>
              <a:buChar char="ü"/>
            </a:pPr>
            <a:r>
              <a:rPr lang="hu-HU" dirty="0">
                <a:solidFill>
                  <a:schemeClr val="accent5">
                    <a:lumMod val="75000"/>
                  </a:schemeClr>
                </a:solidFill>
              </a:rPr>
              <a:t>a sokat publikáló, vagyis fontos szerzők (az egy-két cikkes szerzők rendszerint az egyedi azonosításra szolgáló adatbázisban nem is szerepelnek</a:t>
            </a:r>
          </a:p>
          <a:p>
            <a:pPr marL="285750" indent="-285750">
              <a:buFont typeface="Wingdings" panose="05000000000000000000" pitchFamily="2" charset="2"/>
              <a:buChar char="ü"/>
            </a:pPr>
            <a:r>
              <a:rPr lang="hu-HU" dirty="0">
                <a:solidFill>
                  <a:schemeClr val="accent5">
                    <a:lumMod val="75000"/>
                  </a:schemeClr>
                </a:solidFill>
              </a:rPr>
              <a:t>a gyakori nevű szerzők (szétválasztás miatt)</a:t>
            </a:r>
          </a:p>
          <a:p>
            <a:pPr marL="285750" indent="-285750">
              <a:buFont typeface="Wingdings" panose="05000000000000000000" pitchFamily="2" charset="2"/>
              <a:buChar char="ü"/>
            </a:pPr>
            <a:endParaRPr lang="hu-HU" dirty="0">
              <a:solidFill>
                <a:schemeClr val="accent5">
                  <a:lumMod val="75000"/>
                </a:schemeClr>
              </a:solidFill>
            </a:endParaRPr>
          </a:p>
          <a:p>
            <a:r>
              <a:rPr lang="hu-HU" dirty="0">
                <a:solidFill>
                  <a:schemeClr val="accent5">
                    <a:lumMod val="75000"/>
                  </a:schemeClr>
                </a:solidFill>
              </a:rPr>
              <a:t>A munkát egységesítés kíséri, hisz sok név többféleképp szerepel.</a:t>
            </a:r>
          </a:p>
          <a:p>
            <a:endParaRPr lang="hu-HU" dirty="0">
              <a:solidFill>
                <a:schemeClr val="accent5">
                  <a:lumMod val="75000"/>
                </a:schemeClr>
              </a:solidFill>
            </a:endParaRPr>
          </a:p>
          <a:p>
            <a:r>
              <a:rPr lang="hu-HU" dirty="0">
                <a:solidFill>
                  <a:schemeClr val="accent5">
                    <a:lumMod val="75000"/>
                  </a:schemeClr>
                </a:solidFill>
              </a:rPr>
              <a:t>333 ezer szerző</a:t>
            </a:r>
          </a:p>
          <a:p>
            <a:pPr marL="285750" lvl="1" indent="-285750">
              <a:buFont typeface="Wingdings" panose="05000000000000000000" pitchFamily="2" charset="2"/>
              <a:buChar char="ü"/>
            </a:pPr>
            <a:r>
              <a:rPr lang="hu-HU" dirty="0">
                <a:solidFill>
                  <a:schemeClr val="accent5">
                    <a:lumMod val="75000"/>
                  </a:schemeClr>
                </a:solidFill>
              </a:rPr>
              <a:t>200 ezer vessző nélkül, vagyis nem hátravetett (külföldi és utaló) =&gt; 60 % magyar szerző</a:t>
            </a:r>
          </a:p>
          <a:p>
            <a:pPr marL="285750" lvl="1" indent="-285750">
              <a:buFont typeface="Wingdings" panose="05000000000000000000" pitchFamily="2" charset="2"/>
              <a:buChar char="ü"/>
            </a:pPr>
            <a:r>
              <a:rPr lang="hu-HU" dirty="0">
                <a:solidFill>
                  <a:schemeClr val="accent5">
                    <a:lumMod val="75000"/>
                  </a:schemeClr>
                </a:solidFill>
              </a:rPr>
              <a:t>több mint 2000 cikk 1 szerzőnév mellett – Nagy Gábor</a:t>
            </a:r>
          </a:p>
          <a:p>
            <a:pPr marL="285750" lvl="1" indent="-285750">
              <a:buFont typeface="Wingdings" panose="05000000000000000000" pitchFamily="2" charset="2"/>
              <a:buChar char="ü"/>
            </a:pPr>
            <a:r>
              <a:rPr lang="hu-HU" dirty="0">
                <a:solidFill>
                  <a:schemeClr val="accent5">
                    <a:lumMod val="75000"/>
                  </a:schemeClr>
                </a:solidFill>
              </a:rPr>
              <a:t>több mint 1500 cikk 5 szerzőnév mellett - Horváth Zoltán, Németh András, Nagy Gábor, Tóth László, Vitéz Ferenc </a:t>
            </a:r>
          </a:p>
          <a:p>
            <a:pPr marL="285750" lvl="1" indent="-285750">
              <a:buFont typeface="Wingdings" panose="05000000000000000000" pitchFamily="2" charset="2"/>
              <a:buChar char="ü"/>
            </a:pPr>
            <a:r>
              <a:rPr lang="hu-HU" dirty="0">
                <a:solidFill>
                  <a:schemeClr val="accent5">
                    <a:lumMod val="75000"/>
                  </a:schemeClr>
                </a:solidFill>
              </a:rPr>
              <a:t>több mint 500 cikk 168 szerzőnév mellett</a:t>
            </a:r>
          </a:p>
          <a:p>
            <a:pPr marL="285750" lvl="1" indent="-285750">
              <a:buFont typeface="Wingdings" panose="05000000000000000000" pitchFamily="2" charset="2"/>
              <a:buChar char="ü"/>
            </a:pPr>
            <a:r>
              <a:rPr lang="hu-HU" dirty="0">
                <a:solidFill>
                  <a:schemeClr val="accent5">
                    <a:lumMod val="75000"/>
                  </a:schemeClr>
                </a:solidFill>
              </a:rPr>
              <a:t>több mint 50 cikk 7088 szerzőnév mellett</a:t>
            </a:r>
          </a:p>
          <a:p>
            <a:pPr marL="285750" lvl="1" indent="-285750">
              <a:buFont typeface="Wingdings" panose="05000000000000000000" pitchFamily="2" charset="2"/>
              <a:buChar char="ü"/>
            </a:pPr>
            <a:r>
              <a:rPr lang="hu-HU" dirty="0">
                <a:solidFill>
                  <a:schemeClr val="accent5">
                    <a:lumMod val="75000"/>
                  </a:schemeClr>
                </a:solidFill>
              </a:rPr>
              <a:t>egy cikkes szerző 183876 </a:t>
            </a:r>
          </a:p>
          <a:p>
            <a:pPr marL="285750" lvl="1" indent="-285750">
              <a:buFont typeface="Wingdings" panose="05000000000000000000" pitchFamily="2" charset="2"/>
              <a:buChar char="ü"/>
            </a:pPr>
            <a:r>
              <a:rPr lang="hu-HU" dirty="0">
                <a:solidFill>
                  <a:schemeClr val="accent5">
                    <a:lumMod val="75000"/>
                  </a:schemeClr>
                </a:solidFill>
              </a:rPr>
              <a:t>stb. stb.</a:t>
            </a:r>
          </a:p>
          <a:p>
            <a:pPr marL="285750" lvl="1" indent="-285750">
              <a:buFont typeface="Wingdings" panose="05000000000000000000" pitchFamily="2" charset="2"/>
              <a:buChar char="ü"/>
            </a:pPr>
            <a:endParaRPr lang="hu-HU" dirty="0">
              <a:solidFill>
                <a:schemeClr val="accent5">
                  <a:lumMod val="75000"/>
                </a:schemeClr>
              </a:solidFill>
            </a:endParaRPr>
          </a:p>
          <a:p>
            <a:pPr lvl="1"/>
            <a:endParaRPr lang="hu-HU" dirty="0">
              <a:solidFill>
                <a:schemeClr val="accent5">
                  <a:lumMod val="75000"/>
                </a:schemeClr>
              </a:solidFill>
            </a:endParaRPr>
          </a:p>
        </p:txBody>
      </p:sp>
    </p:spTree>
    <p:extLst>
      <p:ext uri="{BB962C8B-B14F-4D97-AF65-F5344CB8AC3E}">
        <p14:creationId xmlns:p14="http://schemas.microsoft.com/office/powerpoint/2010/main" val="1629228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ctr"/>
            <a:r>
              <a:rPr lang="hu-HU" sz="2800" b="1" dirty="0">
                <a:solidFill>
                  <a:schemeClr val="accent1">
                    <a:lumMod val="60000"/>
                    <a:lumOff val="40000"/>
                  </a:schemeClr>
                </a:solidFill>
              </a:rPr>
              <a:t>Mik azok az egyedi azonosítók és miért kellenek?</a:t>
            </a:r>
          </a:p>
        </p:txBody>
      </p:sp>
      <p:sp>
        <p:nvSpPr>
          <p:cNvPr id="3" name="Tartalom helye 2"/>
          <p:cNvSpPr>
            <a:spLocks noGrp="1"/>
          </p:cNvSpPr>
          <p:nvPr>
            <p:ph idx="1"/>
          </p:nvPr>
        </p:nvSpPr>
        <p:spPr/>
        <p:txBody>
          <a:bodyPr/>
          <a:lstStyle/>
          <a:p>
            <a:r>
              <a:rPr lang="hu-HU" sz="2000" dirty="0">
                <a:solidFill>
                  <a:schemeClr val="accent5">
                    <a:lumMod val="75000"/>
                  </a:schemeClr>
                </a:solidFill>
              </a:rPr>
              <a:t>A publikációk egyre növekvő tömege már az elektronikus korszak előtt szükségessé tette a bibliográfiai adatok leírásának szabványosítását, egyedi azonosítók bevezetését, jó példa erre az ISBN, ISSN, stb. számok megjelenése a XX. század második felében. </a:t>
            </a:r>
          </a:p>
          <a:p>
            <a:pPr algn="just"/>
            <a:r>
              <a:rPr lang="hu-HU" sz="2000" dirty="0">
                <a:solidFill>
                  <a:schemeClr val="accent5">
                    <a:lumMod val="75000"/>
                  </a:schemeClr>
                </a:solidFill>
              </a:rPr>
              <a:t>Az adatbázisok és az internet világában talán még fontosabb  a                       szerzők és az elektronikus dokumentumok egyedi azonosítása a gyors fellelhetőség érdekében (a MATARKA adatbázis esetében csak ennek a két fajta azonosítónak van jelentősége, ezért a többivel nem foglalkozom).</a:t>
            </a:r>
          </a:p>
        </p:txBody>
      </p:sp>
      <p:sp>
        <p:nvSpPr>
          <p:cNvPr id="4" name="Élőláb helye 3"/>
          <p:cNvSpPr>
            <a:spLocks noGrp="1"/>
          </p:cNvSpPr>
          <p:nvPr>
            <p:ph type="ftr" sz="quarter" idx="11"/>
          </p:nvPr>
        </p:nvSpPr>
        <p:spPr/>
        <p:txBody>
          <a:bodyPr/>
          <a:lstStyle/>
          <a:p>
            <a:pPr algn="ctr"/>
            <a:r>
              <a:rPr lang="es-ES" sz="1400" dirty="0"/>
              <a:t>Networkshop konferencia, Debrecen, 2016. március 31.</a:t>
            </a:r>
            <a:endParaRPr lang="en-US" sz="1400" dirty="0"/>
          </a:p>
        </p:txBody>
      </p:sp>
      <p:sp>
        <p:nvSpPr>
          <p:cNvPr id="5" name="Dia számának helye 4"/>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3846281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592925" y="624110"/>
            <a:ext cx="8911687" cy="770581"/>
          </a:xfrm>
        </p:spPr>
        <p:txBody>
          <a:bodyPr>
            <a:normAutofit/>
          </a:bodyPr>
          <a:lstStyle/>
          <a:p>
            <a:pPr algn="ctr"/>
            <a:r>
              <a:rPr lang="hu-HU" sz="2800" b="1" dirty="0">
                <a:solidFill>
                  <a:schemeClr val="accent1">
                    <a:lumMod val="60000"/>
                    <a:lumOff val="40000"/>
                  </a:schemeClr>
                </a:solidFill>
              </a:rPr>
              <a:t>Mire kellett ügyelni?</a:t>
            </a:r>
          </a:p>
        </p:txBody>
      </p:sp>
      <p:sp>
        <p:nvSpPr>
          <p:cNvPr id="3" name="Tartalom helye 2"/>
          <p:cNvSpPr>
            <a:spLocks noGrp="1"/>
          </p:cNvSpPr>
          <p:nvPr>
            <p:ph idx="1"/>
          </p:nvPr>
        </p:nvSpPr>
        <p:spPr>
          <a:xfrm>
            <a:off x="2736993" y="1459346"/>
            <a:ext cx="8915400" cy="3777622"/>
          </a:xfrm>
        </p:spPr>
        <p:txBody>
          <a:bodyPr>
            <a:noAutofit/>
          </a:bodyPr>
          <a:lstStyle/>
          <a:p>
            <a:r>
              <a:rPr lang="hu-HU" sz="2400" dirty="0">
                <a:solidFill>
                  <a:schemeClr val="accent5">
                    <a:lumMod val="75000"/>
                  </a:schemeClr>
                </a:solidFill>
              </a:rPr>
              <a:t>Háromféle adatbevitel van: kézi, konvertálás, EPA átvétel</a:t>
            </a:r>
          </a:p>
          <a:p>
            <a:r>
              <a:rPr lang="hu-HU" sz="2400" dirty="0">
                <a:solidFill>
                  <a:schemeClr val="accent5">
                    <a:lumMod val="75000"/>
                  </a:schemeClr>
                </a:solidFill>
              </a:rPr>
              <a:t>A tényleges ellenőrzés, vagyis, hogy egy adott napon bekerült szerző szét van-e már választva, csak utólag történhet</a:t>
            </a:r>
          </a:p>
          <a:p>
            <a:r>
              <a:rPr lang="hu-HU" sz="2400" dirty="0">
                <a:solidFill>
                  <a:schemeClr val="accent5">
                    <a:lumMod val="75000"/>
                  </a:schemeClr>
                </a:solidFill>
              </a:rPr>
              <a:t>Itt is három eset van:</a:t>
            </a:r>
          </a:p>
          <a:p>
            <a:pPr marL="895350">
              <a:buFont typeface="Arial" panose="020B0604020202020204" pitchFamily="34" charset="0"/>
              <a:buChar char="•"/>
            </a:pPr>
            <a:r>
              <a:rPr lang="hu-HU" sz="2400" dirty="0">
                <a:solidFill>
                  <a:schemeClr val="accent5">
                    <a:lumMod val="75000"/>
                  </a:schemeClr>
                </a:solidFill>
              </a:rPr>
              <a:t>teljesen új név </a:t>
            </a:r>
          </a:p>
          <a:p>
            <a:pPr marL="895350">
              <a:buFont typeface="Arial" panose="020B0604020202020204" pitchFamily="34" charset="0"/>
              <a:buChar char="•"/>
            </a:pPr>
            <a:r>
              <a:rPr lang="hu-HU" sz="2400" dirty="0">
                <a:solidFill>
                  <a:schemeClr val="accent5">
                    <a:lumMod val="75000"/>
                  </a:schemeClr>
                </a:solidFill>
              </a:rPr>
              <a:t>már szerepel az adatbázisban</a:t>
            </a:r>
          </a:p>
          <a:p>
            <a:pPr marL="895350">
              <a:buFont typeface="Arial" panose="020B0604020202020204" pitchFamily="34" charset="0"/>
              <a:buChar char="•"/>
            </a:pPr>
            <a:r>
              <a:rPr lang="hu-HU" sz="2400" dirty="0">
                <a:solidFill>
                  <a:schemeClr val="accent5">
                    <a:lumMod val="75000"/>
                  </a:schemeClr>
                </a:solidFill>
              </a:rPr>
              <a:t>már több foglalkozással szerepel az adatbázisban</a:t>
            </a:r>
          </a:p>
        </p:txBody>
      </p:sp>
      <p:sp>
        <p:nvSpPr>
          <p:cNvPr id="4" name="Élőláb helye 3"/>
          <p:cNvSpPr>
            <a:spLocks noGrp="1"/>
          </p:cNvSpPr>
          <p:nvPr>
            <p:ph type="ftr" sz="quarter" idx="11"/>
          </p:nvPr>
        </p:nvSpPr>
        <p:spPr/>
        <p:txBody>
          <a:bodyPr/>
          <a:lstStyle/>
          <a:p>
            <a:pPr algn="ctr"/>
            <a:r>
              <a:rPr lang="es-ES" sz="1400" dirty="0"/>
              <a:t>Networkshop konferencia, Debrecen, 2016. március 31.</a:t>
            </a:r>
            <a:endParaRPr lang="en-US" sz="1400" dirty="0"/>
          </a:p>
        </p:txBody>
      </p:sp>
      <p:sp>
        <p:nvSpPr>
          <p:cNvPr id="5" name="Dia számának helye 4"/>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768788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592925" y="204892"/>
            <a:ext cx="8911687" cy="613563"/>
          </a:xfrm>
        </p:spPr>
        <p:txBody>
          <a:bodyPr>
            <a:normAutofit/>
          </a:bodyPr>
          <a:lstStyle/>
          <a:p>
            <a:pPr algn="ctr"/>
            <a:r>
              <a:rPr lang="hu-HU" sz="2800" b="1" dirty="0">
                <a:solidFill>
                  <a:schemeClr val="accent1">
                    <a:lumMod val="60000"/>
                    <a:lumOff val="40000"/>
                  </a:schemeClr>
                </a:solidFill>
              </a:rPr>
              <a:t>Napi munka ellenőrzése</a:t>
            </a:r>
            <a:endParaRPr lang="hu-HU" sz="2800" dirty="0"/>
          </a:p>
        </p:txBody>
      </p:sp>
      <p:sp>
        <p:nvSpPr>
          <p:cNvPr id="3" name="Tartalom helye 2"/>
          <p:cNvSpPr>
            <a:spLocks noGrp="1"/>
          </p:cNvSpPr>
          <p:nvPr>
            <p:ph idx="1"/>
          </p:nvPr>
        </p:nvSpPr>
        <p:spPr>
          <a:xfrm>
            <a:off x="2183035" y="898755"/>
            <a:ext cx="8915400" cy="1696663"/>
          </a:xfrm>
        </p:spPr>
        <p:txBody>
          <a:bodyPr/>
          <a:lstStyle/>
          <a:p>
            <a:pPr>
              <a:buFont typeface="+mj-lt"/>
              <a:buAutoNum type="arabicPeriod"/>
            </a:pPr>
            <a:r>
              <a:rPr lang="hu-HU" dirty="0">
                <a:solidFill>
                  <a:schemeClr val="accent5">
                    <a:lumMod val="75000"/>
                  </a:schemeClr>
                </a:solidFill>
              </a:rPr>
              <a:t>bekerült új szerzőnevek és szavak a címekből</a:t>
            </a:r>
          </a:p>
          <a:p>
            <a:pPr>
              <a:buFont typeface="+mj-lt"/>
              <a:buAutoNum type="arabicPeriod"/>
            </a:pPr>
            <a:r>
              <a:rPr lang="hu-HU" dirty="0">
                <a:solidFill>
                  <a:schemeClr val="accent5">
                    <a:lumMod val="75000"/>
                  </a:schemeClr>
                </a:solidFill>
              </a:rPr>
              <a:t>URL-</a:t>
            </a:r>
            <a:r>
              <a:rPr lang="hu-HU" dirty="0" err="1">
                <a:solidFill>
                  <a:schemeClr val="accent5">
                    <a:lumMod val="75000"/>
                  </a:schemeClr>
                </a:solidFill>
              </a:rPr>
              <a:t>ek</a:t>
            </a:r>
            <a:r>
              <a:rPr lang="hu-HU" dirty="0">
                <a:solidFill>
                  <a:schemeClr val="accent5">
                    <a:lumMod val="75000"/>
                  </a:schemeClr>
                </a:solidFill>
              </a:rPr>
              <a:t> formai ellenőrzése</a:t>
            </a:r>
          </a:p>
          <a:p>
            <a:pPr>
              <a:buFont typeface="+mj-lt"/>
              <a:buAutoNum type="arabicPeriod"/>
            </a:pPr>
            <a:r>
              <a:rPr lang="hu-HU" dirty="0">
                <a:solidFill>
                  <a:schemeClr val="accent5">
                    <a:lumMod val="75000"/>
                  </a:schemeClr>
                </a:solidFill>
              </a:rPr>
              <a:t>DOI-k ellenőrzése</a:t>
            </a:r>
          </a:p>
          <a:p>
            <a:pPr>
              <a:buFont typeface="+mj-lt"/>
              <a:buAutoNum type="arabicPeriod"/>
            </a:pPr>
            <a:r>
              <a:rPr lang="hu-HU" dirty="0">
                <a:solidFill>
                  <a:schemeClr val="accent5">
                    <a:lumMod val="75000"/>
                  </a:schemeClr>
                </a:solidFill>
              </a:rPr>
              <a:t>szétválasztott szerzőkből újabb került be</a:t>
            </a:r>
          </a:p>
        </p:txBody>
      </p:sp>
      <p:sp>
        <p:nvSpPr>
          <p:cNvPr id="4" name="Élőláb helye 3"/>
          <p:cNvSpPr>
            <a:spLocks noGrp="1"/>
          </p:cNvSpPr>
          <p:nvPr>
            <p:ph type="ftr" sz="quarter" idx="11"/>
          </p:nvPr>
        </p:nvSpPr>
        <p:spPr/>
        <p:txBody>
          <a:bodyPr/>
          <a:lstStyle/>
          <a:p>
            <a:r>
              <a:rPr lang="es-ES"/>
              <a:t>Networkshop konferencia, Debrecen, 2016. március 31.</a:t>
            </a:r>
            <a:endParaRPr lang="en-US" dirty="0"/>
          </a:p>
        </p:txBody>
      </p:sp>
      <p:sp>
        <p:nvSpPr>
          <p:cNvPr id="5" name="Dia számának helye 4"/>
          <p:cNvSpPr>
            <a:spLocks noGrp="1"/>
          </p:cNvSpPr>
          <p:nvPr>
            <p:ph type="sldNum" sz="quarter" idx="12"/>
          </p:nvPr>
        </p:nvSpPr>
        <p:spPr/>
        <p:txBody>
          <a:bodyPr/>
          <a:lstStyle/>
          <a:p>
            <a:fld id="{D57F1E4F-1CFF-5643-939E-217C01CDF565}" type="slidenum">
              <a:rPr lang="en-US" smtClean="0"/>
              <a:pPr/>
              <a:t>21</a:t>
            </a:fld>
            <a:endParaRPr lang="en-US" dirty="0"/>
          </a:p>
        </p:txBody>
      </p:sp>
      <p:pic>
        <p:nvPicPr>
          <p:cNvPr id="6" name="Kép 5"/>
          <p:cNvPicPr>
            <a:picLocks noChangeAspect="1"/>
          </p:cNvPicPr>
          <p:nvPr/>
        </p:nvPicPr>
        <p:blipFill>
          <a:blip r:embed="rId2"/>
          <a:stretch>
            <a:fillRect/>
          </a:stretch>
        </p:blipFill>
        <p:spPr>
          <a:xfrm>
            <a:off x="2050584" y="2649423"/>
            <a:ext cx="7210425" cy="2647950"/>
          </a:xfrm>
          <a:prstGeom prst="rect">
            <a:avLst/>
          </a:prstGeom>
        </p:spPr>
      </p:pic>
      <p:pic>
        <p:nvPicPr>
          <p:cNvPr id="7" name="Kép 6"/>
          <p:cNvPicPr>
            <a:picLocks noChangeAspect="1"/>
          </p:cNvPicPr>
          <p:nvPr/>
        </p:nvPicPr>
        <p:blipFill>
          <a:blip r:embed="rId3"/>
          <a:stretch>
            <a:fillRect/>
          </a:stretch>
        </p:blipFill>
        <p:spPr>
          <a:xfrm>
            <a:off x="6240888" y="5181600"/>
            <a:ext cx="5724525" cy="1466850"/>
          </a:xfrm>
          <a:prstGeom prst="rect">
            <a:avLst/>
          </a:prstGeom>
        </p:spPr>
      </p:pic>
      <p:cxnSp>
        <p:nvCxnSpPr>
          <p:cNvPr id="9" name="Egyenes összekötő nyíllal 8"/>
          <p:cNvCxnSpPr/>
          <p:nvPr/>
        </p:nvCxnSpPr>
        <p:spPr>
          <a:xfrm flipV="1">
            <a:off x="1033607" y="4077801"/>
            <a:ext cx="1625600" cy="526473"/>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1" name="Egyenes összekötő nyíllal 10"/>
          <p:cNvCxnSpPr/>
          <p:nvPr/>
        </p:nvCxnSpPr>
        <p:spPr>
          <a:xfrm flipV="1">
            <a:off x="1311579" y="4867564"/>
            <a:ext cx="1597876" cy="62807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4406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p:cNvSpPr>
            <a:spLocks noGrp="1"/>
          </p:cNvSpPr>
          <p:nvPr>
            <p:ph type="ftr" sz="quarter" idx="11"/>
          </p:nvPr>
        </p:nvSpPr>
        <p:spPr/>
        <p:txBody>
          <a:bodyPr/>
          <a:lstStyle/>
          <a:p>
            <a:r>
              <a:rPr lang="es-ES"/>
              <a:t>Networkshop konferencia, Debrecen, 2016. március 31.</a:t>
            </a:r>
            <a:endParaRPr lang="en-US" dirty="0"/>
          </a:p>
        </p:txBody>
      </p:sp>
      <p:sp>
        <p:nvSpPr>
          <p:cNvPr id="3" name="Dia számának helye 2"/>
          <p:cNvSpPr>
            <a:spLocks noGrp="1"/>
          </p:cNvSpPr>
          <p:nvPr>
            <p:ph type="sldNum" sz="quarter" idx="12"/>
          </p:nvPr>
        </p:nvSpPr>
        <p:spPr/>
        <p:txBody>
          <a:bodyPr/>
          <a:lstStyle/>
          <a:p>
            <a:fld id="{D57F1E4F-1CFF-5643-939E-217C01CDF565}" type="slidenum">
              <a:rPr lang="en-US" smtClean="0"/>
              <a:pPr/>
              <a:t>22</a:t>
            </a:fld>
            <a:endParaRPr lang="en-US" dirty="0"/>
          </a:p>
        </p:txBody>
      </p:sp>
      <p:pic>
        <p:nvPicPr>
          <p:cNvPr id="4" name="Kép 3"/>
          <p:cNvPicPr>
            <a:picLocks noChangeAspect="1"/>
          </p:cNvPicPr>
          <p:nvPr/>
        </p:nvPicPr>
        <p:blipFill>
          <a:blip r:embed="rId2"/>
          <a:stretch>
            <a:fillRect/>
          </a:stretch>
        </p:blipFill>
        <p:spPr>
          <a:xfrm>
            <a:off x="2247224" y="661804"/>
            <a:ext cx="10058400" cy="6196196"/>
          </a:xfrm>
          <a:prstGeom prst="rect">
            <a:avLst/>
          </a:prstGeom>
        </p:spPr>
      </p:pic>
      <p:sp>
        <p:nvSpPr>
          <p:cNvPr id="5" name="Téglalap 4"/>
          <p:cNvSpPr/>
          <p:nvPr/>
        </p:nvSpPr>
        <p:spPr>
          <a:xfrm>
            <a:off x="4769926" y="138584"/>
            <a:ext cx="4400564" cy="523220"/>
          </a:xfrm>
          <a:prstGeom prst="rect">
            <a:avLst/>
          </a:prstGeom>
        </p:spPr>
        <p:txBody>
          <a:bodyPr wrap="none">
            <a:spAutoFit/>
          </a:bodyPr>
          <a:lstStyle/>
          <a:p>
            <a:r>
              <a:rPr lang="hu-HU" sz="2800" b="1" dirty="0">
                <a:solidFill>
                  <a:schemeClr val="accent1">
                    <a:lumMod val="60000"/>
                    <a:lumOff val="40000"/>
                  </a:schemeClr>
                </a:solidFill>
              </a:rPr>
              <a:t>Napi munka ellenőrzése</a:t>
            </a:r>
            <a:endParaRPr lang="hu-HU" sz="2800" dirty="0"/>
          </a:p>
        </p:txBody>
      </p:sp>
    </p:spTree>
    <p:extLst>
      <p:ext uri="{BB962C8B-B14F-4D97-AF65-F5344CB8AC3E}">
        <p14:creationId xmlns:p14="http://schemas.microsoft.com/office/powerpoint/2010/main" val="3363837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p:cNvSpPr>
            <a:spLocks noGrp="1"/>
          </p:cNvSpPr>
          <p:nvPr>
            <p:ph type="ftr" sz="quarter" idx="11"/>
          </p:nvPr>
        </p:nvSpPr>
        <p:spPr>
          <a:xfrm>
            <a:off x="1467422" y="6145591"/>
            <a:ext cx="7619999" cy="365125"/>
          </a:xfrm>
        </p:spPr>
        <p:txBody>
          <a:bodyPr/>
          <a:lstStyle/>
          <a:p>
            <a:r>
              <a:rPr lang="es-ES" sz="1400" dirty="0"/>
              <a:t>Networkshop konferencia, Debrecen, 2016. március 31.</a:t>
            </a:r>
            <a:endParaRPr lang="en-US" sz="1400" dirty="0"/>
          </a:p>
        </p:txBody>
      </p:sp>
      <p:sp>
        <p:nvSpPr>
          <p:cNvPr id="3" name="Dia számának helye 2"/>
          <p:cNvSpPr>
            <a:spLocks noGrp="1"/>
          </p:cNvSpPr>
          <p:nvPr>
            <p:ph type="sldNum" sz="quarter" idx="12"/>
          </p:nvPr>
        </p:nvSpPr>
        <p:spPr/>
        <p:txBody>
          <a:bodyPr/>
          <a:lstStyle/>
          <a:p>
            <a:fld id="{D57F1E4F-1CFF-5643-939E-217C01CDF565}" type="slidenum">
              <a:rPr lang="en-US" smtClean="0"/>
              <a:pPr/>
              <a:t>23</a:t>
            </a:fld>
            <a:endParaRPr lang="en-US" dirty="0"/>
          </a:p>
        </p:txBody>
      </p:sp>
      <p:sp>
        <p:nvSpPr>
          <p:cNvPr id="4" name="Téglalap 3"/>
          <p:cNvSpPr/>
          <p:nvPr/>
        </p:nvSpPr>
        <p:spPr>
          <a:xfrm>
            <a:off x="3370978" y="264562"/>
            <a:ext cx="5163593" cy="523220"/>
          </a:xfrm>
          <a:prstGeom prst="rect">
            <a:avLst/>
          </a:prstGeom>
        </p:spPr>
        <p:txBody>
          <a:bodyPr wrap="none">
            <a:spAutoFit/>
          </a:bodyPr>
          <a:lstStyle/>
          <a:p>
            <a:r>
              <a:rPr lang="hu-HU" sz="2800" b="1" dirty="0">
                <a:solidFill>
                  <a:schemeClr val="accent1">
                    <a:lumMod val="60000"/>
                    <a:lumOff val="40000"/>
                  </a:schemeClr>
                </a:solidFill>
              </a:rPr>
              <a:t>Megjelenítés találati listában</a:t>
            </a:r>
            <a:endParaRPr lang="hu-HU" sz="2800" dirty="0"/>
          </a:p>
        </p:txBody>
      </p:sp>
      <p:pic>
        <p:nvPicPr>
          <p:cNvPr id="8" name="Kép 7"/>
          <p:cNvPicPr>
            <a:picLocks noChangeAspect="1"/>
          </p:cNvPicPr>
          <p:nvPr/>
        </p:nvPicPr>
        <p:blipFill>
          <a:blip r:embed="rId2"/>
          <a:stretch>
            <a:fillRect/>
          </a:stretch>
        </p:blipFill>
        <p:spPr>
          <a:xfrm>
            <a:off x="2064338" y="4809982"/>
            <a:ext cx="762000" cy="762000"/>
          </a:xfrm>
          <a:prstGeom prst="rect">
            <a:avLst/>
          </a:prstGeom>
        </p:spPr>
      </p:pic>
      <p:pic>
        <p:nvPicPr>
          <p:cNvPr id="10" name="Kép 9"/>
          <p:cNvPicPr>
            <a:picLocks noChangeAspect="1"/>
          </p:cNvPicPr>
          <p:nvPr/>
        </p:nvPicPr>
        <p:blipFill>
          <a:blip r:embed="rId3"/>
          <a:stretch>
            <a:fillRect/>
          </a:stretch>
        </p:blipFill>
        <p:spPr>
          <a:xfrm>
            <a:off x="5806910" y="787782"/>
            <a:ext cx="6043793" cy="5944830"/>
          </a:xfrm>
          <a:prstGeom prst="rect">
            <a:avLst/>
          </a:prstGeom>
        </p:spPr>
      </p:pic>
      <p:pic>
        <p:nvPicPr>
          <p:cNvPr id="12" name="Kép 11"/>
          <p:cNvPicPr>
            <a:picLocks noChangeAspect="1"/>
          </p:cNvPicPr>
          <p:nvPr/>
        </p:nvPicPr>
        <p:blipFill>
          <a:blip r:embed="rId4"/>
          <a:stretch>
            <a:fillRect/>
          </a:stretch>
        </p:blipFill>
        <p:spPr>
          <a:xfrm>
            <a:off x="2129450" y="982782"/>
            <a:ext cx="792163" cy="792163"/>
          </a:xfrm>
          <a:prstGeom prst="rect">
            <a:avLst/>
          </a:prstGeom>
        </p:spPr>
      </p:pic>
      <p:pic>
        <p:nvPicPr>
          <p:cNvPr id="13" name="Kép 12"/>
          <p:cNvPicPr>
            <a:picLocks noChangeAspect="1"/>
          </p:cNvPicPr>
          <p:nvPr/>
        </p:nvPicPr>
        <p:blipFill>
          <a:blip r:embed="rId5"/>
          <a:stretch>
            <a:fillRect/>
          </a:stretch>
        </p:blipFill>
        <p:spPr>
          <a:xfrm>
            <a:off x="2096347" y="2061750"/>
            <a:ext cx="858371" cy="858371"/>
          </a:xfrm>
          <a:prstGeom prst="rect">
            <a:avLst/>
          </a:prstGeom>
        </p:spPr>
      </p:pic>
      <p:pic>
        <p:nvPicPr>
          <p:cNvPr id="14" name="Kép 13"/>
          <p:cNvPicPr>
            <a:picLocks noChangeAspect="1"/>
          </p:cNvPicPr>
          <p:nvPr/>
        </p:nvPicPr>
        <p:blipFill>
          <a:blip r:embed="rId6"/>
          <a:stretch>
            <a:fillRect/>
          </a:stretch>
        </p:blipFill>
        <p:spPr>
          <a:xfrm>
            <a:off x="2151765" y="3626773"/>
            <a:ext cx="609600" cy="609600"/>
          </a:xfrm>
          <a:prstGeom prst="rect">
            <a:avLst/>
          </a:prstGeom>
        </p:spPr>
      </p:pic>
      <p:sp>
        <p:nvSpPr>
          <p:cNvPr id="15" name="Szövegdoboz 14"/>
          <p:cNvSpPr txBox="1"/>
          <p:nvPr/>
        </p:nvSpPr>
        <p:spPr>
          <a:xfrm>
            <a:off x="3026212" y="1066029"/>
            <a:ext cx="2409982" cy="5416868"/>
          </a:xfrm>
          <a:prstGeom prst="rect">
            <a:avLst/>
          </a:prstGeom>
          <a:noFill/>
        </p:spPr>
        <p:txBody>
          <a:bodyPr wrap="square" rtlCol="0">
            <a:spAutoFit/>
          </a:bodyPr>
          <a:lstStyle/>
          <a:p>
            <a:endParaRPr lang="hu-HU" dirty="0"/>
          </a:p>
          <a:p>
            <a:r>
              <a:rPr lang="hu-HU" sz="2800" b="1" dirty="0">
                <a:solidFill>
                  <a:schemeClr val="accent1">
                    <a:lumMod val="60000"/>
                    <a:lumOff val="40000"/>
                  </a:schemeClr>
                </a:solidFill>
              </a:rPr>
              <a:t>ORCID</a:t>
            </a:r>
          </a:p>
          <a:p>
            <a:endParaRPr lang="hu-HU" dirty="0"/>
          </a:p>
          <a:p>
            <a:endParaRPr lang="hu-HU" dirty="0"/>
          </a:p>
          <a:p>
            <a:endParaRPr lang="hu-HU" dirty="0"/>
          </a:p>
          <a:p>
            <a:r>
              <a:rPr lang="hu-HU" sz="2800" b="1" dirty="0">
                <a:solidFill>
                  <a:schemeClr val="accent1">
                    <a:lumMod val="60000"/>
                    <a:lumOff val="40000"/>
                  </a:schemeClr>
                </a:solidFill>
              </a:rPr>
              <a:t>Nevpont.hu</a:t>
            </a:r>
          </a:p>
          <a:p>
            <a:endParaRPr lang="hu-HU" dirty="0"/>
          </a:p>
          <a:p>
            <a:endParaRPr lang="hu-HU" dirty="0"/>
          </a:p>
          <a:p>
            <a:endParaRPr lang="hu-HU" dirty="0"/>
          </a:p>
          <a:p>
            <a:endParaRPr lang="hu-HU" dirty="0"/>
          </a:p>
          <a:p>
            <a:r>
              <a:rPr lang="hu-HU" sz="2800" b="1" dirty="0">
                <a:solidFill>
                  <a:schemeClr val="accent1">
                    <a:lumMod val="60000"/>
                    <a:lumOff val="40000"/>
                  </a:schemeClr>
                </a:solidFill>
              </a:rPr>
              <a:t>VIAF</a:t>
            </a:r>
          </a:p>
          <a:p>
            <a:endParaRPr lang="hu-HU" dirty="0"/>
          </a:p>
          <a:p>
            <a:endParaRPr lang="hu-HU" dirty="0"/>
          </a:p>
          <a:p>
            <a:endParaRPr lang="hu-HU" dirty="0"/>
          </a:p>
          <a:p>
            <a:r>
              <a:rPr lang="hu-HU" sz="2800" b="1" dirty="0">
                <a:solidFill>
                  <a:schemeClr val="accent1">
                    <a:lumMod val="60000"/>
                    <a:lumOff val="40000"/>
                  </a:schemeClr>
                </a:solidFill>
              </a:rPr>
              <a:t>MTMT</a:t>
            </a:r>
          </a:p>
          <a:p>
            <a:endParaRPr lang="hu-HU" dirty="0"/>
          </a:p>
          <a:p>
            <a:endParaRPr lang="hu-HU" dirty="0"/>
          </a:p>
        </p:txBody>
      </p:sp>
    </p:spTree>
    <p:extLst>
      <p:ext uri="{BB962C8B-B14F-4D97-AF65-F5344CB8AC3E}">
        <p14:creationId xmlns:p14="http://schemas.microsoft.com/office/powerpoint/2010/main" val="171009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p:cNvSpPr>
            <a:spLocks noGrp="1"/>
          </p:cNvSpPr>
          <p:nvPr>
            <p:ph type="ftr" sz="quarter" idx="11"/>
          </p:nvPr>
        </p:nvSpPr>
        <p:spPr/>
        <p:txBody>
          <a:bodyPr/>
          <a:lstStyle/>
          <a:p>
            <a:r>
              <a:rPr lang="es-ES"/>
              <a:t>Networkshop konferencia, Debrecen, 2016. március 31.</a:t>
            </a:r>
            <a:endParaRPr lang="en-US" dirty="0"/>
          </a:p>
        </p:txBody>
      </p:sp>
      <p:sp>
        <p:nvSpPr>
          <p:cNvPr id="3" name="Dia számának helye 2"/>
          <p:cNvSpPr>
            <a:spLocks noGrp="1"/>
          </p:cNvSpPr>
          <p:nvPr>
            <p:ph type="sldNum" sz="quarter" idx="12"/>
          </p:nvPr>
        </p:nvSpPr>
        <p:spPr/>
        <p:txBody>
          <a:bodyPr/>
          <a:lstStyle/>
          <a:p>
            <a:fld id="{D57F1E4F-1CFF-5643-939E-217C01CDF565}" type="slidenum">
              <a:rPr lang="en-US" smtClean="0"/>
              <a:pPr/>
              <a:t>24</a:t>
            </a:fld>
            <a:endParaRPr lang="en-US" dirty="0"/>
          </a:p>
        </p:txBody>
      </p:sp>
      <p:sp>
        <p:nvSpPr>
          <p:cNvPr id="4" name="Téglalap 3"/>
          <p:cNvSpPr/>
          <p:nvPr/>
        </p:nvSpPr>
        <p:spPr>
          <a:xfrm>
            <a:off x="3370978" y="264562"/>
            <a:ext cx="6056466" cy="523220"/>
          </a:xfrm>
          <a:prstGeom prst="rect">
            <a:avLst/>
          </a:prstGeom>
        </p:spPr>
        <p:txBody>
          <a:bodyPr wrap="none">
            <a:spAutoFit/>
          </a:bodyPr>
          <a:lstStyle/>
          <a:p>
            <a:r>
              <a:rPr lang="hu-HU" sz="2800" b="1" dirty="0">
                <a:solidFill>
                  <a:schemeClr val="accent1">
                    <a:lumMod val="60000"/>
                    <a:lumOff val="40000"/>
                  </a:schemeClr>
                </a:solidFill>
              </a:rPr>
              <a:t>Megjelenítés tartalomjegyzékben</a:t>
            </a:r>
            <a:endParaRPr lang="hu-HU" sz="2800" dirty="0"/>
          </a:p>
        </p:txBody>
      </p:sp>
      <p:pic>
        <p:nvPicPr>
          <p:cNvPr id="5" name="Kép 4"/>
          <p:cNvPicPr>
            <a:picLocks noChangeAspect="1"/>
          </p:cNvPicPr>
          <p:nvPr/>
        </p:nvPicPr>
        <p:blipFill>
          <a:blip r:embed="rId2"/>
          <a:stretch>
            <a:fillRect/>
          </a:stretch>
        </p:blipFill>
        <p:spPr>
          <a:xfrm>
            <a:off x="2521670" y="895350"/>
            <a:ext cx="7620000" cy="5962650"/>
          </a:xfrm>
          <a:prstGeom prst="rect">
            <a:avLst/>
          </a:prstGeom>
        </p:spPr>
      </p:pic>
    </p:spTree>
    <p:extLst>
      <p:ext uri="{BB962C8B-B14F-4D97-AF65-F5344CB8AC3E}">
        <p14:creationId xmlns:p14="http://schemas.microsoft.com/office/powerpoint/2010/main" val="295748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2265363" y="228530"/>
            <a:ext cx="8915399" cy="1015006"/>
          </a:xfrm>
        </p:spPr>
        <p:txBody>
          <a:bodyPr>
            <a:normAutofit/>
          </a:bodyPr>
          <a:lstStyle/>
          <a:p>
            <a:pPr algn="ctr"/>
            <a:r>
              <a:rPr lang="hu-HU" sz="4000" b="1" dirty="0">
                <a:solidFill>
                  <a:schemeClr val="accent1">
                    <a:lumMod val="60000"/>
                    <a:lumOff val="40000"/>
                  </a:schemeClr>
                </a:solidFill>
                <a:latin typeface="+mn-lt"/>
                <a:ea typeface="+mn-ea"/>
                <a:cs typeface="+mn-cs"/>
              </a:rPr>
              <a:t>Szívesen veszek segítséget</a:t>
            </a:r>
          </a:p>
        </p:txBody>
      </p:sp>
      <p:sp>
        <p:nvSpPr>
          <p:cNvPr id="3" name="Alcím 2"/>
          <p:cNvSpPr>
            <a:spLocks noGrp="1"/>
          </p:cNvSpPr>
          <p:nvPr>
            <p:ph type="subTitle" idx="1"/>
          </p:nvPr>
        </p:nvSpPr>
        <p:spPr>
          <a:xfrm>
            <a:off x="2398712" y="1515660"/>
            <a:ext cx="8915399" cy="613771"/>
          </a:xfrm>
        </p:spPr>
        <p:txBody>
          <a:bodyPr>
            <a:normAutofit/>
          </a:bodyPr>
          <a:lstStyle/>
          <a:p>
            <a:r>
              <a:rPr lang="hu-HU" sz="2400" dirty="0">
                <a:hlinkClick r:id="rId2"/>
              </a:rPr>
              <a:t>http://193.6.1.97/matarka_wai/orcid/egyesulet.php</a:t>
            </a:r>
            <a:endParaRPr lang="hu-HU" sz="2400" dirty="0"/>
          </a:p>
          <a:p>
            <a:endParaRPr lang="hu-HU" sz="2400" dirty="0">
              <a:hlinkClick r:id="rId3"/>
            </a:endParaRPr>
          </a:p>
          <a:p>
            <a:endParaRPr lang="hu-HU" sz="2400" dirty="0">
              <a:hlinkClick r:id="rId3"/>
            </a:endParaRPr>
          </a:p>
          <a:p>
            <a:endParaRPr lang="hu-HU" sz="2400" dirty="0">
              <a:hlinkClick r:id="rId3"/>
            </a:endParaRPr>
          </a:p>
          <a:p>
            <a:endParaRPr lang="hu-HU" sz="2400" dirty="0">
              <a:hlinkClick r:id="rId3"/>
            </a:endParaRPr>
          </a:p>
          <a:p>
            <a:endParaRPr lang="hu-HU" sz="2400" dirty="0"/>
          </a:p>
        </p:txBody>
      </p:sp>
      <p:pic>
        <p:nvPicPr>
          <p:cNvPr id="4" name="Kép 3"/>
          <p:cNvPicPr>
            <a:picLocks noChangeAspect="1"/>
          </p:cNvPicPr>
          <p:nvPr/>
        </p:nvPicPr>
        <p:blipFill>
          <a:blip r:embed="rId4"/>
          <a:stretch>
            <a:fillRect/>
          </a:stretch>
        </p:blipFill>
        <p:spPr>
          <a:xfrm>
            <a:off x="870486" y="2129431"/>
            <a:ext cx="5010150" cy="2857500"/>
          </a:xfrm>
          <a:prstGeom prst="rect">
            <a:avLst/>
          </a:prstGeom>
        </p:spPr>
      </p:pic>
      <p:pic>
        <p:nvPicPr>
          <p:cNvPr id="5" name="Kép 4"/>
          <p:cNvPicPr>
            <a:picLocks noChangeAspect="1"/>
          </p:cNvPicPr>
          <p:nvPr/>
        </p:nvPicPr>
        <p:blipFill>
          <a:blip r:embed="rId5"/>
          <a:stretch>
            <a:fillRect/>
          </a:stretch>
        </p:blipFill>
        <p:spPr>
          <a:xfrm>
            <a:off x="5248275" y="3514723"/>
            <a:ext cx="6943725" cy="3057525"/>
          </a:xfrm>
          <a:prstGeom prst="rect">
            <a:avLst/>
          </a:prstGeom>
        </p:spPr>
      </p:pic>
      <p:sp>
        <p:nvSpPr>
          <p:cNvPr id="6" name="Élőláb helye 5"/>
          <p:cNvSpPr>
            <a:spLocks noGrp="1"/>
          </p:cNvSpPr>
          <p:nvPr>
            <p:ph type="ftr" sz="quarter" idx="11"/>
          </p:nvPr>
        </p:nvSpPr>
        <p:spPr/>
        <p:txBody>
          <a:bodyPr/>
          <a:lstStyle/>
          <a:p>
            <a:r>
              <a:rPr lang="es-ES"/>
              <a:t>Networkshop konferencia, Debrecen, 2016. március 31.</a:t>
            </a:r>
            <a:endParaRPr lang="en-US" dirty="0"/>
          </a:p>
        </p:txBody>
      </p:sp>
      <p:sp>
        <p:nvSpPr>
          <p:cNvPr id="7" name="Dia számának helye 6"/>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4259837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dirty="0"/>
          </a:p>
        </p:txBody>
      </p:sp>
      <p:pic>
        <p:nvPicPr>
          <p:cNvPr id="6" name="Tartalom helye 5"/>
          <p:cNvPicPr>
            <a:picLocks noGrp="1" noChangeAspect="1"/>
          </p:cNvPicPr>
          <p:nvPr>
            <p:ph idx="1"/>
          </p:nvPr>
        </p:nvPicPr>
        <p:blipFill>
          <a:blip r:embed="rId2"/>
          <a:stretch>
            <a:fillRect/>
          </a:stretch>
        </p:blipFill>
        <p:spPr>
          <a:xfrm>
            <a:off x="141555" y="123825"/>
            <a:ext cx="7579840" cy="4124325"/>
          </a:xfrm>
        </p:spPr>
      </p:pic>
      <p:sp>
        <p:nvSpPr>
          <p:cNvPr id="4" name="Élőláb helye 3"/>
          <p:cNvSpPr>
            <a:spLocks noGrp="1"/>
          </p:cNvSpPr>
          <p:nvPr>
            <p:ph type="ftr" sz="quarter" idx="11"/>
          </p:nvPr>
        </p:nvSpPr>
        <p:spPr/>
        <p:txBody>
          <a:bodyPr/>
          <a:lstStyle/>
          <a:p>
            <a:r>
              <a:rPr lang="es-ES"/>
              <a:t>Networkshop konferencia, Debrecen, 2016. március 31.</a:t>
            </a:r>
            <a:endParaRPr lang="en-US" dirty="0"/>
          </a:p>
        </p:txBody>
      </p:sp>
      <p:sp>
        <p:nvSpPr>
          <p:cNvPr id="5" name="Dia számának helye 4"/>
          <p:cNvSpPr>
            <a:spLocks noGrp="1"/>
          </p:cNvSpPr>
          <p:nvPr>
            <p:ph type="sldNum" sz="quarter" idx="12"/>
          </p:nvPr>
        </p:nvSpPr>
        <p:spPr/>
        <p:txBody>
          <a:bodyPr/>
          <a:lstStyle/>
          <a:p>
            <a:fld id="{D57F1E4F-1CFF-5643-939E-217C01CDF565}" type="slidenum">
              <a:rPr lang="en-US" smtClean="0"/>
              <a:pPr/>
              <a:t>26</a:t>
            </a:fld>
            <a:endParaRPr lang="en-US" dirty="0"/>
          </a:p>
        </p:txBody>
      </p:sp>
      <p:pic>
        <p:nvPicPr>
          <p:cNvPr id="7" name="Kép 6"/>
          <p:cNvPicPr>
            <a:picLocks noChangeAspect="1"/>
          </p:cNvPicPr>
          <p:nvPr/>
        </p:nvPicPr>
        <p:blipFill>
          <a:blip r:embed="rId3"/>
          <a:stretch>
            <a:fillRect/>
          </a:stretch>
        </p:blipFill>
        <p:spPr>
          <a:xfrm>
            <a:off x="2019568" y="3632675"/>
            <a:ext cx="10058400" cy="3225325"/>
          </a:xfrm>
          <a:prstGeom prst="rect">
            <a:avLst/>
          </a:prstGeom>
        </p:spPr>
      </p:pic>
    </p:spTree>
    <p:extLst>
      <p:ext uri="{BB962C8B-B14F-4D97-AF65-F5344CB8AC3E}">
        <p14:creationId xmlns:p14="http://schemas.microsoft.com/office/powerpoint/2010/main" val="3472089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p:cNvSpPr>
            <a:spLocks noGrp="1"/>
          </p:cNvSpPr>
          <p:nvPr>
            <p:ph type="ftr" sz="quarter" idx="11"/>
          </p:nvPr>
        </p:nvSpPr>
        <p:spPr>
          <a:xfrm>
            <a:off x="1129867" y="6320536"/>
            <a:ext cx="5086205" cy="365125"/>
          </a:xfrm>
        </p:spPr>
        <p:txBody>
          <a:bodyPr/>
          <a:lstStyle/>
          <a:p>
            <a:r>
              <a:rPr lang="es-ES" sz="1400" dirty="0"/>
              <a:t>Networkshop konferencia, Debrecen, 2016. március 31.</a:t>
            </a:r>
            <a:endParaRPr lang="en-US" sz="1400" dirty="0"/>
          </a:p>
        </p:txBody>
      </p:sp>
      <p:sp>
        <p:nvSpPr>
          <p:cNvPr id="3" name="Dia számának helye 2"/>
          <p:cNvSpPr>
            <a:spLocks noGrp="1"/>
          </p:cNvSpPr>
          <p:nvPr>
            <p:ph type="sldNum" sz="quarter" idx="12"/>
          </p:nvPr>
        </p:nvSpPr>
        <p:spPr/>
        <p:txBody>
          <a:bodyPr/>
          <a:lstStyle/>
          <a:p>
            <a:fld id="{D57F1E4F-1CFF-5643-939E-217C01CDF565}" type="slidenum">
              <a:rPr lang="en-US" smtClean="0"/>
              <a:pPr/>
              <a:t>27</a:t>
            </a:fld>
            <a:endParaRPr lang="en-US" dirty="0"/>
          </a:p>
        </p:txBody>
      </p:sp>
      <p:pic>
        <p:nvPicPr>
          <p:cNvPr id="4" name="Kép 3"/>
          <p:cNvPicPr>
            <a:picLocks noChangeAspect="1"/>
          </p:cNvPicPr>
          <p:nvPr/>
        </p:nvPicPr>
        <p:blipFill>
          <a:blip r:embed="rId2"/>
          <a:stretch>
            <a:fillRect/>
          </a:stretch>
        </p:blipFill>
        <p:spPr>
          <a:xfrm>
            <a:off x="6863773" y="0"/>
            <a:ext cx="4181966" cy="6529570"/>
          </a:xfrm>
          <a:prstGeom prst="rect">
            <a:avLst/>
          </a:prstGeom>
        </p:spPr>
      </p:pic>
      <p:sp>
        <p:nvSpPr>
          <p:cNvPr id="5" name="Szövegdoboz 4"/>
          <p:cNvSpPr txBox="1"/>
          <p:nvPr/>
        </p:nvSpPr>
        <p:spPr>
          <a:xfrm>
            <a:off x="1819564" y="147781"/>
            <a:ext cx="4682836" cy="4154984"/>
          </a:xfrm>
          <a:prstGeom prst="rect">
            <a:avLst/>
          </a:prstGeom>
          <a:noFill/>
        </p:spPr>
        <p:txBody>
          <a:bodyPr wrap="square" rtlCol="0">
            <a:spAutoFit/>
          </a:bodyPr>
          <a:lstStyle/>
          <a:p>
            <a:pPr marL="285750" indent="-285750">
              <a:buFont typeface="Wingdings" panose="05000000000000000000" pitchFamily="2" charset="2"/>
              <a:buChar char="ü"/>
            </a:pPr>
            <a:endParaRPr lang="hu-HU" dirty="0">
              <a:solidFill>
                <a:schemeClr val="accent5">
                  <a:lumMod val="75000"/>
                </a:schemeClr>
              </a:solidFill>
            </a:endParaRPr>
          </a:p>
          <a:p>
            <a:r>
              <a:rPr lang="hu-HU" sz="2400" b="1" dirty="0">
                <a:solidFill>
                  <a:schemeClr val="accent5">
                    <a:lumMod val="75000"/>
                  </a:schemeClr>
                </a:solidFill>
              </a:rPr>
              <a:t>A szétválasztás nem mindig lehetséges ! </a:t>
            </a:r>
          </a:p>
          <a:p>
            <a:pPr marL="285750" indent="-285750">
              <a:buFont typeface="Wingdings" panose="05000000000000000000" pitchFamily="2" charset="2"/>
              <a:buChar char="ü"/>
            </a:pPr>
            <a:endParaRPr lang="hu-HU" dirty="0">
              <a:solidFill>
                <a:schemeClr val="accent5">
                  <a:lumMod val="75000"/>
                </a:schemeClr>
              </a:solidFill>
            </a:endParaRPr>
          </a:p>
          <a:p>
            <a:pPr marL="285750" indent="-285750">
              <a:buFont typeface="Wingdings" panose="05000000000000000000" pitchFamily="2" charset="2"/>
              <a:buChar char="ü"/>
            </a:pPr>
            <a:endParaRPr lang="hu-HU" dirty="0">
              <a:solidFill>
                <a:schemeClr val="accent5">
                  <a:lumMod val="75000"/>
                </a:schemeClr>
              </a:solidFill>
            </a:endParaRPr>
          </a:p>
          <a:p>
            <a:pPr marL="285750" indent="-285750">
              <a:buFont typeface="Wingdings" panose="05000000000000000000" pitchFamily="2" charset="2"/>
              <a:buChar char="ü"/>
            </a:pPr>
            <a:r>
              <a:rPr lang="hu-HU" dirty="0">
                <a:solidFill>
                  <a:schemeClr val="accent5">
                    <a:lumMod val="75000"/>
                  </a:schemeClr>
                </a:solidFill>
              </a:rPr>
              <a:t>14 cikk – 12 folyóirat </a:t>
            </a:r>
          </a:p>
          <a:p>
            <a:pPr marL="285750" indent="-285750">
              <a:buFont typeface="Wingdings" panose="05000000000000000000" pitchFamily="2" charset="2"/>
              <a:buChar char="ü"/>
            </a:pPr>
            <a:r>
              <a:rPr lang="hu-HU" dirty="0">
                <a:solidFill>
                  <a:schemeClr val="accent5">
                    <a:lumMod val="75000"/>
                  </a:schemeClr>
                </a:solidFill>
              </a:rPr>
              <a:t>Több szakterület – hány szerző van </a:t>
            </a:r>
            <a:r>
              <a:rPr lang="hu-HU" dirty="0" err="1">
                <a:solidFill>
                  <a:schemeClr val="accent5">
                    <a:lumMod val="75000"/>
                  </a:schemeClr>
                </a:solidFill>
              </a:rPr>
              <a:t>emögött</a:t>
            </a:r>
            <a:r>
              <a:rPr lang="hu-HU" dirty="0">
                <a:solidFill>
                  <a:schemeClr val="accent5">
                    <a:lumMod val="75000"/>
                  </a:schemeClr>
                </a:solidFill>
              </a:rPr>
              <a:t>?</a:t>
            </a:r>
          </a:p>
          <a:p>
            <a:pPr marL="285750" indent="-285750">
              <a:buFont typeface="Wingdings" panose="05000000000000000000" pitchFamily="2" charset="2"/>
              <a:buChar char="ü"/>
            </a:pPr>
            <a:r>
              <a:rPr lang="hu-HU" dirty="0">
                <a:solidFill>
                  <a:schemeClr val="accent5">
                    <a:lumMod val="75000"/>
                  </a:schemeClr>
                </a:solidFill>
              </a:rPr>
              <a:t>Megállapíthatatlan a szerzők száma</a:t>
            </a:r>
          </a:p>
          <a:p>
            <a:pPr marL="285750" indent="-285750">
              <a:buFont typeface="Wingdings" panose="05000000000000000000" pitchFamily="2" charset="2"/>
              <a:buChar char="ü"/>
            </a:pPr>
            <a:r>
              <a:rPr lang="hu-HU" dirty="0">
                <a:solidFill>
                  <a:schemeClr val="accent5">
                    <a:lumMod val="75000"/>
                  </a:schemeClr>
                </a:solidFill>
              </a:rPr>
              <a:t>Reménytelen a szétválasztás</a:t>
            </a:r>
          </a:p>
          <a:p>
            <a:r>
              <a:rPr lang="hu-HU" dirty="0">
                <a:solidFill>
                  <a:schemeClr val="accent5">
                    <a:lumMod val="75000"/>
                  </a:schemeClr>
                </a:solidFill>
              </a:rPr>
              <a:t>Benne van ugyan egy Demeter István az MTMT-</a:t>
            </a:r>
            <a:r>
              <a:rPr lang="hu-HU" dirty="0" err="1">
                <a:solidFill>
                  <a:schemeClr val="accent5">
                    <a:lumMod val="75000"/>
                  </a:schemeClr>
                </a:solidFill>
              </a:rPr>
              <a:t>ben</a:t>
            </a:r>
            <a:r>
              <a:rPr lang="hu-HU" dirty="0">
                <a:solidFill>
                  <a:schemeClr val="accent5">
                    <a:lumMod val="75000"/>
                  </a:schemeClr>
                </a:solidFill>
              </a:rPr>
              <a:t>, de szakterület nélkül</a:t>
            </a:r>
          </a:p>
          <a:p>
            <a:r>
              <a:rPr lang="hu-HU" dirty="0">
                <a:solidFill>
                  <a:schemeClr val="accent5">
                    <a:lumMod val="75000"/>
                  </a:schemeClr>
                </a:solidFill>
              </a:rPr>
              <a:t>A </a:t>
            </a:r>
            <a:r>
              <a:rPr lang="hu-HU" dirty="0" err="1">
                <a:solidFill>
                  <a:schemeClr val="accent5">
                    <a:lumMod val="75000"/>
                  </a:schemeClr>
                </a:solidFill>
              </a:rPr>
              <a:t>Wikipédia</a:t>
            </a:r>
            <a:r>
              <a:rPr lang="hu-HU" dirty="0">
                <a:solidFill>
                  <a:schemeClr val="accent5">
                    <a:lumMod val="75000"/>
                  </a:schemeClr>
                </a:solidFill>
              </a:rPr>
              <a:t> 6-felé választja, de </a:t>
            </a:r>
            <a:r>
              <a:rPr lang="hu-HU" dirty="0" err="1">
                <a:solidFill>
                  <a:schemeClr val="accent5">
                    <a:lumMod val="75000"/>
                  </a:schemeClr>
                </a:solidFill>
              </a:rPr>
              <a:t>nead</a:t>
            </a:r>
            <a:r>
              <a:rPr lang="hu-HU" dirty="0">
                <a:solidFill>
                  <a:schemeClr val="accent5">
                    <a:lumMod val="75000"/>
                  </a:schemeClr>
                </a:solidFill>
              </a:rPr>
              <a:t> róluk szócikket</a:t>
            </a:r>
          </a:p>
        </p:txBody>
      </p:sp>
      <p:pic>
        <p:nvPicPr>
          <p:cNvPr id="6" name="Kép 5"/>
          <p:cNvPicPr>
            <a:picLocks noChangeAspect="1"/>
          </p:cNvPicPr>
          <p:nvPr/>
        </p:nvPicPr>
        <p:blipFill>
          <a:blip r:embed="rId3"/>
          <a:stretch>
            <a:fillRect/>
          </a:stretch>
        </p:blipFill>
        <p:spPr>
          <a:xfrm>
            <a:off x="1071130" y="3675761"/>
            <a:ext cx="5667375" cy="3009900"/>
          </a:xfrm>
          <a:prstGeom prst="rect">
            <a:avLst/>
          </a:prstGeom>
        </p:spPr>
      </p:pic>
    </p:spTree>
    <p:extLst>
      <p:ext uri="{BB962C8B-B14F-4D97-AF65-F5344CB8AC3E}">
        <p14:creationId xmlns:p14="http://schemas.microsoft.com/office/powerpoint/2010/main" val="310327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592924" y="624110"/>
            <a:ext cx="8911687" cy="804640"/>
          </a:xfrm>
        </p:spPr>
        <p:txBody>
          <a:bodyPr>
            <a:normAutofit/>
          </a:bodyPr>
          <a:lstStyle/>
          <a:p>
            <a:pPr algn="ctr"/>
            <a:r>
              <a:rPr lang="hu-HU" sz="4000" b="1" dirty="0">
                <a:solidFill>
                  <a:schemeClr val="accent1">
                    <a:lumMod val="60000"/>
                    <a:lumOff val="40000"/>
                  </a:schemeClr>
                </a:solidFill>
                <a:latin typeface="+mn-lt"/>
                <a:ea typeface="+mn-ea"/>
                <a:cs typeface="+mn-cs"/>
              </a:rPr>
              <a:t>Segédeszközeim</a:t>
            </a:r>
          </a:p>
        </p:txBody>
      </p:sp>
      <p:sp>
        <p:nvSpPr>
          <p:cNvPr id="3" name="Élőláb helye 2"/>
          <p:cNvSpPr>
            <a:spLocks noGrp="1"/>
          </p:cNvSpPr>
          <p:nvPr>
            <p:ph type="ftr" sz="quarter" idx="11"/>
          </p:nvPr>
        </p:nvSpPr>
        <p:spPr/>
        <p:txBody>
          <a:bodyPr/>
          <a:lstStyle/>
          <a:p>
            <a:r>
              <a:rPr lang="es-ES"/>
              <a:t>Networkshop konferencia, Debrecen, 2016. március 31.</a:t>
            </a:r>
            <a:endParaRPr lang="en-US" dirty="0"/>
          </a:p>
        </p:txBody>
      </p:sp>
      <p:sp>
        <p:nvSpPr>
          <p:cNvPr id="4" name="Dia számának helye 3"/>
          <p:cNvSpPr>
            <a:spLocks noGrp="1"/>
          </p:cNvSpPr>
          <p:nvPr>
            <p:ph type="sldNum" sz="quarter" idx="12"/>
          </p:nvPr>
        </p:nvSpPr>
        <p:spPr/>
        <p:txBody>
          <a:bodyPr/>
          <a:lstStyle/>
          <a:p>
            <a:fld id="{D57F1E4F-1CFF-5643-939E-217C01CDF565}" type="slidenum">
              <a:rPr lang="en-US" smtClean="0"/>
              <a:pPr/>
              <a:t>28</a:t>
            </a:fld>
            <a:endParaRPr lang="en-US" dirty="0"/>
          </a:p>
        </p:txBody>
      </p:sp>
      <p:sp>
        <p:nvSpPr>
          <p:cNvPr id="5" name="Szövegdoboz 4"/>
          <p:cNvSpPr txBox="1"/>
          <p:nvPr/>
        </p:nvSpPr>
        <p:spPr>
          <a:xfrm>
            <a:off x="2390775" y="1838325"/>
            <a:ext cx="9696450" cy="3970318"/>
          </a:xfrm>
          <a:prstGeom prst="rect">
            <a:avLst/>
          </a:prstGeom>
          <a:noFill/>
        </p:spPr>
        <p:txBody>
          <a:bodyPr wrap="square" rtlCol="0">
            <a:spAutoFit/>
          </a:bodyPr>
          <a:lstStyle/>
          <a:p>
            <a:r>
              <a:rPr lang="hu-HU" dirty="0"/>
              <a:t>MTMT</a:t>
            </a:r>
          </a:p>
          <a:p>
            <a:r>
              <a:rPr lang="hu-HU" dirty="0"/>
              <a:t>	lista az MTMT-</a:t>
            </a:r>
            <a:r>
              <a:rPr lang="hu-HU" dirty="0" err="1"/>
              <a:t>től</a:t>
            </a:r>
            <a:r>
              <a:rPr lang="hu-HU" dirty="0"/>
              <a:t> a több szerzőnevekről</a:t>
            </a:r>
          </a:p>
          <a:p>
            <a:endParaRPr lang="hu-HU" dirty="0"/>
          </a:p>
          <a:p>
            <a:r>
              <a:rPr lang="hu-HU" dirty="0"/>
              <a:t>ORCID</a:t>
            </a:r>
          </a:p>
          <a:p>
            <a:endParaRPr lang="hu-HU" dirty="0"/>
          </a:p>
          <a:p>
            <a:r>
              <a:rPr lang="hu-HU" dirty="0"/>
              <a:t>Lista az OSZK-s VIAF-okról</a:t>
            </a:r>
          </a:p>
          <a:p>
            <a:endParaRPr lang="hu-HU" dirty="0"/>
          </a:p>
          <a:p>
            <a:r>
              <a:rPr lang="hu-HU" dirty="0" err="1"/>
              <a:t>Wikipédia</a:t>
            </a:r>
            <a:endParaRPr lang="hu-HU" dirty="0"/>
          </a:p>
          <a:p>
            <a:endParaRPr lang="hu-HU" dirty="0"/>
          </a:p>
          <a:p>
            <a:r>
              <a:rPr lang="hu-HU" dirty="0"/>
              <a:t>Google</a:t>
            </a:r>
          </a:p>
          <a:p>
            <a:endParaRPr lang="hu-HU" dirty="0"/>
          </a:p>
          <a:p>
            <a:r>
              <a:rPr lang="hu-HU" dirty="0"/>
              <a:t>Nevpont.hu</a:t>
            </a:r>
          </a:p>
          <a:p>
            <a:endParaRPr lang="hu-HU" dirty="0"/>
          </a:p>
          <a:p>
            <a:endParaRPr lang="hu-HU" dirty="0"/>
          </a:p>
        </p:txBody>
      </p:sp>
    </p:spTree>
    <p:extLst>
      <p:ext uri="{BB962C8B-B14F-4D97-AF65-F5344CB8AC3E}">
        <p14:creationId xmlns:p14="http://schemas.microsoft.com/office/powerpoint/2010/main" val="756736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586160" y="716473"/>
            <a:ext cx="8911687" cy="5419335"/>
          </a:xfrm>
        </p:spPr>
        <p:txBody>
          <a:bodyPr>
            <a:normAutofit fontScale="90000"/>
          </a:bodyPr>
          <a:lstStyle/>
          <a:p>
            <a:r>
              <a:rPr lang="hu-HU" sz="4400" b="1" dirty="0">
                <a:solidFill>
                  <a:schemeClr val="accent1">
                    <a:lumMod val="60000"/>
                    <a:lumOff val="40000"/>
                  </a:schemeClr>
                </a:solidFill>
                <a:latin typeface="+mn-lt"/>
                <a:ea typeface="+mn-ea"/>
                <a:cs typeface="+mn-cs"/>
              </a:rPr>
              <a:t>Eddigi eredmények</a:t>
            </a:r>
            <a:br>
              <a:rPr lang="hu-HU" sz="4400" b="1" dirty="0">
                <a:solidFill>
                  <a:schemeClr val="accent1">
                    <a:lumMod val="60000"/>
                    <a:lumOff val="40000"/>
                  </a:schemeClr>
                </a:solidFill>
                <a:latin typeface="+mn-lt"/>
                <a:ea typeface="+mn-ea"/>
                <a:cs typeface="+mn-cs"/>
              </a:rPr>
            </a:br>
            <a:br>
              <a:rPr lang="hu-HU" sz="4400" b="1" dirty="0">
                <a:solidFill>
                  <a:schemeClr val="accent1">
                    <a:lumMod val="60000"/>
                    <a:lumOff val="40000"/>
                  </a:schemeClr>
                </a:solidFill>
                <a:latin typeface="+mn-lt"/>
                <a:ea typeface="+mn-ea"/>
                <a:cs typeface="+mn-cs"/>
              </a:rPr>
            </a:br>
            <a:r>
              <a:rPr lang="hu-HU" sz="2800" b="1" dirty="0">
                <a:solidFill>
                  <a:schemeClr val="accent1">
                    <a:lumMod val="60000"/>
                    <a:lumOff val="40000"/>
                  </a:schemeClr>
                </a:solidFill>
                <a:latin typeface="+mn-lt"/>
                <a:ea typeface="+mn-ea"/>
                <a:cs typeface="+mn-cs"/>
              </a:rPr>
              <a:t>szerző foglalkozással:	418</a:t>
            </a:r>
            <a:br>
              <a:rPr lang="hu-HU" sz="4400" b="1" dirty="0">
                <a:solidFill>
                  <a:schemeClr val="accent1">
                    <a:lumMod val="60000"/>
                    <a:lumOff val="40000"/>
                  </a:schemeClr>
                </a:solidFill>
                <a:latin typeface="+mn-lt"/>
                <a:ea typeface="+mn-ea"/>
                <a:cs typeface="+mn-cs"/>
              </a:rPr>
            </a:br>
            <a:r>
              <a:rPr lang="hu-HU" sz="2800" b="1" dirty="0">
                <a:solidFill>
                  <a:schemeClr val="accent1">
                    <a:lumMod val="60000"/>
                    <a:lumOff val="40000"/>
                  </a:schemeClr>
                </a:solidFill>
                <a:latin typeface="+mn-lt"/>
                <a:ea typeface="+mn-ea"/>
                <a:cs typeface="+mn-cs"/>
              </a:rPr>
              <a:t>VIAF: 							276</a:t>
            </a:r>
            <a:br>
              <a:rPr lang="hu-HU" sz="2800" b="1" dirty="0">
                <a:solidFill>
                  <a:schemeClr val="accent1">
                    <a:lumMod val="60000"/>
                    <a:lumOff val="40000"/>
                  </a:schemeClr>
                </a:solidFill>
                <a:latin typeface="+mn-lt"/>
                <a:ea typeface="+mn-ea"/>
                <a:cs typeface="+mn-cs"/>
              </a:rPr>
            </a:br>
            <a:r>
              <a:rPr lang="hu-HU" sz="2800" b="1" dirty="0">
                <a:solidFill>
                  <a:schemeClr val="accent1">
                    <a:lumMod val="60000"/>
                    <a:lumOff val="40000"/>
                  </a:schemeClr>
                </a:solidFill>
                <a:latin typeface="+mn-lt"/>
                <a:ea typeface="+mn-ea"/>
                <a:cs typeface="+mn-cs"/>
              </a:rPr>
              <a:t>ORCID: 						12</a:t>
            </a:r>
            <a:br>
              <a:rPr lang="hu-HU" sz="2800" b="1" dirty="0">
                <a:solidFill>
                  <a:schemeClr val="accent1">
                    <a:lumMod val="60000"/>
                    <a:lumOff val="40000"/>
                  </a:schemeClr>
                </a:solidFill>
                <a:latin typeface="+mn-lt"/>
                <a:ea typeface="+mn-ea"/>
                <a:cs typeface="+mn-cs"/>
              </a:rPr>
            </a:br>
            <a:r>
              <a:rPr lang="hu-HU" sz="2800" b="1" dirty="0">
                <a:solidFill>
                  <a:schemeClr val="accent1">
                    <a:lumMod val="60000"/>
                    <a:lumOff val="40000"/>
                  </a:schemeClr>
                </a:solidFill>
                <a:latin typeface="+mn-lt"/>
                <a:ea typeface="+mn-ea"/>
                <a:cs typeface="+mn-cs"/>
              </a:rPr>
              <a:t>MTMT:						116</a:t>
            </a:r>
            <a:br>
              <a:rPr lang="hu-HU" sz="2800" b="1" dirty="0">
                <a:solidFill>
                  <a:schemeClr val="accent1">
                    <a:lumMod val="60000"/>
                    <a:lumOff val="40000"/>
                  </a:schemeClr>
                </a:solidFill>
                <a:latin typeface="+mn-lt"/>
                <a:ea typeface="+mn-ea"/>
                <a:cs typeface="+mn-cs"/>
              </a:rPr>
            </a:br>
            <a:r>
              <a:rPr lang="hu-HU" sz="2800" b="1" dirty="0">
                <a:solidFill>
                  <a:schemeClr val="accent1">
                    <a:lumMod val="60000"/>
                    <a:lumOff val="40000"/>
                  </a:schemeClr>
                </a:solidFill>
                <a:latin typeface="+mn-lt"/>
                <a:ea typeface="+mn-ea"/>
                <a:cs typeface="+mn-cs"/>
              </a:rPr>
              <a:t>nevpont.hu:				18</a:t>
            </a:r>
            <a:br>
              <a:rPr lang="hu-HU" sz="2800" b="1" dirty="0">
                <a:solidFill>
                  <a:schemeClr val="accent1">
                    <a:lumMod val="60000"/>
                    <a:lumOff val="40000"/>
                  </a:schemeClr>
                </a:solidFill>
                <a:latin typeface="+mn-lt"/>
                <a:ea typeface="+mn-ea"/>
                <a:cs typeface="+mn-cs"/>
              </a:rPr>
            </a:br>
            <a:r>
              <a:rPr lang="hu-HU" sz="2800" b="1" dirty="0">
                <a:solidFill>
                  <a:schemeClr val="accent1">
                    <a:lumMod val="60000"/>
                    <a:lumOff val="40000"/>
                  </a:schemeClr>
                </a:solidFill>
                <a:latin typeface="+mn-lt"/>
                <a:ea typeface="+mn-ea"/>
                <a:cs typeface="+mn-cs"/>
              </a:rPr>
              <a:t>szétválasztott név:		40 felett</a:t>
            </a:r>
            <a:br>
              <a:rPr lang="hu-HU" dirty="0"/>
            </a:br>
            <a:r>
              <a:rPr lang="hu-HU" dirty="0">
                <a:solidFill>
                  <a:schemeClr val="accent5">
                    <a:lumMod val="75000"/>
                  </a:schemeClr>
                </a:solidFill>
              </a:rPr>
              <a:t>Átfedések vannak, többféle azonosítóval rendelkező szerzők</a:t>
            </a:r>
            <a:br>
              <a:rPr lang="hu-HU" dirty="0"/>
            </a:br>
            <a:r>
              <a:rPr lang="hu-HU" dirty="0">
                <a:solidFill>
                  <a:schemeClr val="accent5">
                    <a:lumMod val="75000"/>
                  </a:schemeClr>
                </a:solidFill>
              </a:rPr>
              <a:t>Szétválasztott </a:t>
            </a:r>
            <a:r>
              <a:rPr lang="hu-HU">
                <a:solidFill>
                  <a:schemeClr val="accent5">
                    <a:lumMod val="75000"/>
                  </a:schemeClr>
                </a:solidFill>
              </a:rPr>
              <a:t>nevek például: </a:t>
            </a:r>
            <a:r>
              <a:rPr lang="hu-HU" sz="2200" dirty="0">
                <a:solidFill>
                  <a:schemeClr val="accent5">
                    <a:lumMod val="75000"/>
                  </a:schemeClr>
                </a:solidFill>
              </a:rPr>
              <a:t>Apor Péter, Ágoston Péter, Orbán Éva, Dékány András, Simon Katalin, Alexa László, </a:t>
            </a:r>
            <a:r>
              <a:rPr lang="hu-HU" sz="2200" dirty="0" err="1">
                <a:solidFill>
                  <a:schemeClr val="accent5">
                    <a:lumMod val="75000"/>
                  </a:schemeClr>
                </a:solidFill>
              </a:rPr>
              <a:t>Csapodi</a:t>
            </a:r>
            <a:r>
              <a:rPr lang="hu-HU" sz="2200" dirty="0">
                <a:solidFill>
                  <a:schemeClr val="accent5">
                    <a:lumMod val="75000"/>
                  </a:schemeClr>
                </a:solidFill>
              </a:rPr>
              <a:t> Csaba, Boros Gábor, Csorba József, Kozák Péter, Jármai Károly, Darai Lajos, Csűrös Miklós, Deák Csaba, Csengeri János, stb.</a:t>
            </a:r>
            <a:br>
              <a:rPr lang="hu-HU" dirty="0"/>
            </a:br>
            <a:br>
              <a:rPr lang="hu-HU" dirty="0"/>
            </a:br>
            <a:endParaRPr lang="hu-HU" dirty="0"/>
          </a:p>
        </p:txBody>
      </p:sp>
      <p:sp>
        <p:nvSpPr>
          <p:cNvPr id="3" name="Élőláb helye 2"/>
          <p:cNvSpPr>
            <a:spLocks noGrp="1"/>
          </p:cNvSpPr>
          <p:nvPr>
            <p:ph type="ftr" sz="quarter" idx="11"/>
          </p:nvPr>
        </p:nvSpPr>
        <p:spPr/>
        <p:txBody>
          <a:bodyPr/>
          <a:lstStyle/>
          <a:p>
            <a:r>
              <a:rPr lang="es-ES"/>
              <a:t>Networkshop konferencia, Debrecen, 2016. március 31.</a:t>
            </a:r>
            <a:endParaRPr lang="en-US" dirty="0"/>
          </a:p>
        </p:txBody>
      </p:sp>
      <p:sp>
        <p:nvSpPr>
          <p:cNvPr id="4" name="Dia számának helye 3"/>
          <p:cNvSpPr>
            <a:spLocks noGrp="1"/>
          </p:cNvSpPr>
          <p:nvPr>
            <p:ph type="sldNum" sz="quarter" idx="12"/>
          </p:nvPr>
        </p:nvSpPr>
        <p:spPr/>
        <p:txBody>
          <a:bodyPr/>
          <a:lstStyle/>
          <a:p>
            <a:fld id="{D57F1E4F-1CFF-5643-939E-217C01CDF565}" type="slidenum">
              <a:rPr lang="en-US" smtClean="0"/>
              <a:pPr/>
              <a:t>29</a:t>
            </a:fld>
            <a:endParaRPr lang="en-US" dirty="0"/>
          </a:p>
        </p:txBody>
      </p:sp>
      <p:pic>
        <p:nvPicPr>
          <p:cNvPr id="6" name="Kép 5"/>
          <p:cNvPicPr>
            <a:picLocks noChangeAspect="1"/>
          </p:cNvPicPr>
          <p:nvPr/>
        </p:nvPicPr>
        <p:blipFill>
          <a:blip r:embed="rId2"/>
          <a:stretch>
            <a:fillRect/>
          </a:stretch>
        </p:blipFill>
        <p:spPr>
          <a:xfrm>
            <a:off x="6743700" y="0"/>
            <a:ext cx="5448300" cy="3705225"/>
          </a:xfrm>
          <a:prstGeom prst="rect">
            <a:avLst/>
          </a:prstGeom>
        </p:spPr>
      </p:pic>
    </p:spTree>
    <p:extLst>
      <p:ext uri="{BB962C8B-B14F-4D97-AF65-F5344CB8AC3E}">
        <p14:creationId xmlns:p14="http://schemas.microsoft.com/office/powerpoint/2010/main" val="519641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592924" y="624110"/>
            <a:ext cx="8911687" cy="849583"/>
          </a:xfrm>
        </p:spPr>
        <p:txBody>
          <a:bodyPr>
            <a:normAutofit fontScale="90000"/>
          </a:bodyPr>
          <a:lstStyle/>
          <a:p>
            <a:r>
              <a:rPr lang="hu-HU" sz="2800" b="1" dirty="0">
                <a:solidFill>
                  <a:schemeClr val="accent1">
                    <a:lumMod val="60000"/>
                    <a:lumOff val="40000"/>
                  </a:schemeClr>
                </a:solidFill>
              </a:rPr>
              <a:t>Elektronikus dokumentumok</a:t>
            </a:r>
            <a:br>
              <a:rPr lang="hu-HU" sz="2800" b="1" dirty="0">
                <a:solidFill>
                  <a:schemeClr val="accent1">
                    <a:lumMod val="60000"/>
                    <a:lumOff val="40000"/>
                  </a:schemeClr>
                </a:solidFill>
              </a:rPr>
            </a:br>
            <a:r>
              <a:rPr lang="hu-HU" sz="2800" b="1" dirty="0">
                <a:solidFill>
                  <a:schemeClr val="accent1">
                    <a:lumMod val="60000"/>
                    <a:lumOff val="40000"/>
                  </a:schemeClr>
                </a:solidFill>
              </a:rPr>
              <a:t>azonosítása</a:t>
            </a:r>
          </a:p>
        </p:txBody>
      </p:sp>
      <p:sp>
        <p:nvSpPr>
          <p:cNvPr id="3" name="Tartalom helye 2"/>
          <p:cNvSpPr>
            <a:spLocks noGrp="1"/>
          </p:cNvSpPr>
          <p:nvPr>
            <p:ph sz="half" idx="1"/>
          </p:nvPr>
        </p:nvSpPr>
        <p:spPr>
          <a:xfrm>
            <a:off x="996818" y="1805436"/>
            <a:ext cx="5322851" cy="4639237"/>
          </a:xfrm>
        </p:spPr>
        <p:txBody>
          <a:bodyPr>
            <a:normAutofit fontScale="92500" lnSpcReduction="10000"/>
          </a:bodyPr>
          <a:lstStyle/>
          <a:p>
            <a:r>
              <a:rPr lang="hu-HU" dirty="0"/>
              <a:t>DOI =Digital </a:t>
            </a:r>
            <a:r>
              <a:rPr lang="hu-HU" dirty="0" err="1"/>
              <a:t>Object</a:t>
            </a:r>
            <a:r>
              <a:rPr lang="hu-HU" dirty="0"/>
              <a:t> </a:t>
            </a:r>
            <a:r>
              <a:rPr lang="hu-HU" dirty="0" err="1"/>
              <a:t>Identifier</a:t>
            </a:r>
            <a:r>
              <a:rPr lang="hu-HU" dirty="0"/>
              <a:t>, az </a:t>
            </a:r>
            <a:r>
              <a:rPr lang="hu-HU" b="1" dirty="0"/>
              <a:t>objektumot azonosítja, nem a helyét</a:t>
            </a:r>
            <a:r>
              <a:rPr lang="hu-HU" dirty="0"/>
              <a:t>. Több mint 114 millió DOI létezik a </a:t>
            </a:r>
            <a:r>
              <a:rPr lang="hu-HU" dirty="0">
                <a:hlinkClick r:id="rId2"/>
              </a:rPr>
              <a:t>http://www.doi.org/faq.html</a:t>
            </a:r>
            <a:r>
              <a:rPr lang="hu-HU" dirty="0"/>
              <a:t> szerint.</a:t>
            </a:r>
          </a:p>
          <a:p>
            <a:r>
              <a:rPr lang="de-DE"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International DOI </a:t>
            </a:r>
            <a:r>
              <a:rPr lang="de-DE"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Foundation</a:t>
            </a:r>
            <a:r>
              <a:rPr lang="de-DE" dirty="0"/>
              <a:t> (IDF</a:t>
            </a:r>
            <a:r>
              <a:rPr lang="hu-HU" dirty="0"/>
              <a:t>, 1997),  a Nemzetközi DOI Alapítvány székhelye az USA-ban van, ő a DOI rendszer működtetője, a DOI számhoz  hozzárendeli az aktuális helyet, vagy helyeket, vagyis az URL-</a:t>
            </a:r>
            <a:r>
              <a:rPr lang="hu-HU" dirty="0" err="1"/>
              <a:t>eket</a:t>
            </a:r>
            <a:r>
              <a:rPr lang="hu-HU" dirty="0"/>
              <a:t> (http://www.doi.org/).</a:t>
            </a:r>
          </a:p>
          <a:p>
            <a:r>
              <a:rPr lang="hu-HU" dirty="0"/>
              <a:t>Az IDF DOI szolgáltatásokat nyújt, a DOI szabványának, az 26324:2012 (</a:t>
            </a:r>
            <a:r>
              <a:rPr lang="hu-HU" i="1" dirty="0" err="1"/>
              <a:t>Information</a:t>
            </a:r>
            <a:r>
              <a:rPr lang="hu-HU" i="1" dirty="0"/>
              <a:t> and </a:t>
            </a:r>
            <a:r>
              <a:rPr lang="hu-HU" i="1" dirty="0" err="1"/>
              <a:t>documentation</a:t>
            </a:r>
            <a:r>
              <a:rPr lang="hu-HU" i="1" dirty="0"/>
              <a:t> - Digital </a:t>
            </a:r>
            <a:r>
              <a:rPr lang="hu-HU" i="1" dirty="0" err="1"/>
              <a:t>object</a:t>
            </a:r>
            <a:r>
              <a:rPr lang="hu-HU" i="1" dirty="0"/>
              <a:t> </a:t>
            </a:r>
            <a:r>
              <a:rPr lang="hu-HU" i="1" dirty="0" err="1"/>
              <a:t>identifier</a:t>
            </a:r>
            <a:r>
              <a:rPr lang="hu-HU" i="1" dirty="0"/>
              <a:t> </a:t>
            </a:r>
            <a:r>
              <a:rPr lang="hu-HU" i="1" dirty="0" err="1"/>
              <a:t>system</a:t>
            </a:r>
            <a:r>
              <a:rPr lang="hu-HU" i="1" dirty="0"/>
              <a:t>) </a:t>
            </a:r>
            <a:r>
              <a:rPr lang="hu-HU" dirty="0"/>
              <a:t>bejelentő ügynöksége.</a:t>
            </a:r>
          </a:p>
          <a:p>
            <a:r>
              <a:rPr lang="hu-HU" dirty="0"/>
              <a:t>Az IDF fogja össze a DOI ügynökségeket és az alapítvány tagjait.</a:t>
            </a:r>
          </a:p>
          <a:p>
            <a:endParaRPr lang="hu-HU" dirty="0"/>
          </a:p>
          <a:p>
            <a:endParaRPr lang="hu-HU" dirty="0"/>
          </a:p>
        </p:txBody>
      </p:sp>
      <p:sp>
        <p:nvSpPr>
          <p:cNvPr id="4" name="Tartalom helye 3"/>
          <p:cNvSpPr>
            <a:spLocks noGrp="1"/>
          </p:cNvSpPr>
          <p:nvPr>
            <p:ph sz="half" idx="2"/>
          </p:nvPr>
        </p:nvSpPr>
        <p:spPr>
          <a:xfrm>
            <a:off x="6395076" y="1895313"/>
            <a:ext cx="5796924" cy="3777622"/>
          </a:xfrm>
        </p:spPr>
        <p:txBody>
          <a:bodyPr>
            <a:normAutofit fontScale="92500" lnSpcReduction="10000"/>
          </a:bodyPr>
          <a:lstStyle/>
          <a:p>
            <a:r>
              <a:rPr lang="hu-HU" dirty="0"/>
              <a:t>Adatbázisokban a  </a:t>
            </a:r>
            <a:r>
              <a:rPr lang="hu-HU" i="1" dirty="0">
                <a:hlinkClick r:id="rId3"/>
              </a:rPr>
              <a:t>http://dx.doi.org/</a:t>
            </a:r>
            <a:r>
              <a:rPr lang="hu-HU" i="1" dirty="0"/>
              <a:t> </a:t>
            </a:r>
            <a:r>
              <a:rPr lang="hu-HU" dirty="0"/>
              <a:t>előtaggal  lehet a DOI-t tárolni és megjeleníteni.</a:t>
            </a:r>
          </a:p>
          <a:p>
            <a:r>
              <a:rPr lang="hu-HU" dirty="0"/>
              <a:t>A </a:t>
            </a:r>
            <a:r>
              <a:rPr lang="de-DE" dirty="0"/>
              <a:t>DOI</a:t>
            </a:r>
            <a:r>
              <a:rPr lang="hu-HU" dirty="0"/>
              <a:t> felépítése: </a:t>
            </a:r>
            <a:r>
              <a:rPr lang="de-D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10.</a:t>
            </a:r>
            <a:r>
              <a:rPr lang="hu-H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SZERVEZET</a:t>
            </a:r>
            <a:r>
              <a:rPr lang="de-D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/ID</a:t>
            </a:r>
            <a:endParaRPr lang="hu-H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538163" indent="-274638">
              <a:buFont typeface="Arial" pitchFamily="34" charset="0"/>
              <a:buChar char="•"/>
            </a:pPr>
            <a:r>
              <a:rPr lang="hu-HU" dirty="0"/>
              <a:t>a szervezet általában egy kiadó, minden kiadó más számot kap</a:t>
            </a:r>
          </a:p>
          <a:p>
            <a:pPr marL="538163" indent="-274638">
              <a:buFont typeface="Arial" pitchFamily="34" charset="0"/>
              <a:buChar char="•"/>
            </a:pPr>
            <a:r>
              <a:rPr lang="hu-HU" dirty="0"/>
              <a:t>ID, vagyis azonosító, már maga a szervezet adja</a:t>
            </a:r>
          </a:p>
          <a:p>
            <a:r>
              <a:rPr lang="hu-HU" sz="2600" b="1" dirty="0">
                <a:solidFill>
                  <a:schemeClr val="accent1">
                    <a:lumMod val="60000"/>
                    <a:lumOff val="40000"/>
                  </a:schemeClr>
                </a:solidFill>
                <a:latin typeface="+mj-lt"/>
                <a:ea typeface="+mj-ea"/>
                <a:cs typeface="+mj-cs"/>
              </a:rPr>
              <a:t>Példák magyar DOI-</a:t>
            </a:r>
            <a:r>
              <a:rPr lang="hu-HU" sz="2600" b="1" dirty="0" err="1">
                <a:solidFill>
                  <a:schemeClr val="accent1">
                    <a:lumMod val="60000"/>
                    <a:lumOff val="40000"/>
                  </a:schemeClr>
                </a:solidFill>
                <a:latin typeface="+mj-lt"/>
                <a:ea typeface="+mj-ea"/>
                <a:cs typeface="+mj-cs"/>
              </a:rPr>
              <a:t>kra</a:t>
            </a:r>
            <a:r>
              <a:rPr lang="hu-HU" sz="2600" b="1" dirty="0">
                <a:solidFill>
                  <a:schemeClr val="accent1">
                    <a:lumMod val="60000"/>
                    <a:lumOff val="40000"/>
                  </a:schemeClr>
                </a:solidFill>
                <a:latin typeface="+mj-lt"/>
                <a:ea typeface="+mj-ea"/>
                <a:cs typeface="+mj-cs"/>
              </a:rPr>
              <a:t>:</a:t>
            </a:r>
          </a:p>
          <a:p>
            <a:pPr marL="442913" indent="-174625">
              <a:buFont typeface="Arial" panose="020B0604020202020204" pitchFamily="34" charset="0"/>
              <a:buChar char="•"/>
              <a:tabLst>
                <a:tab pos="442913" algn="l"/>
              </a:tabLst>
            </a:pPr>
            <a:r>
              <a:rPr lang="hu-HU" dirty="0"/>
              <a:t>10.1556/AHistA.49.2008.1.50 </a:t>
            </a:r>
            <a:r>
              <a:rPr lang="hu-HU" b="1"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Acta</a:t>
            </a:r>
            <a:r>
              <a:rPr lang="hu-HU"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hu-HU" b="1"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historiae</a:t>
            </a:r>
            <a:r>
              <a:rPr lang="hu-HU"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hu-HU" b="1"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artium</a:t>
            </a:r>
            <a:endParaRPr lang="hu-HU"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442913" indent="-174625">
              <a:buFont typeface="Arial" panose="020B0604020202020204" pitchFamily="34" charset="0"/>
              <a:buChar char="•"/>
            </a:pPr>
            <a:r>
              <a:rPr lang="hu-HU" dirty="0"/>
              <a:t>10.18414/KSZ.2015.9.972	</a:t>
            </a:r>
            <a:r>
              <a:rPr lang="hu-HU"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Közgazdasági szemle</a:t>
            </a:r>
          </a:p>
          <a:p>
            <a:pPr marL="442913" indent="-174625">
              <a:buFont typeface="Arial" panose="020B0604020202020204" pitchFamily="34" charset="0"/>
              <a:buChar char="•"/>
            </a:pPr>
            <a:r>
              <a:rPr lang="hu-HU" dirty="0"/>
              <a:t>10.1556/650.2015.30271	</a:t>
            </a:r>
            <a:r>
              <a:rPr lang="hu-HU"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Orvosi hetilap</a:t>
            </a:r>
          </a:p>
          <a:p>
            <a:endParaRPr lang="hu-HU" dirty="0"/>
          </a:p>
          <a:p>
            <a:endParaRPr lang="hu-HU" dirty="0"/>
          </a:p>
        </p:txBody>
      </p:sp>
      <p:sp>
        <p:nvSpPr>
          <p:cNvPr id="5" name="Élőláb helye 4"/>
          <p:cNvSpPr>
            <a:spLocks noGrp="1"/>
          </p:cNvSpPr>
          <p:nvPr>
            <p:ph type="ftr" sz="quarter" idx="11"/>
          </p:nvPr>
        </p:nvSpPr>
        <p:spPr>
          <a:xfrm>
            <a:off x="2706899" y="6444673"/>
            <a:ext cx="7619999" cy="365125"/>
          </a:xfrm>
        </p:spPr>
        <p:txBody>
          <a:bodyPr/>
          <a:lstStyle/>
          <a:p>
            <a:pPr algn="ctr"/>
            <a:r>
              <a:rPr lang="es-ES" sz="1400" dirty="0"/>
              <a:t>Networkshop konferencia, Debrecen, 2016. március 31.</a:t>
            </a:r>
            <a:endParaRPr lang="en-US" sz="1400" dirty="0"/>
          </a:p>
        </p:txBody>
      </p:sp>
      <p:sp>
        <p:nvSpPr>
          <p:cNvPr id="6" name="Dia számának helye 5"/>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7" name="Kép 6" descr="DOI_kep.gif"/>
          <p:cNvPicPr>
            <a:picLocks noChangeAspect="1"/>
          </p:cNvPicPr>
          <p:nvPr/>
        </p:nvPicPr>
        <p:blipFill>
          <a:blip r:embed="rId4" cstate="print"/>
          <a:stretch>
            <a:fillRect/>
          </a:stretch>
        </p:blipFill>
        <p:spPr>
          <a:xfrm>
            <a:off x="7259321" y="624110"/>
            <a:ext cx="3923928" cy="867062"/>
          </a:xfrm>
          <a:prstGeom prst="rect">
            <a:avLst/>
          </a:prstGeom>
        </p:spPr>
      </p:pic>
    </p:spTree>
    <p:extLst>
      <p:ext uri="{BB962C8B-B14F-4D97-AF65-F5344CB8AC3E}">
        <p14:creationId xmlns:p14="http://schemas.microsoft.com/office/powerpoint/2010/main" val="2446541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800" b="1" dirty="0">
                <a:solidFill>
                  <a:schemeClr val="accent1">
                    <a:lumMod val="60000"/>
                    <a:lumOff val="40000"/>
                  </a:schemeClr>
                </a:solidFill>
                <a:latin typeface="+mn-lt"/>
                <a:ea typeface="+mn-ea"/>
                <a:cs typeface="+mn-cs"/>
              </a:rPr>
              <a:t>Köszönöm a figyelmet!</a:t>
            </a:r>
          </a:p>
        </p:txBody>
      </p:sp>
      <p:sp>
        <p:nvSpPr>
          <p:cNvPr id="4" name="Élőláb helye 3"/>
          <p:cNvSpPr>
            <a:spLocks noGrp="1"/>
          </p:cNvSpPr>
          <p:nvPr>
            <p:ph type="ftr" sz="quarter" idx="11"/>
          </p:nvPr>
        </p:nvSpPr>
        <p:spPr/>
        <p:txBody>
          <a:bodyPr/>
          <a:lstStyle/>
          <a:p>
            <a:r>
              <a:rPr lang="es-ES"/>
              <a:t>Networkshop konferencia, Debrecen, 2016. március 31.</a:t>
            </a:r>
            <a:endParaRPr lang="en-US" dirty="0"/>
          </a:p>
        </p:txBody>
      </p:sp>
      <p:sp>
        <p:nvSpPr>
          <p:cNvPr id="5" name="Dia számának helye 4"/>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3491777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798598" y="306311"/>
            <a:ext cx="4971658" cy="604326"/>
          </a:xfrm>
        </p:spPr>
        <p:txBody>
          <a:bodyPr>
            <a:normAutofit fontScale="90000"/>
          </a:bodyPr>
          <a:lstStyle/>
          <a:p>
            <a:pPr algn="ctr"/>
            <a:r>
              <a:rPr lang="hu-HU" sz="2800" b="1" dirty="0">
                <a:solidFill>
                  <a:schemeClr val="accent1">
                    <a:lumMod val="60000"/>
                    <a:lumOff val="40000"/>
                  </a:schemeClr>
                </a:solidFill>
              </a:rPr>
              <a:t>DOI használat a MATARKA-</a:t>
            </a:r>
            <a:r>
              <a:rPr lang="hu-HU" sz="2800" b="1" dirty="0" err="1">
                <a:solidFill>
                  <a:schemeClr val="accent1">
                    <a:lumMod val="60000"/>
                    <a:lumOff val="40000"/>
                  </a:schemeClr>
                </a:solidFill>
              </a:rPr>
              <a:t>ban</a:t>
            </a:r>
            <a:br>
              <a:rPr lang="hu-HU" dirty="0">
                <a:solidFill>
                  <a:srgbClr val="FF0000"/>
                </a:solidFill>
              </a:rPr>
            </a:br>
            <a:endParaRPr lang="hu-HU" dirty="0"/>
          </a:p>
        </p:txBody>
      </p:sp>
      <p:sp>
        <p:nvSpPr>
          <p:cNvPr id="3" name="Tartalom helye 2"/>
          <p:cNvSpPr>
            <a:spLocks noGrp="1"/>
          </p:cNvSpPr>
          <p:nvPr>
            <p:ph sz="half" idx="1"/>
          </p:nvPr>
        </p:nvSpPr>
        <p:spPr>
          <a:xfrm>
            <a:off x="1708728" y="970516"/>
            <a:ext cx="9624290" cy="5186456"/>
          </a:xfrm>
        </p:spPr>
        <p:txBody>
          <a:bodyPr>
            <a:normAutofit fontScale="92500"/>
          </a:bodyPr>
          <a:lstStyle/>
          <a:p>
            <a:pPr marL="534988" indent="-534988">
              <a:buFont typeface="Wingdings" panose="05000000000000000000" pitchFamily="2" charset="2"/>
              <a:buChar char="ü"/>
            </a:pPr>
            <a:r>
              <a:rPr lang="hu-HU" sz="3200" dirty="0">
                <a:solidFill>
                  <a:schemeClr val="accent5">
                    <a:lumMod val="75000"/>
                  </a:schemeClr>
                </a:solidFill>
              </a:rPr>
              <a:t>2015 szeptemberétől az adatbeviteli űrlapon a cikk leírásakor kerül be, vagy konvertáláskor</a:t>
            </a:r>
          </a:p>
          <a:p>
            <a:pPr marL="534988" indent="-534988">
              <a:buFont typeface="Wingdings" panose="05000000000000000000" pitchFamily="2" charset="2"/>
              <a:buChar char="ü"/>
            </a:pPr>
            <a:r>
              <a:rPr lang="hu-HU" sz="3200" dirty="0">
                <a:solidFill>
                  <a:schemeClr val="accent5">
                    <a:lumMod val="75000"/>
                  </a:schemeClr>
                </a:solidFill>
              </a:rPr>
              <a:t>megjelenítés a tartalomjegyzékben és a találati listákban</a:t>
            </a:r>
          </a:p>
          <a:p>
            <a:pPr marL="534988" indent="-534988">
              <a:buFont typeface="Wingdings" panose="05000000000000000000" pitchFamily="2" charset="2"/>
              <a:buChar char="ü"/>
            </a:pPr>
            <a:r>
              <a:rPr lang="hu-HU" sz="3200" dirty="0">
                <a:solidFill>
                  <a:schemeClr val="accent5">
                    <a:lumMod val="75000"/>
                  </a:schemeClr>
                </a:solidFill>
              </a:rPr>
              <a:t>jelenleg 2420 cikk-</a:t>
            </a:r>
            <a:r>
              <a:rPr lang="hu-HU" sz="3200" dirty="0" err="1">
                <a:solidFill>
                  <a:schemeClr val="accent5">
                    <a:lumMod val="75000"/>
                  </a:schemeClr>
                </a:solidFill>
              </a:rPr>
              <a:t>nél</a:t>
            </a:r>
            <a:r>
              <a:rPr lang="hu-HU" sz="3200" dirty="0">
                <a:solidFill>
                  <a:schemeClr val="accent5">
                    <a:lumMod val="75000"/>
                  </a:schemeClr>
                </a:solidFill>
              </a:rPr>
              <a:t> van DOI (márc. 29.)</a:t>
            </a:r>
          </a:p>
          <a:p>
            <a:pPr marL="534988" indent="-534988">
              <a:buFont typeface="Wingdings" panose="05000000000000000000" pitchFamily="2" charset="2"/>
              <a:buChar char="ü"/>
            </a:pPr>
            <a:r>
              <a:rPr lang="hu-HU" sz="3200" dirty="0">
                <a:solidFill>
                  <a:schemeClr val="accent5">
                    <a:lumMod val="75000"/>
                  </a:schemeClr>
                </a:solidFill>
              </a:rPr>
              <a:t>jelenleg 27 különböző DOI előtag van, vagyis 27 különböző kiadó szervezet</a:t>
            </a:r>
          </a:p>
          <a:p>
            <a:pPr marL="534988" indent="-534988">
              <a:buFont typeface="Wingdings" panose="05000000000000000000" pitchFamily="2" charset="2"/>
              <a:buChar char="ü"/>
            </a:pPr>
            <a:r>
              <a:rPr lang="hu-HU" sz="3200" dirty="0">
                <a:solidFill>
                  <a:schemeClr val="accent5">
                    <a:lumMod val="75000"/>
                  </a:schemeClr>
                </a:solidFill>
              </a:rPr>
              <a:t>akadémiai folyóiratok, Közgazdasági szemle, Agrárinformatika, Bőrgyógyászati és </a:t>
            </a:r>
            <a:r>
              <a:rPr lang="hu-HU" sz="3200" dirty="0" err="1">
                <a:solidFill>
                  <a:schemeClr val="accent5">
                    <a:lumMod val="75000"/>
                  </a:schemeClr>
                </a:solidFill>
              </a:rPr>
              <a:t>venerológiai</a:t>
            </a:r>
            <a:r>
              <a:rPr lang="hu-HU" sz="3200" dirty="0">
                <a:solidFill>
                  <a:schemeClr val="accent5">
                    <a:lumMod val="75000"/>
                  </a:schemeClr>
                </a:solidFill>
              </a:rPr>
              <a:t> szemle</a:t>
            </a:r>
          </a:p>
          <a:p>
            <a:pPr marL="0" indent="0">
              <a:buNone/>
            </a:pPr>
            <a:endParaRPr lang="hu-HU" sz="3200" dirty="0">
              <a:solidFill>
                <a:schemeClr val="accent5">
                  <a:lumMod val="75000"/>
                </a:schemeClr>
              </a:solidFill>
            </a:endParaRPr>
          </a:p>
          <a:p>
            <a:pPr>
              <a:buFont typeface="Wingdings" panose="05000000000000000000" pitchFamily="2" charset="2"/>
              <a:buChar char="ü"/>
            </a:pPr>
            <a:endParaRPr lang="hu-HU" sz="3200" dirty="0">
              <a:solidFill>
                <a:schemeClr val="accent5">
                  <a:lumMod val="75000"/>
                </a:schemeClr>
              </a:solidFill>
            </a:endParaRPr>
          </a:p>
          <a:p>
            <a:pPr marL="355600" indent="-355600">
              <a:buFont typeface="Arial" pitchFamily="34" charset="0"/>
              <a:buChar char="•"/>
            </a:pPr>
            <a:endParaRPr lang="hu-HU" dirty="0">
              <a:solidFill>
                <a:schemeClr val="accent5">
                  <a:lumMod val="75000"/>
                </a:schemeClr>
              </a:solidFill>
            </a:endParaRPr>
          </a:p>
        </p:txBody>
      </p:sp>
      <p:sp>
        <p:nvSpPr>
          <p:cNvPr id="5" name="Élőláb helye 4"/>
          <p:cNvSpPr>
            <a:spLocks noGrp="1"/>
          </p:cNvSpPr>
          <p:nvPr>
            <p:ph type="ftr" sz="quarter" idx="11"/>
          </p:nvPr>
        </p:nvSpPr>
        <p:spPr>
          <a:xfrm>
            <a:off x="3161868" y="6403663"/>
            <a:ext cx="7619999" cy="365125"/>
          </a:xfrm>
        </p:spPr>
        <p:txBody>
          <a:bodyPr/>
          <a:lstStyle/>
          <a:p>
            <a:pPr algn="ctr"/>
            <a:r>
              <a:rPr lang="es-ES" sz="1400" dirty="0"/>
              <a:t>Networkshop konferencia, Debrecen, 2016. március 31</a:t>
            </a:r>
            <a:r>
              <a:rPr lang="es-ES" dirty="0"/>
              <a:t>.</a:t>
            </a:r>
            <a:endParaRPr lang="en-US" dirty="0"/>
          </a:p>
        </p:txBody>
      </p:sp>
      <p:sp>
        <p:nvSpPr>
          <p:cNvPr id="6" name="Dia számának helye 5"/>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1395319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p:cNvSpPr>
            <a:spLocks noGrp="1"/>
          </p:cNvSpPr>
          <p:nvPr>
            <p:ph type="ftr" sz="quarter" idx="11"/>
          </p:nvPr>
        </p:nvSpPr>
        <p:spPr/>
        <p:txBody>
          <a:bodyPr/>
          <a:lstStyle/>
          <a:p>
            <a:r>
              <a:rPr lang="es-ES"/>
              <a:t>Networkshop konferencia, Debrecen, 2016. március 31.</a:t>
            </a:r>
            <a:endParaRPr lang="en-US" dirty="0"/>
          </a:p>
        </p:txBody>
      </p:sp>
      <p:sp>
        <p:nvSpPr>
          <p:cNvPr id="3" name="Dia számának helye 2"/>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4" name="Tartalom helye 6" descr="kozgazdasagi_szemle.png"/>
          <p:cNvPicPr>
            <a:picLocks noChangeAspect="1"/>
          </p:cNvPicPr>
          <p:nvPr/>
        </p:nvPicPr>
        <p:blipFill>
          <a:blip r:embed="rId2" cstate="print"/>
          <a:stretch>
            <a:fillRect/>
          </a:stretch>
        </p:blipFill>
        <p:spPr>
          <a:xfrm>
            <a:off x="2241771" y="317375"/>
            <a:ext cx="8112193" cy="6339473"/>
          </a:xfrm>
          <a:prstGeom prst="rect">
            <a:avLst/>
          </a:prstGeom>
        </p:spPr>
      </p:pic>
    </p:spTree>
    <p:extLst>
      <p:ext uri="{BB962C8B-B14F-4D97-AF65-F5344CB8AC3E}">
        <p14:creationId xmlns:p14="http://schemas.microsoft.com/office/powerpoint/2010/main" val="234053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p:cNvSpPr>
            <a:spLocks noGrp="1"/>
          </p:cNvSpPr>
          <p:nvPr>
            <p:ph type="ftr" sz="quarter" idx="11"/>
          </p:nvPr>
        </p:nvSpPr>
        <p:spPr>
          <a:xfrm>
            <a:off x="2561503" y="6412899"/>
            <a:ext cx="7619999" cy="365125"/>
          </a:xfrm>
        </p:spPr>
        <p:txBody>
          <a:bodyPr/>
          <a:lstStyle/>
          <a:p>
            <a:pPr algn="ctr"/>
            <a:r>
              <a:rPr lang="es-ES" sz="1400" dirty="0"/>
              <a:t>Networkshop konferencia, Debrecen, 2016. március 31.</a:t>
            </a:r>
            <a:endParaRPr lang="en-US" sz="1400" dirty="0"/>
          </a:p>
        </p:txBody>
      </p:sp>
      <p:sp>
        <p:nvSpPr>
          <p:cNvPr id="3" name="Dia számának helye 2"/>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5" name="Kép 4"/>
          <p:cNvPicPr>
            <a:picLocks noChangeAspect="1"/>
          </p:cNvPicPr>
          <p:nvPr/>
        </p:nvPicPr>
        <p:blipFill>
          <a:blip r:embed="rId2"/>
          <a:stretch>
            <a:fillRect/>
          </a:stretch>
        </p:blipFill>
        <p:spPr>
          <a:xfrm>
            <a:off x="3057670" y="98176"/>
            <a:ext cx="6410080" cy="6314723"/>
          </a:xfrm>
          <a:prstGeom prst="rect">
            <a:avLst/>
          </a:prstGeom>
        </p:spPr>
      </p:pic>
    </p:spTree>
    <p:extLst>
      <p:ext uri="{BB962C8B-B14F-4D97-AF65-F5344CB8AC3E}">
        <p14:creationId xmlns:p14="http://schemas.microsoft.com/office/powerpoint/2010/main" val="3902313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40343" y="269691"/>
            <a:ext cx="8911687" cy="598527"/>
          </a:xfrm>
        </p:spPr>
        <p:txBody>
          <a:bodyPr>
            <a:normAutofit/>
          </a:bodyPr>
          <a:lstStyle/>
          <a:p>
            <a:pPr algn="ctr"/>
            <a:r>
              <a:rPr lang="hu-HU" sz="2800" b="1" dirty="0">
                <a:solidFill>
                  <a:schemeClr val="accent1">
                    <a:lumMod val="60000"/>
                    <a:lumOff val="40000"/>
                  </a:schemeClr>
                </a:solidFill>
              </a:rPr>
              <a:t>Szerzői azonosítók (néhány a sokból)</a:t>
            </a:r>
          </a:p>
        </p:txBody>
      </p:sp>
      <p:sp>
        <p:nvSpPr>
          <p:cNvPr id="3" name="Tartalom helye 2"/>
          <p:cNvSpPr>
            <a:spLocks noGrp="1"/>
          </p:cNvSpPr>
          <p:nvPr>
            <p:ph idx="1"/>
          </p:nvPr>
        </p:nvSpPr>
        <p:spPr>
          <a:xfrm>
            <a:off x="2312122" y="970344"/>
            <a:ext cx="8915400" cy="3777622"/>
          </a:xfrm>
        </p:spPr>
        <p:txBody>
          <a:bodyPr>
            <a:noAutofit/>
          </a:bodyPr>
          <a:lstStyle/>
          <a:p>
            <a:r>
              <a:rPr lang="hu-HU" sz="2000" dirty="0" err="1">
                <a:solidFill>
                  <a:schemeClr val="accent5">
                    <a:lumMod val="75000"/>
                  </a:schemeClr>
                </a:solidFill>
              </a:rPr>
              <a:t>Author</a:t>
            </a:r>
            <a:r>
              <a:rPr lang="hu-HU" sz="2000" dirty="0">
                <a:solidFill>
                  <a:schemeClr val="accent5">
                    <a:lumMod val="75000"/>
                  </a:schemeClr>
                </a:solidFill>
              </a:rPr>
              <a:t> ID (</a:t>
            </a:r>
            <a:r>
              <a:rPr lang="hu-HU" sz="2000" dirty="0" err="1">
                <a:solidFill>
                  <a:schemeClr val="accent5">
                    <a:lumMod val="75000"/>
                  </a:schemeClr>
                </a:solidFill>
              </a:rPr>
              <a:t>Scopus</a:t>
            </a:r>
            <a:r>
              <a:rPr lang="hu-HU" sz="2000" dirty="0">
                <a:solidFill>
                  <a:schemeClr val="accent5">
                    <a:lumMod val="75000"/>
                  </a:schemeClr>
                </a:solidFill>
              </a:rPr>
              <a:t>)					7004182651 </a:t>
            </a:r>
          </a:p>
          <a:p>
            <a:r>
              <a:rPr lang="hu-HU" sz="2000" b="1" cap="all" dirty="0">
                <a:ln w="9000" cmpd="sng">
                  <a:solidFill>
                    <a:schemeClr val="accent4">
                      <a:shade val="50000"/>
                      <a:satMod val="120000"/>
                    </a:schemeClr>
                  </a:solidFill>
                  <a:prstDash val="solid"/>
                </a:ln>
                <a:solidFill>
                  <a:schemeClr val="accent5">
                    <a:lumMod val="75000"/>
                  </a:schemeClr>
                </a:solidFill>
                <a:effectLst>
                  <a:reflection blurRad="12700" stA="28000" endPos="45000" dist="1000" dir="5400000" sy="-100000" algn="bl" rotWithShape="0"/>
                </a:effectLst>
              </a:rPr>
              <a:t>OR</a:t>
            </a:r>
            <a:r>
              <a:rPr lang="hu-HU"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CID</a:t>
            </a:r>
            <a:r>
              <a:rPr lang="hu-HU" sz="2000" dirty="0">
                <a:solidFill>
                  <a:schemeClr val="accent5">
                    <a:lumMod val="75000"/>
                  </a:schemeClr>
                </a:solidFill>
              </a:rPr>
              <a:t>								0000-0003-4419-142X</a:t>
            </a:r>
          </a:p>
          <a:p>
            <a:r>
              <a:rPr lang="hu-HU" sz="2000" dirty="0">
                <a:solidFill>
                  <a:schemeClr val="accent5">
                    <a:lumMod val="75000"/>
                  </a:schemeClr>
                </a:solidFill>
              </a:rPr>
              <a:t>Google </a:t>
            </a:r>
            <a:r>
              <a:rPr lang="hu-HU" sz="2000" dirty="0" err="1">
                <a:solidFill>
                  <a:schemeClr val="accent5">
                    <a:lumMod val="75000"/>
                  </a:schemeClr>
                </a:solidFill>
              </a:rPr>
              <a:t>Scholar</a:t>
            </a:r>
            <a:r>
              <a:rPr lang="hu-HU" sz="2000" dirty="0">
                <a:solidFill>
                  <a:schemeClr val="accent5">
                    <a:lumMod val="75000"/>
                  </a:schemeClr>
                </a:solidFill>
              </a:rPr>
              <a:t> ID					nem jelenik meg		</a:t>
            </a:r>
          </a:p>
          <a:p>
            <a:r>
              <a:rPr lang="hu-HU" sz="2000" dirty="0">
                <a:solidFill>
                  <a:schemeClr val="accent5">
                    <a:lumMod val="75000"/>
                  </a:schemeClr>
                </a:solidFill>
              </a:rPr>
              <a:t>ISNI					     				0000 0000 7925 6201</a:t>
            </a:r>
          </a:p>
          <a:p>
            <a:r>
              <a:rPr lang="hu-HU" sz="2000" dirty="0">
                <a:solidFill>
                  <a:schemeClr val="accent5">
                    <a:lumMod val="75000"/>
                  </a:schemeClr>
                </a:solidFill>
              </a:rPr>
              <a:t>MS </a:t>
            </a:r>
            <a:r>
              <a:rPr lang="hu-HU" sz="2000" dirty="0" err="1">
                <a:solidFill>
                  <a:schemeClr val="accent5">
                    <a:lumMod val="75000"/>
                  </a:schemeClr>
                </a:solidFill>
              </a:rPr>
              <a:t>Academic</a:t>
            </a:r>
            <a:r>
              <a:rPr lang="hu-HU" sz="2000" dirty="0">
                <a:solidFill>
                  <a:schemeClr val="accent5">
                    <a:lumMod val="75000"/>
                  </a:schemeClr>
                </a:solidFill>
              </a:rPr>
              <a:t> </a:t>
            </a:r>
            <a:r>
              <a:rPr lang="hu-HU" sz="2000" dirty="0" err="1">
                <a:solidFill>
                  <a:schemeClr val="accent5">
                    <a:lumMod val="75000"/>
                  </a:schemeClr>
                </a:solidFill>
              </a:rPr>
              <a:t>Search</a:t>
            </a:r>
            <a:r>
              <a:rPr lang="hu-HU" sz="2000" dirty="0">
                <a:solidFill>
                  <a:schemeClr val="accent5">
                    <a:lumMod val="75000"/>
                  </a:schemeClr>
                </a:solidFill>
              </a:rPr>
              <a:t>				nem jelenik meg	</a:t>
            </a:r>
          </a:p>
          <a:p>
            <a:r>
              <a:rPr lang="hu-HU" sz="2000" b="1" dirty="0">
                <a:solidFill>
                  <a:schemeClr val="accent5">
                    <a:lumMod val="75000"/>
                  </a:schemeClr>
                </a:solidFill>
              </a:rPr>
              <a:t>MTMT (magyar)</a:t>
            </a:r>
            <a:r>
              <a:rPr lang="hu-HU" sz="2000" dirty="0">
                <a:solidFill>
                  <a:schemeClr val="accent5">
                    <a:lumMod val="75000"/>
                  </a:schemeClr>
                </a:solidFill>
              </a:rPr>
              <a:t>						10019226 </a:t>
            </a:r>
          </a:p>
          <a:p>
            <a:pPr fontAlgn="base"/>
            <a:r>
              <a:rPr lang="hu-HU"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VIAF					</a:t>
            </a:r>
            <a:r>
              <a:rPr lang="da-DK" sz="2000" dirty="0"/>
              <a:t> </a:t>
            </a:r>
            <a:r>
              <a:rPr lang="hu-HU" sz="2000" dirty="0"/>
              <a:t>				</a:t>
            </a:r>
            <a:r>
              <a:rPr lang="hu-HU" sz="2000" dirty="0">
                <a:solidFill>
                  <a:schemeClr val="accent5">
                    <a:lumMod val="75000"/>
                  </a:schemeClr>
                </a:solidFill>
              </a:rPr>
              <a:t>12</a:t>
            </a:r>
            <a:r>
              <a:rPr lang="da-DK" sz="2000" dirty="0">
                <a:solidFill>
                  <a:schemeClr val="accent5">
                    <a:lumMod val="75000"/>
                  </a:schemeClr>
                </a:solidFill>
              </a:rPr>
              <a:t>991180</a:t>
            </a:r>
            <a:endParaRPr lang="da-DK" sz="2000" dirty="0"/>
          </a:p>
          <a:p>
            <a:r>
              <a:rPr lang="hu-HU" sz="2000" dirty="0" err="1">
                <a:solidFill>
                  <a:schemeClr val="accent5">
                    <a:lumMod val="75000"/>
                  </a:schemeClr>
                </a:solidFill>
              </a:rPr>
              <a:t>Researcher</a:t>
            </a:r>
            <a:r>
              <a:rPr lang="hu-HU" sz="2000" dirty="0">
                <a:solidFill>
                  <a:schemeClr val="accent5">
                    <a:lumMod val="75000"/>
                  </a:schemeClr>
                </a:solidFill>
              </a:rPr>
              <a:t>-ID (Web of Science)	A-7208-2011</a:t>
            </a:r>
          </a:p>
          <a:p>
            <a:endParaRPr lang="hu-HU" sz="2000" dirty="0">
              <a:solidFill>
                <a:schemeClr val="accent5">
                  <a:lumMod val="75000"/>
                </a:schemeClr>
              </a:solidFill>
            </a:endParaRPr>
          </a:p>
          <a:p>
            <a:r>
              <a:rPr lang="hu-HU" sz="2000" dirty="0">
                <a:solidFill>
                  <a:schemeClr val="accent5">
                    <a:lumMod val="75000"/>
                  </a:schemeClr>
                </a:solidFill>
              </a:rPr>
              <a:t>Integrált rendszerek, egyéb adatbázisok saját  (általában generált) szerzői azonosítója</a:t>
            </a:r>
          </a:p>
          <a:p>
            <a:r>
              <a:rPr lang="hu-HU" sz="2000" b="1" dirty="0">
                <a:solidFill>
                  <a:schemeClr val="accent5">
                    <a:lumMod val="75000"/>
                  </a:schemeClr>
                </a:solidFill>
              </a:rPr>
              <a:t>nevpont.hu</a:t>
            </a:r>
          </a:p>
        </p:txBody>
      </p:sp>
      <p:sp>
        <p:nvSpPr>
          <p:cNvPr id="4" name="Élőláb helye 3"/>
          <p:cNvSpPr>
            <a:spLocks noGrp="1"/>
          </p:cNvSpPr>
          <p:nvPr>
            <p:ph type="ftr" sz="quarter" idx="11"/>
          </p:nvPr>
        </p:nvSpPr>
        <p:spPr/>
        <p:txBody>
          <a:bodyPr/>
          <a:lstStyle/>
          <a:p>
            <a:pPr algn="ctr"/>
            <a:r>
              <a:rPr lang="es-ES" sz="1200" b="1" dirty="0"/>
              <a:t>Networkshop konferencia, Debrecen, 2016. március 31.</a:t>
            </a:r>
            <a:endParaRPr lang="en-US" sz="1200" b="1" dirty="0"/>
          </a:p>
        </p:txBody>
      </p:sp>
      <p:sp>
        <p:nvSpPr>
          <p:cNvPr id="5" name="Dia számának helye 4"/>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950579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dirty="0"/>
          </a:p>
        </p:txBody>
      </p:sp>
      <p:pic>
        <p:nvPicPr>
          <p:cNvPr id="6" name="Tartalom helye 5"/>
          <p:cNvPicPr>
            <a:picLocks noGrp="1" noChangeAspect="1"/>
          </p:cNvPicPr>
          <p:nvPr>
            <p:ph idx="1"/>
          </p:nvPr>
        </p:nvPicPr>
        <p:blipFill>
          <a:blip r:embed="rId2"/>
          <a:stretch>
            <a:fillRect/>
          </a:stretch>
        </p:blipFill>
        <p:spPr>
          <a:xfrm>
            <a:off x="-92364" y="0"/>
            <a:ext cx="12182764" cy="8190003"/>
          </a:xfrm>
        </p:spPr>
      </p:pic>
      <p:sp>
        <p:nvSpPr>
          <p:cNvPr id="4" name="Élőláb helye 3"/>
          <p:cNvSpPr>
            <a:spLocks noGrp="1"/>
          </p:cNvSpPr>
          <p:nvPr>
            <p:ph type="ftr" sz="quarter" idx="11"/>
          </p:nvPr>
        </p:nvSpPr>
        <p:spPr/>
        <p:txBody>
          <a:bodyPr/>
          <a:lstStyle/>
          <a:p>
            <a:r>
              <a:rPr lang="es-ES" dirty="0"/>
              <a:t>Networkshop konferencia, Debrecen, 2016. március 31.</a:t>
            </a:r>
            <a:endParaRPr lang="en-US" dirty="0"/>
          </a:p>
        </p:txBody>
      </p:sp>
      <p:sp>
        <p:nvSpPr>
          <p:cNvPr id="5" name="Dia számának helye 4"/>
          <p:cNvSpPr>
            <a:spLocks noGrp="1"/>
          </p:cNvSpPr>
          <p:nvPr>
            <p:ph type="sldNum" sz="quarter" idx="12"/>
          </p:nvPr>
        </p:nvSpPr>
        <p:spPr/>
        <p:txBody>
          <a:bodyPr/>
          <a:lstStyle/>
          <a:p>
            <a:fld id="{D57F1E4F-1CFF-5643-939E-217C01CDF565}" type="slidenum">
              <a:rPr lang="en-US" smtClean="0"/>
              <a:pPr/>
              <a:t>8</a:t>
            </a:fld>
            <a:endParaRPr lang="en-US" dirty="0"/>
          </a:p>
        </p:txBody>
      </p:sp>
      <p:sp>
        <p:nvSpPr>
          <p:cNvPr id="3" name="Szövegdoboz 2"/>
          <p:cNvSpPr txBox="1"/>
          <p:nvPr/>
        </p:nvSpPr>
        <p:spPr>
          <a:xfrm>
            <a:off x="8275783" y="2327564"/>
            <a:ext cx="3454400" cy="3416320"/>
          </a:xfrm>
          <a:prstGeom prst="rect">
            <a:avLst/>
          </a:prstGeom>
          <a:noFill/>
        </p:spPr>
        <p:txBody>
          <a:bodyPr wrap="square" rtlCol="0">
            <a:spAutoFit/>
          </a:bodyPr>
          <a:lstStyle/>
          <a:p>
            <a:pPr marL="285750" indent="-285750">
              <a:buFont typeface="Arial" panose="020B0604020202020204" pitchFamily="34" charset="0"/>
              <a:buChar char="•"/>
            </a:pPr>
            <a:r>
              <a:rPr lang="hu-HU" dirty="0">
                <a:solidFill>
                  <a:schemeClr val="accent5">
                    <a:lumMod val="75000"/>
                  </a:schemeClr>
                </a:solidFill>
              </a:rPr>
              <a:t>2003 – OCLC, Kongresszusi Könyvtár, angol és német nemzeti könyvtárak kezd.</a:t>
            </a:r>
          </a:p>
          <a:p>
            <a:pPr marL="285750" indent="-285750">
              <a:buFont typeface="Arial" panose="020B0604020202020204" pitchFamily="34" charset="0"/>
              <a:buChar char="•"/>
            </a:pPr>
            <a:r>
              <a:rPr lang="hu-HU" dirty="0">
                <a:solidFill>
                  <a:schemeClr val="accent5">
                    <a:lumMod val="75000"/>
                  </a:schemeClr>
                </a:solidFill>
              </a:rPr>
              <a:t>2012 - OCLC</a:t>
            </a:r>
          </a:p>
          <a:p>
            <a:pPr marL="285750" indent="-285750">
              <a:buFont typeface="Arial" panose="020B0604020202020204" pitchFamily="34" charset="0"/>
              <a:buChar char="•"/>
            </a:pPr>
            <a:r>
              <a:rPr lang="hu-HU" dirty="0">
                <a:solidFill>
                  <a:schemeClr val="accent5">
                    <a:lumMod val="75000"/>
                  </a:schemeClr>
                </a:solidFill>
              </a:rPr>
              <a:t>főleg nemzeti könyvtárak katalógusaiból származnak az adatok</a:t>
            </a:r>
          </a:p>
          <a:p>
            <a:pPr marL="285750" indent="-285750">
              <a:buFont typeface="Arial" panose="020B0604020202020204" pitchFamily="34" charset="0"/>
              <a:buChar char="•"/>
            </a:pPr>
            <a:r>
              <a:rPr lang="hu-HU" dirty="0">
                <a:solidFill>
                  <a:schemeClr val="accent5">
                    <a:lumMod val="75000"/>
                  </a:schemeClr>
                </a:solidFill>
              </a:rPr>
              <a:t>nemcsak szerzőnevek (földrajzi, testületi, stb.)</a:t>
            </a:r>
          </a:p>
          <a:p>
            <a:pPr marL="285750" indent="-285750">
              <a:buFont typeface="Arial" panose="020B0604020202020204" pitchFamily="34" charset="0"/>
              <a:buChar char="•"/>
            </a:pPr>
            <a:r>
              <a:rPr lang="hu-HU" dirty="0" err="1">
                <a:solidFill>
                  <a:schemeClr val="accent5">
                    <a:lumMod val="75000"/>
                  </a:schemeClr>
                </a:solidFill>
              </a:rPr>
              <a:t>Wikipediaban</a:t>
            </a:r>
            <a:r>
              <a:rPr lang="hu-HU" dirty="0">
                <a:solidFill>
                  <a:schemeClr val="accent5">
                    <a:lumMod val="75000"/>
                  </a:schemeClr>
                </a:solidFill>
              </a:rPr>
              <a:t> gyakran előfordul</a:t>
            </a:r>
          </a:p>
          <a:p>
            <a:endParaRPr lang="hu-HU" dirty="0"/>
          </a:p>
        </p:txBody>
      </p:sp>
    </p:spTree>
    <p:extLst>
      <p:ext uri="{BB962C8B-B14F-4D97-AF65-F5344CB8AC3E}">
        <p14:creationId xmlns:p14="http://schemas.microsoft.com/office/powerpoint/2010/main" val="3787869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p:cNvSpPr>
            <a:spLocks noGrp="1"/>
          </p:cNvSpPr>
          <p:nvPr>
            <p:ph type="ftr" sz="quarter" idx="11"/>
          </p:nvPr>
        </p:nvSpPr>
        <p:spPr/>
        <p:txBody>
          <a:bodyPr/>
          <a:lstStyle/>
          <a:p>
            <a:r>
              <a:rPr lang="es-ES"/>
              <a:t>Networkshop konferencia, Debrecen, 2016. március 31.</a:t>
            </a:r>
            <a:endParaRPr lang="en-US" dirty="0"/>
          </a:p>
        </p:txBody>
      </p:sp>
      <p:sp>
        <p:nvSpPr>
          <p:cNvPr id="3" name="Dia számának helye 2"/>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4" name="Kép 3"/>
          <p:cNvPicPr>
            <a:picLocks noChangeAspect="1"/>
          </p:cNvPicPr>
          <p:nvPr/>
        </p:nvPicPr>
        <p:blipFill>
          <a:blip r:embed="rId2"/>
          <a:stretch>
            <a:fillRect/>
          </a:stretch>
        </p:blipFill>
        <p:spPr>
          <a:xfrm>
            <a:off x="136001" y="1566473"/>
            <a:ext cx="12055999" cy="5265704"/>
          </a:xfrm>
          <a:prstGeom prst="rect">
            <a:avLst/>
          </a:prstGeom>
        </p:spPr>
      </p:pic>
      <p:sp>
        <p:nvSpPr>
          <p:cNvPr id="5" name="Szövegdoboz 4"/>
          <p:cNvSpPr txBox="1"/>
          <p:nvPr/>
        </p:nvSpPr>
        <p:spPr>
          <a:xfrm>
            <a:off x="2589212" y="314036"/>
            <a:ext cx="8309697" cy="523220"/>
          </a:xfrm>
          <a:prstGeom prst="rect">
            <a:avLst/>
          </a:prstGeom>
          <a:noFill/>
        </p:spPr>
        <p:txBody>
          <a:bodyPr wrap="square" rtlCol="0">
            <a:spAutoFit/>
          </a:bodyPr>
          <a:lstStyle/>
          <a:p>
            <a:pPr algn="ctr"/>
            <a:r>
              <a:rPr lang="hu-HU" sz="2800" b="1" dirty="0">
                <a:solidFill>
                  <a:schemeClr val="accent1">
                    <a:lumMod val="60000"/>
                    <a:lumOff val="40000"/>
                  </a:schemeClr>
                </a:solidFill>
                <a:latin typeface="+mj-lt"/>
                <a:ea typeface="+mj-ea"/>
                <a:cs typeface="+mj-cs"/>
              </a:rPr>
              <a:t>VIAF - európai források</a:t>
            </a:r>
          </a:p>
        </p:txBody>
      </p:sp>
    </p:spTree>
    <p:extLst>
      <p:ext uri="{BB962C8B-B14F-4D97-AF65-F5344CB8AC3E}">
        <p14:creationId xmlns:p14="http://schemas.microsoft.com/office/powerpoint/2010/main" val="2471761162"/>
      </p:ext>
    </p:extLst>
  </p:cSld>
  <p:clrMapOvr>
    <a:masterClrMapping/>
  </p:clrMapOvr>
</p:sld>
</file>

<file path=ppt/theme/theme1.xml><?xml version="1.0" encoding="utf-8"?>
<a:theme xmlns:a="http://schemas.openxmlformats.org/drawingml/2006/main" name="Szálak">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themeOverride>
</file>

<file path=docProps/app.xml><?xml version="1.0" encoding="utf-8"?>
<Properties xmlns="http://schemas.openxmlformats.org/officeDocument/2006/extended-properties" xmlns:vt="http://schemas.openxmlformats.org/officeDocument/2006/docPropsVTypes">
  <Template/>
  <TotalTime>543</TotalTime>
  <Words>1200</Words>
  <Application>Microsoft Office PowerPoint</Application>
  <PresentationFormat>Szélesvásznú</PresentationFormat>
  <Paragraphs>231</Paragraphs>
  <Slides>30</Slides>
  <Notes>0</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30</vt:i4>
      </vt:variant>
    </vt:vector>
  </HeadingPairs>
  <TitlesOfParts>
    <vt:vector size="37" baseType="lpstr">
      <vt:lpstr>Arial</vt:lpstr>
      <vt:lpstr>Calibri</vt:lpstr>
      <vt:lpstr>Century Gothic</vt:lpstr>
      <vt:lpstr>Courier New</vt:lpstr>
      <vt:lpstr>Wingdings</vt:lpstr>
      <vt:lpstr>Wingdings 3</vt:lpstr>
      <vt:lpstr>Szálak</vt:lpstr>
      <vt:lpstr>A MATARKA és az egyedi azonosítók, különös tekintettel a szerzőkre</vt:lpstr>
      <vt:lpstr>Mik azok az egyedi azonosítók és miért kellenek?</vt:lpstr>
      <vt:lpstr>Elektronikus dokumentumok azonosítása</vt:lpstr>
      <vt:lpstr>DOI használat a MATARKA-ban </vt:lpstr>
      <vt:lpstr>PowerPoint-bemutató</vt:lpstr>
      <vt:lpstr>PowerPoint-bemutató</vt:lpstr>
      <vt:lpstr>Szerzői azonosítók (néhány a sokból)</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Mire kellett ügyelni?</vt:lpstr>
      <vt:lpstr>Napi munka ellenőrzése</vt:lpstr>
      <vt:lpstr>PowerPoint-bemutató</vt:lpstr>
      <vt:lpstr>PowerPoint-bemutató</vt:lpstr>
      <vt:lpstr>PowerPoint-bemutató</vt:lpstr>
      <vt:lpstr>Szívesen veszek segítséget</vt:lpstr>
      <vt:lpstr>PowerPoint-bemutató</vt:lpstr>
      <vt:lpstr>PowerPoint-bemutató</vt:lpstr>
      <vt:lpstr>Segédeszközeim</vt:lpstr>
      <vt:lpstr>Eddigi eredmények  szerző foglalkozással: 418 VIAF:        276 ORCID:       12 MTMT:      116 nevpont.hu:    18 szétválasztott név:  40 felett Átfedések vannak, többféle azonosítóval rendelkező szerzők Szétválasztott nevek például: Apor Péter, Ágoston Péter, Orbán Éva, Dékány András, Simon Katalin, Alexa László, Csapodi Csaba, Boros Gábor, Csorba József, Kozák Péter, Jármai Károly, Darai Lajos, Csűrös Miklós, Deák Csaba, Csengeri János, stb.  </vt:lpstr>
      <vt:lpstr>Köszönöm a figyelmet!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MATARKA és az egyedi azonosítók, különös tekintettel a szerzőkre</dc:title>
  <dc:creator>Erzsi Burmeister</dc:creator>
  <cp:lastModifiedBy>Erzsi Burmeister</cp:lastModifiedBy>
  <cp:revision>71</cp:revision>
  <dcterms:created xsi:type="dcterms:W3CDTF">2016-03-22T07:05:06Z</dcterms:created>
  <dcterms:modified xsi:type="dcterms:W3CDTF">2016-03-29T11:43:58Z</dcterms:modified>
</cp:coreProperties>
</file>