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1"/>
  </p:notesMasterIdLst>
  <p:sldIdLst>
    <p:sldId id="256" r:id="rId2"/>
    <p:sldId id="278" r:id="rId3"/>
    <p:sldId id="291" r:id="rId4"/>
    <p:sldId id="302" r:id="rId5"/>
    <p:sldId id="324" r:id="rId6"/>
    <p:sldId id="294" r:id="rId7"/>
    <p:sldId id="295" r:id="rId8"/>
    <p:sldId id="297" r:id="rId9"/>
    <p:sldId id="306" r:id="rId10"/>
    <p:sldId id="304" r:id="rId11"/>
    <p:sldId id="298" r:id="rId12"/>
    <p:sldId id="312" r:id="rId13"/>
    <p:sldId id="307" r:id="rId14"/>
    <p:sldId id="310" r:id="rId15"/>
    <p:sldId id="325" r:id="rId16"/>
    <p:sldId id="313" r:id="rId17"/>
    <p:sldId id="289" r:id="rId18"/>
    <p:sldId id="317" r:id="rId19"/>
    <p:sldId id="318" r:id="rId20"/>
    <p:sldId id="287" r:id="rId21"/>
    <p:sldId id="314" r:id="rId22"/>
    <p:sldId id="315" r:id="rId23"/>
    <p:sldId id="316" r:id="rId24"/>
    <p:sldId id="319" r:id="rId25"/>
    <p:sldId id="320" r:id="rId26"/>
    <p:sldId id="321" r:id="rId27"/>
    <p:sldId id="322" r:id="rId28"/>
    <p:sldId id="326" r:id="rId29"/>
    <p:sldId id="264" r:id="rId30"/>
  </p:sldIdLst>
  <p:sldSz cx="9144000" cy="6858000" type="screen4x3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Sötét stílus 1 – 1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580" autoAdjust="0"/>
  </p:normalViewPr>
  <p:slideViewPr>
    <p:cSldViewPr>
      <p:cViewPr>
        <p:scale>
          <a:sx n="70" d="100"/>
          <a:sy n="70" d="100"/>
        </p:scale>
        <p:origin x="-7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2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218;j%20mappa\2015_stat\int&#233;zm&#233;nyek%20szerint\mtakik\kik-1415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218;j%20mappa\2015_stat\int&#233;zm&#233;nyek%20szerint\mtakik\kik-1415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218;j%20mappa\2015_stat\int&#233;zm&#233;nyek%20szerint\mtakik\kik-1415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218;j%20mappa\2015\1109_ELTE_stat+atfedesek\ELTE_JSTOR_EC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218;j%20mappa\2015\1109_ELTE_stat+atfedesek\ELTE_JSTOR_EC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218;j%20mappa\2015\1109_ELTE_stat+atfedesek\ELTE_JSTOR_EC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218;j%20mappa\2015\1109_ELTE_stat+atfedesek\ELTE_JSTOR_EC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app2\eisz\PT\2016%20m&#225;rcius\&#246;nr&#233;sz\&#225;kos\grafikonok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218;j%20mappa\2015_stat\kesz\ebsco\s1127503_160128_evek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218;j%20mappa\2015_stat\kesz\ebsco\s1127503_160128_evek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218;j%20mappa\2015_stat\int&#233;zm&#233;nyek%20szerint\mtakik\kik-1415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218;j%20mappa\2015_stat\int&#233;zm&#233;nyek%20szerint\mtakik\kik-1415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218;j%20mappa\2015_stat\int&#233;zm&#233;nyek%20szerint\mtakik\kik-14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>
                <a:solidFill>
                  <a:schemeClr val="tx2"/>
                </a:solidFill>
              </a:rPr>
              <a:t>Az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egyes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kategóriák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hu-HU" dirty="0" smtClean="0">
                <a:solidFill>
                  <a:schemeClr val="tx2"/>
                </a:solidFill>
              </a:rPr>
              <a:t>lét</a:t>
            </a:r>
            <a:r>
              <a:rPr lang="en-US" dirty="0" err="1" smtClean="0">
                <a:solidFill>
                  <a:schemeClr val="tx2"/>
                </a:solidFill>
              </a:rPr>
              <a:t>száma</a:t>
            </a:r>
            <a:endParaRPr lang="en-US" dirty="0">
              <a:solidFill>
                <a:schemeClr val="tx2"/>
              </a:solidFill>
            </a:endParaRP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Az egyes kategóriák intézményi száma</c:v>
                </c:pt>
              </c:strCache>
            </c:strRef>
          </c:tx>
          <c:cat>
            <c:strRef>
              <c:f>Munka1!$A$2:$A$10</c:f>
              <c:strCache>
                <c:ptCount val="9"/>
                <c:pt idx="0">
                  <c:v>Államigazgatási intézmények</c:v>
                </c:pt>
                <c:pt idx="1">
                  <c:v>Egészségügyi intézmények</c:v>
                </c:pt>
                <c:pt idx="2">
                  <c:v>Felsőoktatási Intézmények</c:v>
                </c:pt>
                <c:pt idx="3">
                  <c:v>Közkönyvtárak</c:v>
                </c:pt>
                <c:pt idx="4">
                  <c:v>Levéltárak</c:v>
                </c:pt>
                <c:pt idx="5">
                  <c:v>Magyar Tudományos Akadémia</c:v>
                </c:pt>
                <c:pt idx="6">
                  <c:v>Múzeumok</c:v>
                </c:pt>
                <c:pt idx="7">
                  <c:v>Nonprofit kutatóintézetek</c:v>
                </c:pt>
                <c:pt idx="8">
                  <c:v>Szakkönyvtárak</c:v>
                </c:pt>
              </c:strCache>
            </c:strRef>
          </c:cat>
          <c:val>
            <c:numRef>
              <c:f>Munka1!$B$2:$B$10</c:f>
              <c:numCache>
                <c:formatCode>General</c:formatCode>
                <c:ptCount val="9"/>
                <c:pt idx="0">
                  <c:v>6</c:v>
                </c:pt>
                <c:pt idx="1">
                  <c:v>24</c:v>
                </c:pt>
                <c:pt idx="2">
                  <c:v>50</c:v>
                </c:pt>
                <c:pt idx="3">
                  <c:v>21</c:v>
                </c:pt>
                <c:pt idx="4">
                  <c:v>7</c:v>
                </c:pt>
                <c:pt idx="5">
                  <c:v>16</c:v>
                </c:pt>
                <c:pt idx="6">
                  <c:v>13</c:v>
                </c:pt>
                <c:pt idx="7">
                  <c:v>12</c:v>
                </c:pt>
                <c:pt idx="8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47451357065709771"/>
          <c:y val="0.26989900338138456"/>
          <c:w val="0.36184481792973749"/>
          <c:h val="0.68194963516639973"/>
        </c:manualLayout>
      </c:layout>
      <c:overlay val="0"/>
      <c:txPr>
        <a:bodyPr/>
        <a:lstStyle/>
        <a:p>
          <a:pPr>
            <a:defRPr sz="1200" baseline="0"/>
          </a:pPr>
          <a:endParaRPr lang="hu-H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Munka3!$F$6</c:f>
              <c:strCache>
                <c:ptCount val="1"/>
                <c:pt idx="0">
                  <c:v>JSTOR</c:v>
                </c:pt>
              </c:strCache>
            </c:strRef>
          </c:tx>
          <c:dLbls>
            <c:dLbl>
              <c:idx val="0"/>
              <c:layout>
                <c:manualLayout>
                  <c:x val="-4.980629143661218E-2"/>
                  <c:y val="-2.1218890680033321E-17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Munka3!$G$3:$I$3</c:f>
              <c:strCache>
                <c:ptCount val="3"/>
                <c:pt idx="0">
                  <c:v>Intézmény</c:v>
                </c:pt>
                <c:pt idx="1">
                  <c:v>Intézménycsoport</c:v>
                </c:pt>
                <c:pt idx="2">
                  <c:v>Teljes EISZ</c:v>
                </c:pt>
              </c:strCache>
            </c:strRef>
          </c:cat>
          <c:val>
            <c:numRef>
              <c:f>Munka3!$G$6:$I$6</c:f>
              <c:numCache>
                <c:formatCode>General</c:formatCode>
                <c:ptCount val="3"/>
                <c:pt idx="0">
                  <c:v>5547</c:v>
                </c:pt>
                <c:pt idx="1">
                  <c:v>19589</c:v>
                </c:pt>
                <c:pt idx="2">
                  <c:v>200178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 rtl="0">
            <a:defRPr sz="105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Munka3!$F$7</c:f>
              <c:strCache>
                <c:ptCount val="1"/>
                <c:pt idx="0">
                  <c:v>EBSCOhost</c:v>
                </c:pt>
              </c:strCache>
            </c:strRef>
          </c:tx>
          <c:dLbls>
            <c:dLbl>
              <c:idx val="1"/>
              <c:layout>
                <c:manualLayout>
                  <c:x val="9.3001189714319546E-2"/>
                  <c:y val="4.6296296296296294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Munka3!$G$3:$I$3</c:f>
              <c:strCache>
                <c:ptCount val="3"/>
                <c:pt idx="0">
                  <c:v>Intézmény</c:v>
                </c:pt>
                <c:pt idx="1">
                  <c:v>Intézménycsoport</c:v>
                </c:pt>
                <c:pt idx="2">
                  <c:v>Teljes EISZ</c:v>
                </c:pt>
              </c:strCache>
            </c:strRef>
          </c:cat>
          <c:val>
            <c:numRef>
              <c:f>Munka3!$G$7:$I$7</c:f>
              <c:numCache>
                <c:formatCode>General</c:formatCode>
                <c:ptCount val="3"/>
                <c:pt idx="0">
                  <c:v>4641</c:v>
                </c:pt>
                <c:pt idx="1">
                  <c:v>2898</c:v>
                </c:pt>
                <c:pt idx="2">
                  <c:v>297797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 rtl="0">
            <a:defRPr sz="105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Munka3!$F$9</c:f>
              <c:strCache>
                <c:ptCount val="1"/>
                <c:pt idx="0">
                  <c:v>Science Magazine</c:v>
                </c:pt>
              </c:strCache>
            </c:strRef>
          </c:tx>
          <c:dLbls>
            <c:txPr>
              <a:bodyPr/>
              <a:lstStyle/>
              <a:p>
                <a:pPr>
                  <a:defRPr sz="1100"/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Munka3!$G$3:$I$3</c:f>
              <c:strCache>
                <c:ptCount val="3"/>
                <c:pt idx="0">
                  <c:v>Intézmény</c:v>
                </c:pt>
                <c:pt idx="1">
                  <c:v>Intézménycsoport</c:v>
                </c:pt>
                <c:pt idx="2">
                  <c:v>Teljes EISZ</c:v>
                </c:pt>
              </c:strCache>
            </c:strRef>
          </c:cat>
          <c:val>
            <c:numRef>
              <c:f>Munka3!$G$9:$I$9</c:f>
              <c:numCache>
                <c:formatCode>General</c:formatCode>
                <c:ptCount val="3"/>
                <c:pt idx="0">
                  <c:v>2064</c:v>
                </c:pt>
                <c:pt idx="1">
                  <c:v>5624</c:v>
                </c:pt>
                <c:pt idx="2">
                  <c:v>19563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 rtl="0">
            <a:defRPr sz="105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hu-HU" sz="1200" dirty="0" smtClean="0"/>
              <a:t>JSTOR </a:t>
            </a:r>
            <a:r>
              <a:rPr lang="hu-HU" sz="1200" dirty="0" err="1"/>
              <a:t>Essential</a:t>
            </a:r>
            <a:r>
              <a:rPr lang="hu-HU" sz="1200" dirty="0"/>
              <a:t> </a:t>
            </a:r>
            <a:r>
              <a:rPr lang="hu-HU" sz="1200" dirty="0" err="1"/>
              <a:t>Collection-ben</a:t>
            </a:r>
            <a:r>
              <a:rPr lang="hu-HU" sz="1200" dirty="0"/>
              <a:t> szereplő, ill. nem szereplő folyóiratok használati aránya</a:t>
            </a:r>
            <a:endParaRPr lang="hu-HU" sz="1200" baseline="0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dia!$A$2:$A$3</c:f>
              <c:strCache>
                <c:ptCount val="2"/>
                <c:pt idx="0">
                  <c:v>EC letöltés</c:v>
                </c:pt>
                <c:pt idx="1">
                  <c:v>EC kimaradó letöltés</c:v>
                </c:pt>
              </c:strCache>
            </c:strRef>
          </c:cat>
          <c:val>
            <c:numRef>
              <c:f>dia!$B$2:$B$3</c:f>
              <c:numCache>
                <c:formatCode>General</c:formatCode>
                <c:ptCount val="2"/>
                <c:pt idx="0">
                  <c:v>40498</c:v>
                </c:pt>
                <c:pt idx="1">
                  <c:v>23062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 rtl="0">
            <a:defRPr sz="12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hu-HU" sz="1400" dirty="0"/>
              <a:t>2015 során használt, Essential </a:t>
            </a:r>
            <a:r>
              <a:rPr lang="hu-HU" sz="1400" dirty="0" err="1"/>
              <a:t>Collection-ben</a:t>
            </a:r>
            <a:r>
              <a:rPr lang="hu-HU" sz="1400" dirty="0"/>
              <a:t> nem szereplő folyóiratok</a:t>
            </a:r>
            <a:r>
              <a:rPr lang="hu-HU" sz="1400" baseline="0" dirty="0"/>
              <a:t> gyűjtemények szerint</a:t>
            </a:r>
          </a:p>
        </c:rich>
      </c:tx>
      <c:layout>
        <c:manualLayout>
          <c:xMode val="edge"/>
          <c:yMode val="edge"/>
          <c:x val="7.9336093495609031E-4"/>
          <c:y val="2.1596239873574136E-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ELTE_EC_kimaradó_cím_coll_stat!$B$1</c:f>
              <c:strCache>
                <c:ptCount val="1"/>
                <c:pt idx="0">
                  <c:v>db. folyóirat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6"/>
              <c:delete val="1"/>
            </c:dLbl>
            <c:dLbl>
              <c:idx val="13"/>
              <c:delete val="1"/>
            </c:dLbl>
            <c:dLbl>
              <c:idx val="15"/>
              <c:delete val="1"/>
            </c:dLbl>
            <c:dLbl>
              <c:idx val="23"/>
              <c:delete val="1"/>
            </c:dLbl>
            <c:dLbl>
              <c:idx val="26"/>
              <c:delete val="1"/>
            </c:dLbl>
            <c:txPr>
              <a:bodyPr/>
              <a:lstStyle/>
              <a:p>
                <a:pPr>
                  <a:defRPr sz="1050"/>
                </a:pPr>
                <a:endParaRPr lang="hu-HU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ELTE_EC_kimaradó_cím_coll_stat!$A$2:$A$28</c:f>
              <c:strCache>
                <c:ptCount val="27"/>
                <c:pt idx="0">
                  <c:v>Arts &amp; Sciences I Collection</c:v>
                </c:pt>
                <c:pt idx="1">
                  <c:v>Arts &amp; Sciences II Collection</c:v>
                </c:pt>
                <c:pt idx="2">
                  <c:v>Arts &amp; Sciences III Collection</c:v>
                </c:pt>
                <c:pt idx="3">
                  <c:v>Arts &amp; Sciences IV Collection</c:v>
                </c:pt>
                <c:pt idx="4">
                  <c:v>Arts &amp; Sciences V Collection</c:v>
                </c:pt>
                <c:pt idx="5">
                  <c:v>Arts &amp; Sciences VI Collection</c:v>
                </c:pt>
                <c:pt idx="6">
                  <c:v>Arts &amp; Sciences VII Collection</c:v>
                </c:pt>
                <c:pt idx="7">
                  <c:v>Arts &amp; Sciences VIII Collection</c:v>
                </c:pt>
                <c:pt idx="8">
                  <c:v>Arts &amp; Sciences IX Collection</c:v>
                </c:pt>
                <c:pt idx="9">
                  <c:v>Arts &amp; Sciences X Collection</c:v>
                </c:pt>
                <c:pt idx="10">
                  <c:v>Arts &amp; Sciences XI Collection</c:v>
                </c:pt>
                <c:pt idx="11">
                  <c:v>Arts &amp; Sciences XII Collection</c:v>
                </c:pt>
                <c:pt idx="12">
                  <c:v>Arts &amp; Sciences XIII Collection</c:v>
                </c:pt>
                <c:pt idx="13">
                  <c:v>Arts &amp; Sciences XIV Collection</c:v>
                </c:pt>
                <c:pt idx="14">
                  <c:v>Biological Sciences Collection</c:v>
                </c:pt>
                <c:pt idx="15">
                  <c:v>Business I Collection</c:v>
                </c:pt>
                <c:pt idx="16">
                  <c:v>Business II Collection</c:v>
                </c:pt>
                <c:pt idx="17">
                  <c:v>Business III Collection</c:v>
                </c:pt>
                <c:pt idx="18">
                  <c:v>Ecology &amp; Botany I Collection</c:v>
                </c:pt>
                <c:pt idx="19">
                  <c:v>Ecology &amp; Botany II Collection</c:v>
                </c:pt>
                <c:pt idx="20">
                  <c:v>Health &amp; General Sciences Collection</c:v>
                </c:pt>
                <c:pt idx="21">
                  <c:v>Ireland Collection</c:v>
                </c:pt>
                <c:pt idx="22">
                  <c:v>Jewish Studies Collection</c:v>
                </c:pt>
                <c:pt idx="23">
                  <c:v>Language &amp; Literature Collection</c:v>
                </c:pt>
                <c:pt idx="24">
                  <c:v>Life Sciences Collection</c:v>
                </c:pt>
                <c:pt idx="25">
                  <c:v>Mathematics &amp; Statistics Collection</c:v>
                </c:pt>
                <c:pt idx="26">
                  <c:v>Music Collection</c:v>
                </c:pt>
              </c:strCache>
            </c:strRef>
          </c:cat>
          <c:val>
            <c:numRef>
              <c:f>ELTE_EC_kimaradó_cím_coll_stat!$B$2:$B$28</c:f>
              <c:numCache>
                <c:formatCode>General</c:formatCode>
                <c:ptCount val="27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163</c:v>
                </c:pt>
                <c:pt idx="5">
                  <c:v>172</c:v>
                </c:pt>
                <c:pt idx="6">
                  <c:v>0</c:v>
                </c:pt>
                <c:pt idx="7">
                  <c:v>171</c:v>
                </c:pt>
                <c:pt idx="8">
                  <c:v>24</c:v>
                </c:pt>
                <c:pt idx="9">
                  <c:v>14</c:v>
                </c:pt>
                <c:pt idx="10">
                  <c:v>39</c:v>
                </c:pt>
                <c:pt idx="11">
                  <c:v>14</c:v>
                </c:pt>
                <c:pt idx="12">
                  <c:v>7</c:v>
                </c:pt>
                <c:pt idx="13">
                  <c:v>3</c:v>
                </c:pt>
                <c:pt idx="14">
                  <c:v>126</c:v>
                </c:pt>
                <c:pt idx="15">
                  <c:v>0</c:v>
                </c:pt>
                <c:pt idx="16">
                  <c:v>35</c:v>
                </c:pt>
                <c:pt idx="17">
                  <c:v>8</c:v>
                </c:pt>
                <c:pt idx="18">
                  <c:v>24</c:v>
                </c:pt>
                <c:pt idx="19">
                  <c:v>63</c:v>
                </c:pt>
                <c:pt idx="20">
                  <c:v>41</c:v>
                </c:pt>
                <c:pt idx="21">
                  <c:v>12</c:v>
                </c:pt>
                <c:pt idx="22">
                  <c:v>11</c:v>
                </c:pt>
                <c:pt idx="23">
                  <c:v>0</c:v>
                </c:pt>
                <c:pt idx="24">
                  <c:v>104</c:v>
                </c:pt>
                <c:pt idx="25">
                  <c:v>7</c:v>
                </c:pt>
                <c:pt idx="2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egendEntry>
        <c:idx val="6"/>
        <c:delete val="1"/>
      </c:legendEntry>
      <c:legendEntry>
        <c:idx val="12"/>
        <c:txPr>
          <a:bodyPr/>
          <a:lstStyle/>
          <a:p>
            <a:pPr algn="just">
              <a:defRPr sz="1000"/>
            </a:pPr>
            <a:endParaRPr lang="hu-HU"/>
          </a:p>
        </c:txPr>
      </c:legendEntry>
      <c:layout>
        <c:manualLayout>
          <c:xMode val="edge"/>
          <c:yMode val="edge"/>
          <c:x val="0.56756028919241541"/>
          <c:y val="0.10223098794011549"/>
          <c:w val="0.43192176950991157"/>
          <c:h val="0.87709953996041268"/>
        </c:manualLayout>
      </c:layout>
      <c:overlay val="0"/>
      <c:txPr>
        <a:bodyPr/>
        <a:lstStyle/>
        <a:p>
          <a:pPr>
            <a:defRPr sz="10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hu-HU" sz="1200" dirty="0" err="1" smtClean="0"/>
              <a:t>Essential</a:t>
            </a:r>
            <a:r>
              <a:rPr lang="hu-HU" sz="1200" baseline="0" dirty="0" smtClean="0"/>
              <a:t> </a:t>
            </a:r>
            <a:r>
              <a:rPr lang="hu-HU" sz="1200" baseline="0" dirty="0" err="1"/>
              <a:t>Collectionben</a:t>
            </a:r>
            <a:r>
              <a:rPr lang="hu-HU" sz="1200" baseline="0" dirty="0"/>
              <a:t> nem szereplő folyóiratok használata, gyűjtemények szerint</a:t>
            </a:r>
            <a:endParaRPr lang="hu-HU" sz="1200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ELTE_EC_kimaradó_cím_coll_stat!$A$35:$A$36</c:f>
              <c:strCache>
                <c:ptCount val="2"/>
                <c:pt idx="0">
                  <c:v>A&amp;S V,VI,VIII, és Biological Sciences</c:v>
                </c:pt>
                <c:pt idx="1">
                  <c:v>Összes többi</c:v>
                </c:pt>
              </c:strCache>
            </c:strRef>
          </c:cat>
          <c:val>
            <c:numRef>
              <c:f>ELTE_EC_kimaradó_cím_coll_stat!$D$35:$D$36</c:f>
              <c:numCache>
                <c:formatCode>General</c:formatCode>
                <c:ptCount val="2"/>
                <c:pt idx="0">
                  <c:v>20196</c:v>
                </c:pt>
                <c:pt idx="1">
                  <c:v>2866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 rtl="0">
            <a:defRPr sz="12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hu-HU" sz="1200"/>
              <a:t>JSTOR teljes</a:t>
            </a:r>
            <a:r>
              <a:rPr lang="hu-HU" sz="1200" baseline="0"/>
              <a:t> használat,  illetve ebből EC + A&amp;S V, VI, VIII, és Biological Sciences használat</a:t>
            </a:r>
            <a:endParaRPr lang="hu-HU" sz="1200"/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3">
                  <a:lumMod val="75000"/>
                </a:schemeClr>
              </a:solidFill>
            </c:spPr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hu-HU" sz="1200"/>
                      <a:t>JSTOR összes: </a:t>
                    </a:r>
                    <a:r>
                      <a:rPr lang="en-US" sz="1200"/>
                      <a:t>63560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hu-HU" sz="1200"/>
                      <a:t>Essential</a:t>
                    </a:r>
                    <a:r>
                      <a:rPr lang="hu-HU" sz="1200" baseline="0"/>
                      <a:t> Collection: </a:t>
                    </a:r>
                    <a:r>
                      <a:rPr lang="en-US" sz="1200"/>
                      <a:t>40498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dia!$A$51:$B$51</c:f>
              <c:strCache>
                <c:ptCount val="2"/>
                <c:pt idx="0">
                  <c:v>JSTOR összes letöltés</c:v>
                </c:pt>
                <c:pt idx="1">
                  <c:v>EC + A&amp;S V,VI,VIII, és Biological Sciences letöltés</c:v>
                </c:pt>
              </c:strCache>
            </c:strRef>
          </c:cat>
          <c:val>
            <c:numRef>
              <c:f>dia!$A$52:$B$52</c:f>
              <c:numCache>
                <c:formatCode>General</c:formatCode>
                <c:ptCount val="2"/>
                <c:pt idx="0">
                  <c:v>63560</c:v>
                </c:pt>
                <c:pt idx="1">
                  <c:v>40498</c:v>
                </c:pt>
              </c:numCache>
            </c:numRef>
          </c:val>
        </c:ser>
        <c:ser>
          <c:idx val="1"/>
          <c:order val="1"/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hu-HU" sz="1200" b="0" i="0" u="none" strike="noStrike" baseline="0">
                        <a:effectLst/>
                      </a:rPr>
                      <a:t>A&amp;S V, VI, VIII, és BS.: </a:t>
                    </a:r>
                    <a:r>
                      <a:rPr lang="en-US" sz="1200"/>
                      <a:t>20196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dia!$A$51:$B$51</c:f>
              <c:strCache>
                <c:ptCount val="2"/>
                <c:pt idx="0">
                  <c:v>JSTOR összes letöltés</c:v>
                </c:pt>
                <c:pt idx="1">
                  <c:v>EC + A&amp;S V,VI,VIII, és Biological Sciences letöltés</c:v>
                </c:pt>
              </c:strCache>
            </c:strRef>
          </c:cat>
          <c:val>
            <c:numRef>
              <c:f>dia!$A$53:$B$53</c:f>
              <c:numCache>
                <c:formatCode>General</c:formatCode>
                <c:ptCount val="2"/>
                <c:pt idx="1">
                  <c:v>20196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5"/>
        <c:overlap val="100"/>
        <c:axId val="178149888"/>
        <c:axId val="177931392"/>
      </c:barChart>
      <c:catAx>
        <c:axId val="17814988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77931392"/>
        <c:crosses val="autoZero"/>
        <c:auto val="1"/>
        <c:lblAlgn val="ctr"/>
        <c:lblOffset val="100"/>
        <c:noMultiLvlLbl val="0"/>
      </c:catAx>
      <c:valAx>
        <c:axId val="1779313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hu-HU" sz="1400"/>
                  <a:t>letöltések száma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100"/>
            </a:pPr>
            <a:endParaRPr lang="hu-HU"/>
          </a:p>
        </c:txPr>
        <c:crossAx val="1781498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u-HU" sz="1400" b="1" i="0" baseline="0">
                <a:effectLst/>
              </a:rPr>
              <a:t>ScienceDirect letöltési arányok tízezer letöltés alatti intézmények esetén (2015)</a:t>
            </a:r>
            <a:endParaRPr lang="hu-HU" sz="1400">
              <a:effectLst/>
            </a:endParaRP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Munka1!$A$1</c:f>
              <c:strCache>
                <c:ptCount val="1"/>
                <c:pt idx="0">
                  <c:v>Statisztika (2015)</c:v>
                </c:pt>
              </c:strCache>
            </c:strRef>
          </c:tx>
          <c:val>
            <c:numRef>
              <c:f>Munka1!$A$2:$A$28</c:f>
              <c:numCache>
                <c:formatCode>General</c:formatCode>
                <c:ptCount val="27"/>
                <c:pt idx="0">
                  <c:v>81</c:v>
                </c:pt>
                <c:pt idx="1">
                  <c:v>443</c:v>
                </c:pt>
                <c:pt idx="2">
                  <c:v>522</c:v>
                </c:pt>
                <c:pt idx="3">
                  <c:v>816</c:v>
                </c:pt>
                <c:pt idx="4">
                  <c:v>1005</c:v>
                </c:pt>
                <c:pt idx="5" formatCode="#,##0">
                  <c:v>1009</c:v>
                </c:pt>
                <c:pt idx="6" formatCode="#,##0">
                  <c:v>1112</c:v>
                </c:pt>
                <c:pt idx="7" formatCode="#,##0">
                  <c:v>1133</c:v>
                </c:pt>
                <c:pt idx="8" formatCode="#,##0">
                  <c:v>1148</c:v>
                </c:pt>
                <c:pt idx="9" formatCode="#,##0">
                  <c:v>1201</c:v>
                </c:pt>
                <c:pt idx="10" formatCode="#,##0">
                  <c:v>1266</c:v>
                </c:pt>
                <c:pt idx="11" formatCode="#,##0">
                  <c:v>1834</c:v>
                </c:pt>
                <c:pt idx="12" formatCode="#,##0">
                  <c:v>2534</c:v>
                </c:pt>
                <c:pt idx="13">
                  <c:v>3060</c:v>
                </c:pt>
                <c:pt idx="14">
                  <c:v>3071</c:v>
                </c:pt>
                <c:pt idx="15" formatCode="#,##0">
                  <c:v>4212</c:v>
                </c:pt>
                <c:pt idx="16" formatCode="#,##0">
                  <c:v>4510</c:v>
                </c:pt>
                <c:pt idx="17">
                  <c:v>5037</c:v>
                </c:pt>
                <c:pt idx="18" formatCode="#,##0">
                  <c:v>5722</c:v>
                </c:pt>
                <c:pt idx="19" formatCode="#,##0">
                  <c:v>5942</c:v>
                </c:pt>
                <c:pt idx="20" formatCode="#,##0">
                  <c:v>6648</c:v>
                </c:pt>
                <c:pt idx="21" formatCode="#,##0">
                  <c:v>6950</c:v>
                </c:pt>
                <c:pt idx="22" formatCode="#,##0">
                  <c:v>7517</c:v>
                </c:pt>
                <c:pt idx="23">
                  <c:v>7840</c:v>
                </c:pt>
                <c:pt idx="24" formatCode="#,##0">
                  <c:v>9194</c:v>
                </c:pt>
                <c:pt idx="25" formatCode="#,##0">
                  <c:v>9488</c:v>
                </c:pt>
                <c:pt idx="26" formatCode="#,##0">
                  <c:v>9645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Munka1!$B$1</c:f>
              <c:strCache>
                <c:ptCount val="1"/>
                <c:pt idx="0">
                  <c:v>Statisztika 0,9-ik hatványa (2015)</c:v>
                </c:pt>
              </c:strCache>
            </c:strRef>
          </c:tx>
          <c:val>
            <c:numRef>
              <c:f>Munka1!$B$2:$B$28</c:f>
              <c:numCache>
                <c:formatCode>#,##0</c:formatCode>
                <c:ptCount val="27"/>
                <c:pt idx="0">
                  <c:v>52.195915213157619</c:v>
                </c:pt>
                <c:pt idx="1">
                  <c:v>240.85926326055502</c:v>
                </c:pt>
                <c:pt idx="2">
                  <c:v>279.19231043705196</c:v>
                </c:pt>
                <c:pt idx="3">
                  <c:v>417.3699169059214</c:v>
                </c:pt>
                <c:pt idx="4">
                  <c:v>503.44201337395106</c:v>
                </c:pt>
                <c:pt idx="5">
                  <c:v>505.24502939239051</c:v>
                </c:pt>
                <c:pt idx="6">
                  <c:v>551.43497571633509</c:v>
                </c:pt>
                <c:pt idx="7">
                  <c:v>560.79859755581981</c:v>
                </c:pt>
                <c:pt idx="8">
                  <c:v>567.47626187841979</c:v>
                </c:pt>
                <c:pt idx="9">
                  <c:v>591.00166807969333</c:v>
                </c:pt>
                <c:pt idx="10">
                  <c:v>619.71261255130935</c:v>
                </c:pt>
                <c:pt idx="11">
                  <c:v>865.08622801905869</c:v>
                </c:pt>
                <c:pt idx="12">
                  <c:v>1157.2466959189439</c:v>
                </c:pt>
                <c:pt idx="13">
                  <c:v>1371.3530723198471</c:v>
                </c:pt>
                <c:pt idx="14">
                  <c:v>1375.7890064455028</c:v>
                </c:pt>
                <c:pt idx="15">
                  <c:v>1828.2666038349605</c:v>
                </c:pt>
                <c:pt idx="16">
                  <c:v>1944.2803532302175</c:v>
                </c:pt>
                <c:pt idx="17">
                  <c:v>2147.6067276309846</c:v>
                </c:pt>
                <c:pt idx="18">
                  <c:v>2408.757434667667</c:v>
                </c:pt>
                <c:pt idx="19">
                  <c:v>2491.9503362131691</c:v>
                </c:pt>
                <c:pt idx="20">
                  <c:v>2756.9056897654918</c:v>
                </c:pt>
                <c:pt idx="21">
                  <c:v>2869.3684856638056</c:v>
                </c:pt>
                <c:pt idx="22">
                  <c:v>3079.215577989904</c:v>
                </c:pt>
                <c:pt idx="23">
                  <c:v>3198.04416025921</c:v>
                </c:pt>
                <c:pt idx="24">
                  <c:v>3691.0850257463767</c:v>
                </c:pt>
                <c:pt idx="25">
                  <c:v>3797.1452337822789</c:v>
                </c:pt>
                <c:pt idx="26">
                  <c:v>3853.6476981900246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Munka1!$C$1</c:f>
              <c:strCache>
                <c:ptCount val="1"/>
                <c:pt idx="0">
                  <c:v>Statisztika 0,75-ik hatványa (2015)</c:v>
                </c:pt>
              </c:strCache>
            </c:strRef>
          </c:tx>
          <c:val>
            <c:numRef>
              <c:f>Munka1!$C$2:$C$28</c:f>
              <c:numCache>
                <c:formatCode>#,##0</c:formatCode>
                <c:ptCount val="27"/>
                <c:pt idx="0">
                  <c:v>27</c:v>
                </c:pt>
                <c:pt idx="1">
                  <c:v>96.561231219745693</c:v>
                </c:pt>
                <c:pt idx="2">
                  <c:v>109.20760359875534</c:v>
                </c:pt>
                <c:pt idx="3">
                  <c:v>152.67489116015065</c:v>
                </c:pt>
                <c:pt idx="4">
                  <c:v>178.49437986428651</c:v>
                </c:pt>
                <c:pt idx="5">
                  <c:v>179.02693426318294</c:v>
                </c:pt>
                <c:pt idx="6">
                  <c:v>192.56554824055507</c:v>
                </c:pt>
                <c:pt idx="7">
                  <c:v>195.2865946556899</c:v>
                </c:pt>
                <c:pt idx="8">
                  <c:v>197.22248020608512</c:v>
                </c:pt>
                <c:pt idx="9">
                  <c:v>204.0127244308419</c:v>
                </c:pt>
                <c:pt idx="10">
                  <c:v>212.23904326638862</c:v>
                </c:pt>
                <c:pt idx="11">
                  <c:v>280.25250198789405</c:v>
                </c:pt>
                <c:pt idx="12">
                  <c:v>357.15353903825292</c:v>
                </c:pt>
                <c:pt idx="13">
                  <c:v>411.42537140518857</c:v>
                </c:pt>
                <c:pt idx="14">
                  <c:v>412.53410878941651</c:v>
                </c:pt>
                <c:pt idx="15">
                  <c:v>522.83694924955068</c:v>
                </c:pt>
                <c:pt idx="16">
                  <c:v>550.34168146931245</c:v>
                </c:pt>
                <c:pt idx="17">
                  <c:v>597.9005640725062</c:v>
                </c:pt>
                <c:pt idx="18">
                  <c:v>657.90152048470395</c:v>
                </c:pt>
                <c:pt idx="19">
                  <c:v>676.78306919678676</c:v>
                </c:pt>
                <c:pt idx="20">
                  <c:v>736.23804887150891</c:v>
                </c:pt>
                <c:pt idx="21">
                  <c:v>761.18216414897995</c:v>
                </c:pt>
                <c:pt idx="22">
                  <c:v>807.29713770849901</c:v>
                </c:pt>
                <c:pt idx="23">
                  <c:v>833.17656709737219</c:v>
                </c:pt>
                <c:pt idx="24">
                  <c:v>938.91953402721151</c:v>
                </c:pt>
                <c:pt idx="25">
                  <c:v>961.34884091041056</c:v>
                </c:pt>
                <c:pt idx="26">
                  <c:v>973.25506822649584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7116800"/>
        <c:axId val="118599040"/>
      </c:lineChart>
      <c:catAx>
        <c:axId val="167116800"/>
        <c:scaling>
          <c:orientation val="minMax"/>
        </c:scaling>
        <c:delete val="0"/>
        <c:axPos val="b"/>
        <c:majorTickMark val="none"/>
        <c:minorTickMark val="none"/>
        <c:tickLblPos val="nextTo"/>
        <c:crossAx val="118599040"/>
        <c:crosses val="autoZero"/>
        <c:auto val="1"/>
        <c:lblAlgn val="ctr"/>
        <c:lblOffset val="100"/>
        <c:noMultiLvlLbl val="0"/>
      </c:catAx>
      <c:valAx>
        <c:axId val="118599040"/>
        <c:scaling>
          <c:orientation val="minMax"/>
          <c:max val="100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671168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>
                <a:solidFill>
                  <a:schemeClr val="tx2"/>
                </a:solidFill>
              </a:rPr>
              <a:t>Az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egyes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kategóriák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intézményi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száma</a:t>
            </a:r>
            <a:endParaRPr lang="en-US" dirty="0">
              <a:solidFill>
                <a:schemeClr val="tx2"/>
              </a:solidFill>
            </a:endParaRP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Munka1!$B$1</c:f>
              <c:strCache>
                <c:ptCount val="1"/>
                <c:pt idx="0">
                  <c:v>Az egyes kategóriák intézményi száma</c:v>
                </c:pt>
              </c:strCache>
            </c:strRef>
          </c:tx>
          <c:cat>
            <c:strRef>
              <c:f>Munka1!$A$2:$A$6</c:f>
              <c:strCache>
                <c:ptCount val="5"/>
                <c:pt idx="0">
                  <c:v>1. kategória (70 intézmény)</c:v>
                </c:pt>
                <c:pt idx="1">
                  <c:v>2. kategória (42 intézmény)</c:v>
                </c:pt>
                <c:pt idx="2">
                  <c:v>3. kategória (26 intézmény)</c:v>
                </c:pt>
                <c:pt idx="3">
                  <c:v>4. kategória (14 intézmény)</c:v>
                </c:pt>
                <c:pt idx="4">
                  <c:v>5. kategória (7 intézmény)</c:v>
                </c:pt>
              </c:strCache>
            </c:strRef>
          </c:cat>
          <c:val>
            <c:numRef>
              <c:f>Munka1!$B$2:$B$6</c:f>
              <c:numCache>
                <c:formatCode>General</c:formatCode>
                <c:ptCount val="5"/>
                <c:pt idx="0">
                  <c:v>70</c:v>
                </c:pt>
                <c:pt idx="1">
                  <c:v>42</c:v>
                </c:pt>
                <c:pt idx="2">
                  <c:v>26</c:v>
                </c:pt>
                <c:pt idx="3">
                  <c:v>14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47451357065709771"/>
          <c:y val="0.26989900338138456"/>
          <c:w val="0.36184481792973749"/>
          <c:h val="0.68194963516639973"/>
        </c:manualLayout>
      </c:layout>
      <c:overlay val="0"/>
      <c:txPr>
        <a:bodyPr/>
        <a:lstStyle/>
        <a:p>
          <a:pPr>
            <a:defRPr sz="1200" baseline="0"/>
          </a:pPr>
          <a:endParaRPr lang="hu-H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hu-HU" sz="2000" dirty="0" err="1">
                <a:solidFill>
                  <a:schemeClr val="tx2"/>
                </a:solidFill>
              </a:rPr>
              <a:t>EBSCOhost</a:t>
            </a:r>
            <a:r>
              <a:rPr lang="hu-HU" sz="2000" dirty="0">
                <a:solidFill>
                  <a:schemeClr val="tx2"/>
                </a:solidFill>
              </a:rPr>
              <a:t> - 2015 </a:t>
            </a:r>
            <a:r>
              <a:rPr lang="hu-HU" sz="2000" dirty="0" err="1">
                <a:solidFill>
                  <a:schemeClr val="tx2"/>
                </a:solidFill>
              </a:rPr>
              <a:t>-összes</a:t>
            </a:r>
            <a:r>
              <a:rPr lang="hu-HU" sz="2000" dirty="0">
                <a:solidFill>
                  <a:schemeClr val="tx2"/>
                </a:solidFill>
              </a:rPr>
              <a:t> letöltés</a:t>
            </a:r>
            <a:endParaRPr lang="en-US" sz="2000" dirty="0">
              <a:solidFill>
                <a:schemeClr val="tx2"/>
              </a:solidFill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Munka2!$B$1</c:f>
              <c:strCache>
                <c:ptCount val="1"/>
                <c:pt idx="0">
                  <c:v>Összes letöltés</c:v>
                </c:pt>
              </c:strCache>
            </c:strRef>
          </c:tx>
          <c:invertIfNegative val="0"/>
          <c:cat>
            <c:strRef>
              <c:f>Munka2!$A$2:$A$97</c:f>
              <c:strCache>
                <c:ptCount val="96"/>
                <c:pt idx="0">
                  <c:v>Budapesti Corvinus Egyetem</c:v>
                </c:pt>
                <c:pt idx="1">
                  <c:v>Közép-európai Egyetem</c:v>
                </c:pt>
                <c:pt idx="2">
                  <c:v>Fővárosi Szabó Ervin Könyvtár</c:v>
                </c:pt>
                <c:pt idx="3">
                  <c:v>Szegedi Tudományegyetem</c:v>
                </c:pt>
                <c:pt idx="4">
                  <c:v>IBS - Nemzetközi Üzleti Főiskola</c:v>
                </c:pt>
                <c:pt idx="5">
                  <c:v>Semmelweis Egyetem</c:v>
                </c:pt>
                <c:pt idx="6">
                  <c:v>Eötvös Loránd Tudományegyetem</c:v>
                </c:pt>
                <c:pt idx="7">
                  <c:v>Pécsi Tudományegyetem</c:v>
                </c:pt>
                <c:pt idx="8">
                  <c:v>Debreceni Egyetem</c:v>
                </c:pt>
                <c:pt idx="9">
                  <c:v>Magyar Tudományos Akadémia</c:v>
                </c:pt>
                <c:pt idx="10">
                  <c:v>Budapesti Gazdasági Egyetem</c:v>
                </c:pt>
                <c:pt idx="11">
                  <c:v>Szent István Egyetem</c:v>
                </c:pt>
                <c:pt idx="12">
                  <c:v>Kecskeméti Főiskola</c:v>
                </c:pt>
                <c:pt idx="13">
                  <c:v>Budapesti Metropolitan Egyetem</c:v>
                </c:pt>
                <c:pt idx="14">
                  <c:v>Nemzeti Közszolgálati Egyetem</c:v>
                </c:pt>
                <c:pt idx="15">
                  <c:v>Pannon Egyetem</c:v>
                </c:pt>
                <c:pt idx="16">
                  <c:v>Eszterházy Károly Főiskola</c:v>
                </c:pt>
                <c:pt idx="17">
                  <c:v>Széchenyi István Egyetem</c:v>
                </c:pt>
                <c:pt idx="18">
                  <c:v>Nyugat-magyarországi Egyetem</c:v>
                </c:pt>
                <c:pt idx="19">
                  <c:v>Testnevelési Egyetem</c:v>
                </c:pt>
                <c:pt idx="20">
                  <c:v>Budapesti Műszaki és Gazdaságtudományi Egyetem</c:v>
                </c:pt>
                <c:pt idx="21">
                  <c:v>Sapientia Szerzetesi Hittudományi Főiskola</c:v>
                </c:pt>
                <c:pt idx="22">
                  <c:v>Miskolci Egyetem</c:v>
                </c:pt>
                <c:pt idx="23">
                  <c:v>Moholy-Nagy Művészeti Egyetem</c:v>
                </c:pt>
                <c:pt idx="24">
                  <c:v>Andrássy Gyula Budapesti Német Nyelvű Egyetem</c:v>
                </c:pt>
                <c:pt idx="25">
                  <c:v>Károli Gáspár Református Egyetem</c:v>
                </c:pt>
                <c:pt idx="26">
                  <c:v>Országgyűlés Hivatala</c:v>
                </c:pt>
                <c:pt idx="27">
                  <c:v>Országos Idegennyelvű Könyvtár</c:v>
                </c:pt>
                <c:pt idx="28">
                  <c:v>Sapientia Erdélyi Magyar Tudományegyetem</c:v>
                </c:pt>
                <c:pt idx="29">
                  <c:v>Pécsi Püspöki Hittudományi Főiskola</c:v>
                </c:pt>
                <c:pt idx="30">
                  <c:v>Pázmány Péter Katolikus Egyetem</c:v>
                </c:pt>
                <c:pt idx="31">
                  <c:v>Állami Egészségügyi Ellátó Központ Országos Egészségügyi Szakkönyvtár</c:v>
                </c:pt>
                <c:pt idx="32">
                  <c:v>Evangélikus Hittudományi Egyetem</c:v>
                </c:pt>
                <c:pt idx="33">
                  <c:v>Kaposvári Egyetem</c:v>
                </c:pt>
                <c:pt idx="34">
                  <c:v>Külgazdasági és Külügyminisztérium Bánffy Miklós Szakkönyvtár</c:v>
                </c:pt>
                <c:pt idx="35">
                  <c:v>Dunántúli Református Egyházkerület Tudományos Gyűjteményei</c:v>
                </c:pt>
                <c:pt idx="36">
                  <c:v>Méliusz Juhász Péter Könyvtár/Debrecen</c:v>
                </c:pt>
                <c:pt idx="37">
                  <c:v>Óbudai Egyetem</c:v>
                </c:pt>
                <c:pt idx="38">
                  <c:v>Országos Széchényi Könyvtár</c:v>
                </c:pt>
                <c:pt idx="39">
                  <c:v>Kodolányi János Főiskola</c:v>
                </c:pt>
                <c:pt idx="40">
                  <c:v>Takáts Gyula Megyei és Városi Könyvtár/Kaposvár</c:v>
                </c:pt>
                <c:pt idx="41">
                  <c:v>Liszt Ferenc Zeneművészeti Egyetem</c:v>
                </c:pt>
                <c:pt idx="42">
                  <c:v>Oktatáskutató és Fejlesztő Intézet</c:v>
                </c:pt>
                <c:pt idx="43">
                  <c:v>József Attila Megyei és Városi Könyvtár/Tatabánya</c:v>
                </c:pt>
                <c:pt idx="44">
                  <c:v>Dr. Kovács Pál Megyei Könyvtár és Közösségi Tér/Győr</c:v>
                </c:pt>
                <c:pt idx="45">
                  <c:v>Debreceni Református Hittudományi Egyetem</c:v>
                </c:pt>
                <c:pt idx="46">
                  <c:v>Bródy Sándor Megyei és Városi Könyvtár/Eger</c:v>
                </c:pt>
                <c:pt idx="47">
                  <c:v>Apor Vilmos Katolikus Főiskola</c:v>
                </c:pt>
                <c:pt idx="48">
                  <c:v>Pest Megyei Könyvtár/Szentendre</c:v>
                </c:pt>
                <c:pt idx="49">
                  <c:v>Szolnoki Főiskola</c:v>
                </c:pt>
                <c:pt idx="50">
                  <c:v>Magyar Képzőművészeti Egyetem</c:v>
                </c:pt>
                <c:pt idx="51">
                  <c:v>Bács-Kiskun Megyei Katona József Könyvtár/ Kecskemét</c:v>
                </c:pt>
                <c:pt idx="52">
                  <c:v>Központi Statisztikai Hivatal Könyvtár</c:v>
                </c:pt>
                <c:pt idx="53">
                  <c:v>Magyar Mezőgazdasági Múzeum és Könyvtár</c:v>
                </c:pt>
                <c:pt idx="54">
                  <c:v>Országos Orvosi Rehabilitációs Intézet</c:v>
                </c:pt>
                <c:pt idx="55">
                  <c:v>Információs Hivatal</c:v>
                </c:pt>
                <c:pt idx="56">
                  <c:v>Országos Tisztifőorvosi Hivatal</c:v>
                </c:pt>
                <c:pt idx="57">
                  <c:v>Magyar Táncművészeti Főiskola</c:v>
                </c:pt>
                <c:pt idx="58">
                  <c:v>Deák Ferenc Megyei ésVárosi Könyvtár/Zalaegerszeg</c:v>
                </c:pt>
                <c:pt idx="59">
                  <c:v>Magyar Természettudományi Múzeum</c:v>
                </c:pt>
                <c:pt idx="60">
                  <c:v>Magyar Honvédség Egészségügyi Központ</c:v>
                </c:pt>
                <c:pt idx="61">
                  <c:v>Külügyi és Külgazdasági Intézet</c:v>
                </c:pt>
                <c:pt idx="62">
                  <c:v>Budapesti Történeti Múzeum</c:v>
                </c:pt>
                <c:pt idx="63">
                  <c:v>Nemzeti Élelmiszerlánc-biztonsági Hivatal</c:v>
                </c:pt>
                <c:pt idx="64">
                  <c:v>Vörösmarty Mihály Könyvtár/Székesfehérvár</c:v>
                </c:pt>
                <c:pt idx="65">
                  <c:v>Eötvös József Főiskola</c:v>
                </c:pt>
                <c:pt idx="66">
                  <c:v>Nemzeti Agrárkutatási és Innovációs Központ</c:v>
                </c:pt>
                <c:pt idx="67">
                  <c:v>Berzsenyi Dániel Megyei és Városi Könyvtár/Szombathely</c:v>
                </c:pt>
                <c:pt idx="68">
                  <c:v>Zala Megyei Kórház</c:v>
                </c:pt>
                <c:pt idx="69">
                  <c:v>Békés Megyei Pándy Kálmán Kórház</c:v>
                </c:pt>
                <c:pt idx="70">
                  <c:v>Eötvös Károly Megyei Könyvtár/Veszprém</c:v>
                </c:pt>
                <c:pt idx="71">
                  <c:v>Szent János Kórház és Észak-budai Egyesített Kórházak</c:v>
                </c:pt>
                <c:pt idx="72">
                  <c:v>Iparművészeti Múzeum</c:v>
                </c:pt>
                <c:pt idx="73">
                  <c:v>Dr. Kenessey Albert Kórház-Rendelőintézet</c:v>
                </c:pt>
                <c:pt idx="74">
                  <c:v>Wesley János Lelkészképző Főiskola</c:v>
                </c:pt>
                <c:pt idx="75">
                  <c:v>HM Hadtörténeti Intézet és Múzeum Hadtörténeti Könyvtár</c:v>
                </c:pt>
                <c:pt idx="76">
                  <c:v>Jahn Ferenc Dél-pesti Kórház és Rendelőintézet</c:v>
                </c:pt>
                <c:pt idx="77">
                  <c:v>Fejér Megyei Szent György Egyetemi Oktató Kórház</c:v>
                </c:pt>
                <c:pt idx="78">
                  <c:v>Szépművészeti Múzeum</c:v>
                </c:pt>
                <c:pt idx="79">
                  <c:v>II. Rákóczi Ferenc Megyei és Városi Könyvtár/Miskolc</c:v>
                </c:pt>
                <c:pt idx="80">
                  <c:v>Bay Zoltán Alkalmazott Kutatási Közhasznú Nonprofit Kft.</c:v>
                </c:pt>
                <c:pt idx="81">
                  <c:v>Dunaújvárosi Egyetem</c:v>
                </c:pt>
                <c:pt idx="82">
                  <c:v>Országos Reumatológiai és Fizioterápiás Intézet</c:v>
                </c:pt>
                <c:pt idx="83">
                  <c:v>Verseghy Ferenc Könyvtár és Közművelődési Intézmény/Szolnok</c:v>
                </c:pt>
                <c:pt idx="84">
                  <c:v>Néprajzi Múzeum</c:v>
                </c:pt>
                <c:pt idx="85">
                  <c:v>Somogyi Károly Városi és Megyei Könyvtár/Szeged</c:v>
                </c:pt>
                <c:pt idx="86">
                  <c:v>Szellemi Tulajdon Nemzeti Hivatala</c:v>
                </c:pt>
                <c:pt idx="87">
                  <c:v>Magyar Földtani és Geofizikai Intézet</c:v>
                </c:pt>
                <c:pt idx="88">
                  <c:v>Szent Lázár Megyei Kórház</c:v>
                </c:pt>
                <c:pt idx="89">
                  <c:v>Magyar Nemzeti Múzeum</c:v>
                </c:pt>
                <c:pt idx="90">
                  <c:v>Tolna Megyei Illyés Gyula Könyvtár/Szekszárd</c:v>
                </c:pt>
                <c:pt idx="91">
                  <c:v>Petőfi Irodalmi Múzeum</c:v>
                </c:pt>
                <c:pt idx="92">
                  <c:v>Gabonakutató Nonprofit Közhasznú Kft.</c:v>
                </c:pt>
                <c:pt idx="93">
                  <c:v>Csolnoky Ferenc Kórház</c:v>
                </c:pt>
                <c:pt idx="94">
                  <c:v>Balassi Bálint Megyei Könyvtár/Salgótarján</c:v>
                </c:pt>
                <c:pt idx="95">
                  <c:v>Szent Imre Egyetemi Oktatókórház</c:v>
                </c:pt>
              </c:strCache>
            </c:strRef>
          </c:cat>
          <c:val>
            <c:numRef>
              <c:f>Munka2!$B$2:$B$97</c:f>
              <c:numCache>
                <c:formatCode>General</c:formatCode>
                <c:ptCount val="96"/>
                <c:pt idx="0">
                  <c:v>53040</c:v>
                </c:pt>
                <c:pt idx="1">
                  <c:v>47732</c:v>
                </c:pt>
                <c:pt idx="2">
                  <c:v>27269</c:v>
                </c:pt>
                <c:pt idx="3">
                  <c:v>26284</c:v>
                </c:pt>
                <c:pt idx="4">
                  <c:v>22753</c:v>
                </c:pt>
                <c:pt idx="5">
                  <c:v>17604</c:v>
                </c:pt>
                <c:pt idx="6">
                  <c:v>15550</c:v>
                </c:pt>
                <c:pt idx="7">
                  <c:v>15539</c:v>
                </c:pt>
                <c:pt idx="8">
                  <c:v>12624</c:v>
                </c:pt>
                <c:pt idx="9">
                  <c:v>7539</c:v>
                </c:pt>
                <c:pt idx="10">
                  <c:v>5628</c:v>
                </c:pt>
                <c:pt idx="11">
                  <c:v>4827</c:v>
                </c:pt>
                <c:pt idx="12">
                  <c:v>4291</c:v>
                </c:pt>
                <c:pt idx="13">
                  <c:v>3808</c:v>
                </c:pt>
                <c:pt idx="14">
                  <c:v>2754</c:v>
                </c:pt>
                <c:pt idx="15">
                  <c:v>2718</c:v>
                </c:pt>
                <c:pt idx="16">
                  <c:v>2600</c:v>
                </c:pt>
                <c:pt idx="17">
                  <c:v>2141</c:v>
                </c:pt>
                <c:pt idx="18">
                  <c:v>2000</c:v>
                </c:pt>
                <c:pt idx="19">
                  <c:v>1865</c:v>
                </c:pt>
                <c:pt idx="20">
                  <c:v>1774</c:v>
                </c:pt>
                <c:pt idx="21">
                  <c:v>1699</c:v>
                </c:pt>
                <c:pt idx="22">
                  <c:v>1690</c:v>
                </c:pt>
                <c:pt idx="23">
                  <c:v>1683</c:v>
                </c:pt>
                <c:pt idx="24">
                  <c:v>1338</c:v>
                </c:pt>
                <c:pt idx="25">
                  <c:v>1298</c:v>
                </c:pt>
                <c:pt idx="26">
                  <c:v>1255</c:v>
                </c:pt>
                <c:pt idx="27">
                  <c:v>1086</c:v>
                </c:pt>
                <c:pt idx="28">
                  <c:v>1068</c:v>
                </c:pt>
                <c:pt idx="29">
                  <c:v>916</c:v>
                </c:pt>
                <c:pt idx="30">
                  <c:v>805</c:v>
                </c:pt>
                <c:pt idx="31">
                  <c:v>802</c:v>
                </c:pt>
                <c:pt idx="32">
                  <c:v>793</c:v>
                </c:pt>
                <c:pt idx="33">
                  <c:v>773</c:v>
                </c:pt>
                <c:pt idx="34">
                  <c:v>741</c:v>
                </c:pt>
                <c:pt idx="35">
                  <c:v>680</c:v>
                </c:pt>
                <c:pt idx="36">
                  <c:v>672</c:v>
                </c:pt>
                <c:pt idx="37">
                  <c:v>626</c:v>
                </c:pt>
                <c:pt idx="38">
                  <c:v>615</c:v>
                </c:pt>
                <c:pt idx="39">
                  <c:v>524</c:v>
                </c:pt>
                <c:pt idx="40">
                  <c:v>432</c:v>
                </c:pt>
                <c:pt idx="41">
                  <c:v>426</c:v>
                </c:pt>
                <c:pt idx="42">
                  <c:v>400</c:v>
                </c:pt>
                <c:pt idx="43">
                  <c:v>339</c:v>
                </c:pt>
                <c:pt idx="44">
                  <c:v>323</c:v>
                </c:pt>
                <c:pt idx="45">
                  <c:v>307</c:v>
                </c:pt>
                <c:pt idx="46">
                  <c:v>253</c:v>
                </c:pt>
                <c:pt idx="47">
                  <c:v>213</c:v>
                </c:pt>
                <c:pt idx="48">
                  <c:v>205</c:v>
                </c:pt>
                <c:pt idx="49">
                  <c:v>193</c:v>
                </c:pt>
                <c:pt idx="50">
                  <c:v>186</c:v>
                </c:pt>
                <c:pt idx="51">
                  <c:v>174</c:v>
                </c:pt>
                <c:pt idx="52">
                  <c:v>170</c:v>
                </c:pt>
                <c:pt idx="53">
                  <c:v>167</c:v>
                </c:pt>
                <c:pt idx="54">
                  <c:v>156</c:v>
                </c:pt>
                <c:pt idx="55">
                  <c:v>145</c:v>
                </c:pt>
                <c:pt idx="56">
                  <c:v>139</c:v>
                </c:pt>
                <c:pt idx="57">
                  <c:v>127</c:v>
                </c:pt>
                <c:pt idx="58">
                  <c:v>122</c:v>
                </c:pt>
                <c:pt idx="59">
                  <c:v>122</c:v>
                </c:pt>
                <c:pt idx="60">
                  <c:v>105</c:v>
                </c:pt>
                <c:pt idx="61">
                  <c:v>103</c:v>
                </c:pt>
                <c:pt idx="62">
                  <c:v>99</c:v>
                </c:pt>
                <c:pt idx="63">
                  <c:v>97</c:v>
                </c:pt>
                <c:pt idx="64">
                  <c:v>78</c:v>
                </c:pt>
                <c:pt idx="65">
                  <c:v>75</c:v>
                </c:pt>
                <c:pt idx="66">
                  <c:v>70</c:v>
                </c:pt>
                <c:pt idx="67">
                  <c:v>66</c:v>
                </c:pt>
                <c:pt idx="68">
                  <c:v>59</c:v>
                </c:pt>
                <c:pt idx="69">
                  <c:v>59</c:v>
                </c:pt>
                <c:pt idx="70">
                  <c:v>57</c:v>
                </c:pt>
                <c:pt idx="71">
                  <c:v>50</c:v>
                </c:pt>
                <c:pt idx="72">
                  <c:v>41</c:v>
                </c:pt>
                <c:pt idx="73">
                  <c:v>34</c:v>
                </c:pt>
                <c:pt idx="74">
                  <c:v>31</c:v>
                </c:pt>
                <c:pt idx="75">
                  <c:v>27</c:v>
                </c:pt>
                <c:pt idx="76">
                  <c:v>23</c:v>
                </c:pt>
                <c:pt idx="77">
                  <c:v>22</c:v>
                </c:pt>
                <c:pt idx="78">
                  <c:v>21</c:v>
                </c:pt>
                <c:pt idx="79">
                  <c:v>14</c:v>
                </c:pt>
                <c:pt idx="80">
                  <c:v>13</c:v>
                </c:pt>
                <c:pt idx="81">
                  <c:v>13</c:v>
                </c:pt>
                <c:pt idx="82">
                  <c:v>12</c:v>
                </c:pt>
                <c:pt idx="83">
                  <c:v>12</c:v>
                </c:pt>
                <c:pt idx="84">
                  <c:v>11</c:v>
                </c:pt>
                <c:pt idx="85">
                  <c:v>9</c:v>
                </c:pt>
                <c:pt idx="86">
                  <c:v>7</c:v>
                </c:pt>
                <c:pt idx="87">
                  <c:v>6</c:v>
                </c:pt>
                <c:pt idx="88">
                  <c:v>6</c:v>
                </c:pt>
                <c:pt idx="89">
                  <c:v>4</c:v>
                </c:pt>
                <c:pt idx="90">
                  <c:v>4</c:v>
                </c:pt>
                <c:pt idx="91">
                  <c:v>4</c:v>
                </c:pt>
                <c:pt idx="92">
                  <c:v>3</c:v>
                </c:pt>
                <c:pt idx="93">
                  <c:v>3</c:v>
                </c:pt>
                <c:pt idx="94">
                  <c:v>1</c:v>
                </c:pt>
                <c:pt idx="9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118336"/>
        <c:axId val="118602496"/>
      </c:barChart>
      <c:catAx>
        <c:axId val="167118336"/>
        <c:scaling>
          <c:orientation val="minMax"/>
        </c:scaling>
        <c:delete val="1"/>
        <c:axPos val="b"/>
        <c:majorTickMark val="out"/>
        <c:minorTickMark val="none"/>
        <c:tickLblPos val="nextTo"/>
        <c:crossAx val="118602496"/>
        <c:crosses val="autoZero"/>
        <c:auto val="1"/>
        <c:lblAlgn val="ctr"/>
        <c:lblOffset val="100"/>
        <c:noMultiLvlLbl val="0"/>
      </c:catAx>
      <c:valAx>
        <c:axId val="118602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671183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hu-HU" sz="2000" dirty="0" err="1">
                <a:solidFill>
                  <a:schemeClr val="tx2"/>
                </a:solidFill>
              </a:rPr>
              <a:t>EBSCOhost</a:t>
            </a:r>
            <a:r>
              <a:rPr lang="hu-HU" sz="2000" dirty="0">
                <a:solidFill>
                  <a:schemeClr val="tx2"/>
                </a:solidFill>
              </a:rPr>
              <a:t> - 2015 </a:t>
            </a:r>
            <a:r>
              <a:rPr lang="hu-HU" sz="2000" dirty="0" smtClean="0">
                <a:solidFill>
                  <a:schemeClr val="tx2"/>
                </a:solidFill>
              </a:rPr>
              <a:t>– 100 &gt; összes letöltés</a:t>
            </a:r>
            <a:endParaRPr lang="en-US" sz="2000" dirty="0">
              <a:solidFill>
                <a:schemeClr val="tx2"/>
              </a:solidFill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Munka2!$B$1</c:f>
              <c:strCache>
                <c:ptCount val="1"/>
                <c:pt idx="0">
                  <c:v>Összes letöltés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Munka2!$A$64:$A$97</c:f>
              <c:strCache>
                <c:ptCount val="34"/>
                <c:pt idx="0">
                  <c:v>Budapesti Történeti Múzeum</c:v>
                </c:pt>
                <c:pt idx="1">
                  <c:v>Nemzeti Élelmiszerlánc-biztonsági Hivatal</c:v>
                </c:pt>
                <c:pt idx="2">
                  <c:v>Vörösmarty Mihály Könyvtár/Székesfehérvár</c:v>
                </c:pt>
                <c:pt idx="3">
                  <c:v>Eötvös József Főiskola</c:v>
                </c:pt>
                <c:pt idx="4">
                  <c:v>Nemzeti Agrárkutatási és Innovációs Központ</c:v>
                </c:pt>
                <c:pt idx="5">
                  <c:v>Berzsenyi Dániel Megyei és Városi Könyvtár/Szombathely</c:v>
                </c:pt>
                <c:pt idx="6">
                  <c:v>Zala Megyei Kórház</c:v>
                </c:pt>
                <c:pt idx="7">
                  <c:v>Békés Megyei Pándy Kálmán Kórház</c:v>
                </c:pt>
                <c:pt idx="8">
                  <c:v>Eötvös Károly Megyei Könyvtár/Veszprém</c:v>
                </c:pt>
                <c:pt idx="9">
                  <c:v>Szent János Kórház és Észak-budai Egyesített Kórházak</c:v>
                </c:pt>
                <c:pt idx="10">
                  <c:v>Iparművészeti Múzeum</c:v>
                </c:pt>
                <c:pt idx="11">
                  <c:v>Dr. Kenessey Albert Kórház-Rendelőintézet</c:v>
                </c:pt>
                <c:pt idx="12">
                  <c:v>Wesley János Lelkészképző Főiskola</c:v>
                </c:pt>
                <c:pt idx="13">
                  <c:v>HM Hadtörténeti Intézet és Múzeum Hadtörténeti Könyvtár</c:v>
                </c:pt>
                <c:pt idx="14">
                  <c:v>Jahn Ferenc Dél-pesti Kórház és Rendelőintézet</c:v>
                </c:pt>
                <c:pt idx="15">
                  <c:v>Fejér Megyei Szent György Egyetemi Oktató Kórház</c:v>
                </c:pt>
                <c:pt idx="16">
                  <c:v>Szépművészeti Múzeum</c:v>
                </c:pt>
                <c:pt idx="17">
                  <c:v>II. Rákóczi Ferenc Megyei és Városi Könyvtár/Miskolc</c:v>
                </c:pt>
                <c:pt idx="18">
                  <c:v>Bay Zoltán Alkalmazott Kutatási Közhasznú Nonprofit Kft.</c:v>
                </c:pt>
                <c:pt idx="19">
                  <c:v>Dunaújvárosi Egyetem</c:v>
                </c:pt>
                <c:pt idx="20">
                  <c:v>Országos Reumatológiai és Fizioterápiás Intézet</c:v>
                </c:pt>
                <c:pt idx="21">
                  <c:v>Verseghy Ferenc Könyvtár és Közművelődési Intézmény/Szolnok</c:v>
                </c:pt>
                <c:pt idx="22">
                  <c:v>Néprajzi Múzeum</c:v>
                </c:pt>
                <c:pt idx="23">
                  <c:v>Somogyi Károly Városi és Megyei Könyvtár/Szeged</c:v>
                </c:pt>
                <c:pt idx="24">
                  <c:v>Szellemi Tulajdon Nemzeti Hivatala</c:v>
                </c:pt>
                <c:pt idx="25">
                  <c:v>Magyar Földtani és Geofizikai Intézet</c:v>
                </c:pt>
                <c:pt idx="26">
                  <c:v>Szent Lázár Megyei Kórház</c:v>
                </c:pt>
                <c:pt idx="27">
                  <c:v>Magyar Nemzeti Múzeum</c:v>
                </c:pt>
                <c:pt idx="28">
                  <c:v>Tolna Megyei Illyés Gyula Könyvtár/Szekszárd</c:v>
                </c:pt>
                <c:pt idx="29">
                  <c:v>Petőfi Irodalmi Múzeum</c:v>
                </c:pt>
                <c:pt idx="30">
                  <c:v>Gabonakutató Nonprofit Közhasznú Kft.</c:v>
                </c:pt>
                <c:pt idx="31">
                  <c:v>Csolnoky Ferenc Kórház</c:v>
                </c:pt>
                <c:pt idx="32">
                  <c:v>Balassi Bálint Megyei Könyvtár/Salgótarján</c:v>
                </c:pt>
                <c:pt idx="33">
                  <c:v>Szent Imre Egyetemi Oktatókórház</c:v>
                </c:pt>
              </c:strCache>
            </c:strRef>
          </c:cat>
          <c:val>
            <c:numRef>
              <c:f>Munka2!$B$64:$B$96</c:f>
              <c:numCache>
                <c:formatCode>General</c:formatCode>
                <c:ptCount val="33"/>
                <c:pt idx="0">
                  <c:v>99</c:v>
                </c:pt>
                <c:pt idx="1">
                  <c:v>97</c:v>
                </c:pt>
                <c:pt idx="2">
                  <c:v>78</c:v>
                </c:pt>
                <c:pt idx="3">
                  <c:v>75</c:v>
                </c:pt>
                <c:pt idx="4">
                  <c:v>70</c:v>
                </c:pt>
                <c:pt idx="5">
                  <c:v>66</c:v>
                </c:pt>
                <c:pt idx="6">
                  <c:v>59</c:v>
                </c:pt>
                <c:pt idx="7">
                  <c:v>59</c:v>
                </c:pt>
                <c:pt idx="8">
                  <c:v>57</c:v>
                </c:pt>
                <c:pt idx="9">
                  <c:v>50</c:v>
                </c:pt>
                <c:pt idx="10">
                  <c:v>41</c:v>
                </c:pt>
                <c:pt idx="11">
                  <c:v>34</c:v>
                </c:pt>
                <c:pt idx="12">
                  <c:v>31</c:v>
                </c:pt>
                <c:pt idx="13">
                  <c:v>27</c:v>
                </c:pt>
                <c:pt idx="14">
                  <c:v>23</c:v>
                </c:pt>
                <c:pt idx="15">
                  <c:v>22</c:v>
                </c:pt>
                <c:pt idx="16">
                  <c:v>21</c:v>
                </c:pt>
                <c:pt idx="17">
                  <c:v>14</c:v>
                </c:pt>
                <c:pt idx="18">
                  <c:v>13</c:v>
                </c:pt>
                <c:pt idx="19">
                  <c:v>13</c:v>
                </c:pt>
                <c:pt idx="20">
                  <c:v>12</c:v>
                </c:pt>
                <c:pt idx="21">
                  <c:v>12</c:v>
                </c:pt>
                <c:pt idx="22">
                  <c:v>11</c:v>
                </c:pt>
                <c:pt idx="23">
                  <c:v>9</c:v>
                </c:pt>
                <c:pt idx="24">
                  <c:v>7</c:v>
                </c:pt>
                <c:pt idx="25">
                  <c:v>6</c:v>
                </c:pt>
                <c:pt idx="26">
                  <c:v>6</c:v>
                </c:pt>
                <c:pt idx="27">
                  <c:v>4</c:v>
                </c:pt>
                <c:pt idx="28">
                  <c:v>4</c:v>
                </c:pt>
                <c:pt idx="29">
                  <c:v>4</c:v>
                </c:pt>
                <c:pt idx="30">
                  <c:v>3</c:v>
                </c:pt>
                <c:pt idx="31">
                  <c:v>3</c:v>
                </c:pt>
                <c:pt idx="32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67119872"/>
        <c:axId val="167076992"/>
      </c:barChart>
      <c:catAx>
        <c:axId val="167119872"/>
        <c:scaling>
          <c:orientation val="minMax"/>
        </c:scaling>
        <c:delete val="1"/>
        <c:axPos val="b"/>
        <c:majorTickMark val="out"/>
        <c:minorTickMark val="none"/>
        <c:tickLblPos val="nextTo"/>
        <c:crossAx val="167076992"/>
        <c:crosses val="autoZero"/>
        <c:auto val="1"/>
        <c:lblAlgn val="ctr"/>
        <c:lblOffset val="100"/>
        <c:noMultiLvlLbl val="0"/>
      </c:catAx>
      <c:valAx>
        <c:axId val="167076992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67119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341409921314785"/>
          <c:y val="2.8664495114006514E-2"/>
          <c:w val="0.6100425976061139"/>
          <c:h val="0.8865928338762214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Munka1!$B$1</c:f>
              <c:strCache>
                <c:ptCount val="1"/>
                <c:pt idx="0">
                  <c:v>Sorozat 1</c:v>
                </c:pt>
              </c:strCache>
            </c:strRef>
          </c:tx>
          <c:invertIfNegative val="0"/>
          <c:dLbls>
            <c:dLbl>
              <c:idx val="0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/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Munka1!$A$2:$A$13</c:f>
              <c:strCache>
                <c:ptCount val="12"/>
                <c:pt idx="0">
                  <c:v>ScienceDirect</c:v>
                </c:pt>
                <c:pt idx="1">
                  <c:v>EBSCOhost</c:v>
                </c:pt>
                <c:pt idx="2">
                  <c:v>SpringerLink</c:v>
                </c:pt>
                <c:pt idx="3">
                  <c:v>JSTOR</c:v>
                </c:pt>
                <c:pt idx="4">
                  <c:v>Nature</c:v>
                </c:pt>
                <c:pt idx="5">
                  <c:v>Lippincott Williams &amp; Wilkins</c:v>
                </c:pt>
                <c:pt idx="6">
                  <c:v>Akadémiai Kiadó folyóiratai</c:v>
                </c:pt>
                <c:pt idx="7">
                  <c:v>Science Magazine</c:v>
                </c:pt>
                <c:pt idx="8">
                  <c:v>Project MUSE</c:v>
                </c:pt>
                <c:pt idx="9">
                  <c:v>Cambridge University Press</c:v>
                </c:pt>
                <c:pt idx="10">
                  <c:v>ACM Digital Library</c:v>
                </c:pt>
                <c:pt idx="11">
                  <c:v>Econlit Fulltext</c:v>
                </c:pt>
              </c:strCache>
            </c:strRef>
          </c:cat>
          <c:val>
            <c:numRef>
              <c:f>Munka1!$B$2:$B$13</c:f>
              <c:numCache>
                <c:formatCode>General</c:formatCode>
                <c:ptCount val="12"/>
                <c:pt idx="0">
                  <c:v>1908234</c:v>
                </c:pt>
                <c:pt idx="1">
                  <c:v>305336</c:v>
                </c:pt>
                <c:pt idx="2">
                  <c:v>268224</c:v>
                </c:pt>
                <c:pt idx="3">
                  <c:v>225314</c:v>
                </c:pt>
                <c:pt idx="4">
                  <c:v>136568</c:v>
                </c:pt>
                <c:pt idx="5">
                  <c:v>34714</c:v>
                </c:pt>
                <c:pt idx="6">
                  <c:v>30790</c:v>
                </c:pt>
                <c:pt idx="7">
                  <c:v>27251</c:v>
                </c:pt>
                <c:pt idx="8">
                  <c:v>14723</c:v>
                </c:pt>
                <c:pt idx="9">
                  <c:v>9485</c:v>
                </c:pt>
                <c:pt idx="10">
                  <c:v>7964</c:v>
                </c:pt>
                <c:pt idx="11">
                  <c:v>3831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552704"/>
        <c:axId val="140388608"/>
      </c:barChart>
      <c:catAx>
        <c:axId val="18855270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40388608"/>
        <c:crosses val="autoZero"/>
        <c:auto val="1"/>
        <c:lblAlgn val="ctr"/>
        <c:lblOffset val="100"/>
        <c:noMultiLvlLbl val="0"/>
      </c:catAx>
      <c:valAx>
        <c:axId val="140388608"/>
        <c:scaling>
          <c:orientation val="minMax"/>
          <c:max val="1950000"/>
          <c:min val="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188552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u-H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u-HU" dirty="0" smtClean="0">
                <a:solidFill>
                  <a:schemeClr val="tx2"/>
                </a:solidFill>
              </a:rPr>
              <a:t>INTÉZMÉNYI ADATBÁZIS HASZNÁLAT 2014-2015</a:t>
            </a:r>
            <a:endParaRPr lang="hu-HU" dirty="0">
              <a:solidFill>
                <a:schemeClr val="tx2"/>
              </a:solidFill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035071532250708E-2"/>
          <c:y val="0.12921979760865476"/>
          <c:w val="0.62713436086144003"/>
          <c:h val="0.83736672708722659"/>
        </c:manualLayout>
      </c:layout>
      <c:scatterChart>
        <c:scatterStyle val="lineMarker"/>
        <c:varyColors val="0"/>
        <c:ser>
          <c:idx val="0"/>
          <c:order val="0"/>
          <c:tx>
            <c:strRef>
              <c:f>Munka2!$A$3</c:f>
              <c:strCache>
                <c:ptCount val="1"/>
                <c:pt idx="0">
                  <c:v>ScienceDirect*</c:v>
                </c:pt>
              </c:strCache>
            </c:strRef>
          </c:tx>
          <c:spPr>
            <a:ln w="50800"/>
          </c:spPr>
          <c:dLbls>
            <c:dLbl>
              <c:idx val="0"/>
              <c:layout>
                <c:manualLayout>
                  <c:x val="-4.0980607863420346E-3"/>
                  <c:y val="-3.8676844783715011E-2"/>
                </c:manualLayout>
              </c:layout>
              <c:showLegendKey val="0"/>
              <c:showVal val="1"/>
              <c:showCatName val="1"/>
              <c:showSerName val="1"/>
              <c:showPercent val="0"/>
              <c:showBubbleSize val="0"/>
              <c:separator>, </c:separator>
            </c:dLbl>
            <c:dLbl>
              <c:idx val="1"/>
              <c:layout>
                <c:manualLayout>
                  <c:x val="-1.987516292227693E-2"/>
                  <c:y val="-2.3654298566384898E-2"/>
                </c:manualLayout>
              </c:layout>
              <c:showLegendKey val="0"/>
              <c:showVal val="1"/>
              <c:showCatName val="1"/>
              <c:showSerName val="1"/>
              <c:showPercent val="0"/>
              <c:showBubbleSize val="0"/>
              <c:separator>, </c:separator>
            </c:dLbl>
            <c:txPr>
              <a:bodyPr/>
              <a:lstStyle/>
              <a:p>
                <a:pPr>
                  <a:defRPr sz="1200"/>
                </a:pPr>
                <a:endParaRPr lang="hu-HU"/>
              </a:p>
            </c:txPr>
            <c:showLegendKey val="0"/>
            <c:showVal val="1"/>
            <c:showCatName val="1"/>
            <c:showSerName val="1"/>
            <c:showPercent val="0"/>
            <c:showBubbleSize val="0"/>
            <c:separator>, </c:separator>
            <c:showLeaderLines val="0"/>
          </c:dLbls>
          <c:xVal>
            <c:numRef>
              <c:f>Munka2!$B$2:$C$2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xVal>
          <c:yVal>
            <c:numRef>
              <c:f>Munka2!$B$3:$C$3</c:f>
              <c:numCache>
                <c:formatCode>General</c:formatCode>
                <c:ptCount val="2"/>
                <c:pt idx="0">
                  <c:v>6897</c:v>
                </c:pt>
                <c:pt idx="1">
                  <c:v>7959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Munka2!$A$4</c:f>
              <c:strCache>
                <c:ptCount val="1"/>
                <c:pt idx="0">
                  <c:v>Web of Science (keresések)</c:v>
                </c:pt>
              </c:strCache>
            </c:strRef>
          </c:tx>
          <c:spPr>
            <a:ln w="50800"/>
          </c:spPr>
          <c:dLbls>
            <c:dLbl>
              <c:idx val="0"/>
              <c:layout>
                <c:manualLayout>
                  <c:x val="-1.7208905424239227E-2"/>
                  <c:y val="-6.130086517099486E-2"/>
                </c:manualLayout>
              </c:layout>
              <c:showLegendKey val="0"/>
              <c:showVal val="1"/>
              <c:showCatName val="1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-1.925790991606172E-2"/>
                  <c:y val="-4.1846350633247202E-2"/>
                </c:manualLayout>
              </c:layout>
              <c:showLegendKey val="0"/>
              <c:showVal val="1"/>
              <c:showCatName val="1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hu-HU"/>
              </a:p>
            </c:txPr>
            <c:showLegendKey val="0"/>
            <c:showVal val="1"/>
            <c:showCatName val="1"/>
            <c:showSerName val="1"/>
            <c:showPercent val="0"/>
            <c:showBubbleSize val="0"/>
            <c:showLeaderLines val="0"/>
          </c:dLbls>
          <c:xVal>
            <c:numRef>
              <c:f>Munka2!$B$2:$C$2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xVal>
          <c:yVal>
            <c:numRef>
              <c:f>Munka2!$B$4:$C$4</c:f>
              <c:numCache>
                <c:formatCode>General</c:formatCode>
                <c:ptCount val="2"/>
                <c:pt idx="0">
                  <c:v>4292</c:v>
                </c:pt>
                <c:pt idx="1">
                  <c:v>6065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Munka2!$A$5</c:f>
              <c:strCache>
                <c:ptCount val="1"/>
                <c:pt idx="0">
                  <c:v>JSTOR</c:v>
                </c:pt>
              </c:strCache>
            </c:strRef>
          </c:tx>
          <c:dLbls>
            <c:dLbl>
              <c:idx val="1"/>
              <c:layout>
                <c:manualLayout>
                  <c:x val="5.930574109651668E-3"/>
                  <c:y val="2.2159561699675928E-3"/>
                </c:manualLayout>
              </c:layout>
              <c:showLegendKey val="0"/>
              <c:showVal val="1"/>
              <c:showCatName val="1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hu-HU"/>
              </a:p>
            </c:txPr>
            <c:showLegendKey val="0"/>
            <c:showVal val="1"/>
            <c:showCatName val="1"/>
            <c:showSerName val="1"/>
            <c:showPercent val="0"/>
            <c:showBubbleSize val="0"/>
            <c:showLeaderLines val="0"/>
          </c:dLbls>
          <c:xVal>
            <c:numRef>
              <c:f>Munka2!$B$2:$C$2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xVal>
          <c:yVal>
            <c:numRef>
              <c:f>Munka2!$B$5:$C$5</c:f>
              <c:numCache>
                <c:formatCode>General</c:formatCode>
                <c:ptCount val="2"/>
                <c:pt idx="1">
                  <c:v>5547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Munka2!$A$6</c:f>
              <c:strCache>
                <c:ptCount val="1"/>
                <c:pt idx="0">
                  <c:v>EBSCOhost</c:v>
                </c:pt>
              </c:strCache>
            </c:strRef>
          </c:tx>
          <c:spPr>
            <a:ln w="50800"/>
          </c:spPr>
          <c:dLbls>
            <c:dLbl>
              <c:idx val="0"/>
              <c:layout>
                <c:manualLayout>
                  <c:x val="0"/>
                  <c:y val="-2.2391857506361322E-2"/>
                </c:manualLayout>
              </c:layout>
              <c:showLegendKey val="0"/>
              <c:showVal val="1"/>
              <c:showCatName val="1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-2.7454040788602529E-2"/>
                  <c:y val="2.2752372704866016E-2"/>
                </c:manualLayout>
              </c:layout>
              <c:showLegendKey val="0"/>
              <c:showVal val="1"/>
              <c:showCatName val="1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hu-HU"/>
              </a:p>
            </c:txPr>
            <c:showLegendKey val="0"/>
            <c:showVal val="1"/>
            <c:showCatName val="1"/>
            <c:showSerName val="1"/>
            <c:showPercent val="0"/>
            <c:showBubbleSize val="0"/>
            <c:showLeaderLines val="0"/>
          </c:dLbls>
          <c:xVal>
            <c:numRef>
              <c:f>Munka2!$B$2:$C$2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xVal>
          <c:yVal>
            <c:numRef>
              <c:f>Munka2!$B$6:$C$6</c:f>
              <c:numCache>
                <c:formatCode>General</c:formatCode>
                <c:ptCount val="2"/>
                <c:pt idx="0">
                  <c:v>5914</c:v>
                </c:pt>
                <c:pt idx="1">
                  <c:v>4641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Munka2!$A$7</c:f>
              <c:strCache>
                <c:ptCount val="1"/>
                <c:pt idx="0">
                  <c:v>Akadémiai Kiadó Folyóiratai (teljes MTA)</c:v>
                </c:pt>
              </c:strCache>
            </c:strRef>
          </c:tx>
          <c:dLbls>
            <c:dLbl>
              <c:idx val="0"/>
              <c:layout>
                <c:manualLayout>
                  <c:x val="-1.0245151965855087E-3"/>
                  <c:y val="-6.1068702290076335E-3"/>
                </c:manualLayout>
              </c:layout>
              <c:showLegendKey val="0"/>
              <c:showVal val="1"/>
              <c:showCatName val="1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-1.1471286388233286E-2"/>
                  <c:y val="-1.4842626062180654E-2"/>
                </c:manualLayout>
              </c:layout>
              <c:showLegendKey val="0"/>
              <c:showVal val="1"/>
              <c:showCatName val="1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hu-HU"/>
              </a:p>
            </c:txPr>
            <c:showLegendKey val="0"/>
            <c:showVal val="1"/>
            <c:showCatName val="1"/>
            <c:showSerName val="1"/>
            <c:showPercent val="0"/>
            <c:showBubbleSize val="0"/>
            <c:showLeaderLines val="0"/>
          </c:dLbls>
          <c:xVal>
            <c:numRef>
              <c:f>Munka2!$B$2:$C$2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xVal>
          <c:yVal>
            <c:numRef>
              <c:f>Munka2!$B$7:$C$7</c:f>
              <c:numCache>
                <c:formatCode>General</c:formatCode>
                <c:ptCount val="2"/>
                <c:pt idx="0">
                  <c:v>3354</c:v>
                </c:pt>
                <c:pt idx="1">
                  <c:v>3376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Munka2!$A$8</c:f>
              <c:strCache>
                <c:ptCount val="1"/>
                <c:pt idx="0">
                  <c:v>Science Magazine</c:v>
                </c:pt>
              </c:strCache>
            </c:strRef>
          </c:tx>
          <c:dLbls>
            <c:dLbl>
              <c:idx val="0"/>
              <c:layout>
                <c:manualLayout>
                  <c:x val="-5.122575982927543E-3"/>
                  <c:y val="-1.4249363867684479E-2"/>
                </c:manualLayout>
              </c:layout>
              <c:showLegendKey val="0"/>
              <c:showVal val="1"/>
              <c:showCatName val="1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-1.1064037148537246E-2"/>
                  <c:y val="-3.4244842339736507E-2"/>
                </c:manualLayout>
              </c:layout>
              <c:showLegendKey val="0"/>
              <c:showVal val="1"/>
              <c:showCatName val="1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hu-HU"/>
              </a:p>
            </c:txPr>
            <c:showLegendKey val="0"/>
            <c:showVal val="1"/>
            <c:showCatName val="1"/>
            <c:showSerName val="1"/>
            <c:showPercent val="0"/>
            <c:showBubbleSize val="0"/>
            <c:showLeaderLines val="0"/>
          </c:dLbls>
          <c:xVal>
            <c:numRef>
              <c:f>Munka2!$B$2:$C$2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xVal>
          <c:yVal>
            <c:numRef>
              <c:f>Munka2!$B$8:$C$8</c:f>
              <c:numCache>
                <c:formatCode>General</c:formatCode>
                <c:ptCount val="2"/>
                <c:pt idx="0">
                  <c:v>1423</c:v>
                </c:pt>
                <c:pt idx="1">
                  <c:v>2064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Munka2!$A$9</c:f>
              <c:strCache>
                <c:ptCount val="1"/>
                <c:pt idx="0">
                  <c:v>Akadémiai Kiadó Szótárai</c:v>
                </c:pt>
              </c:strCache>
            </c:strRef>
          </c:tx>
          <c:dLbls>
            <c:dLbl>
              <c:idx val="1"/>
              <c:layout>
                <c:manualLayout>
                  <c:x val="-1.003727679760966E-2"/>
                  <c:y val="8.1424592920860753E-3"/>
                </c:manualLayout>
              </c:layout>
              <c:showLegendKey val="0"/>
              <c:showVal val="1"/>
              <c:showCatName val="1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hu-HU"/>
              </a:p>
            </c:txPr>
            <c:showLegendKey val="0"/>
            <c:showVal val="1"/>
            <c:showCatName val="1"/>
            <c:showSerName val="1"/>
            <c:showPercent val="0"/>
            <c:showBubbleSize val="0"/>
            <c:showLeaderLines val="0"/>
          </c:dLbls>
          <c:xVal>
            <c:numRef>
              <c:f>Munka2!$B$2:$C$2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xVal>
          <c:yVal>
            <c:numRef>
              <c:f>Munka2!$B$9:$C$9</c:f>
              <c:numCache>
                <c:formatCode>General</c:formatCode>
                <c:ptCount val="2"/>
                <c:pt idx="1">
                  <c:v>1855</c:v>
                </c:pt>
              </c:numCache>
            </c:numRef>
          </c:yVal>
          <c:smooth val="0"/>
        </c:ser>
        <c:ser>
          <c:idx val="7"/>
          <c:order val="7"/>
          <c:tx>
            <c:strRef>
              <c:f>Munka2!$A$10</c:f>
              <c:strCache>
                <c:ptCount val="1"/>
                <c:pt idx="0">
                  <c:v>Project MUSE</c:v>
                </c:pt>
              </c:strCache>
            </c:strRef>
          </c:tx>
          <c:dLbls>
            <c:dLbl>
              <c:idx val="0"/>
              <c:layout>
                <c:manualLayout>
                  <c:x val="-1.0245151965855087E-3"/>
                  <c:y val="-6.1068702290076335E-3"/>
                </c:manualLayout>
              </c:layout>
              <c:showLegendKey val="0"/>
              <c:showVal val="1"/>
              <c:showCatName val="1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-1.9671594755054315E-2"/>
                  <c:y val="-2.7570532530686517E-3"/>
                </c:manualLayout>
              </c:layout>
              <c:showLegendKey val="0"/>
              <c:showVal val="1"/>
              <c:showCatName val="1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hu-HU"/>
              </a:p>
            </c:txPr>
            <c:showLegendKey val="0"/>
            <c:showVal val="1"/>
            <c:showCatName val="1"/>
            <c:showSerName val="1"/>
            <c:showPercent val="0"/>
            <c:showBubbleSize val="0"/>
            <c:showLeaderLines val="0"/>
          </c:dLbls>
          <c:xVal>
            <c:numRef>
              <c:f>Munka2!$B$2:$C$2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xVal>
          <c:yVal>
            <c:numRef>
              <c:f>Munka2!$B$10:$C$10</c:f>
              <c:numCache>
                <c:formatCode>General</c:formatCode>
                <c:ptCount val="2"/>
                <c:pt idx="0">
                  <c:v>2473</c:v>
                </c:pt>
                <c:pt idx="1">
                  <c:v>1055</c:v>
                </c:pt>
              </c:numCache>
            </c:numRef>
          </c:yVal>
          <c:smooth val="0"/>
        </c:ser>
        <c:ser>
          <c:idx val="8"/>
          <c:order val="8"/>
          <c:tx>
            <c:strRef>
              <c:f>Munka2!$A$11</c:f>
              <c:strCache>
                <c:ptCount val="1"/>
                <c:pt idx="0">
                  <c:v>Nature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1.2213740458015267E-2"/>
                </c:manualLayout>
              </c:layout>
              <c:showLegendKey val="0"/>
              <c:showVal val="1"/>
              <c:showCatName val="1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-1.106821464281757E-2"/>
                  <c:y val="2.2031153401607398E-2"/>
                </c:manualLayout>
              </c:layout>
              <c:showLegendKey val="0"/>
              <c:showVal val="1"/>
              <c:showCatName val="1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200"/>
                </a:pPr>
                <a:endParaRPr lang="hu-HU"/>
              </a:p>
            </c:txPr>
            <c:showLegendKey val="0"/>
            <c:showVal val="1"/>
            <c:showCatName val="1"/>
            <c:showSerName val="1"/>
            <c:showPercent val="0"/>
            <c:showBubbleSize val="0"/>
            <c:showLeaderLines val="0"/>
          </c:dLbls>
          <c:xVal>
            <c:numRef>
              <c:f>Munka2!$B$2:$C$2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xVal>
          <c:yVal>
            <c:numRef>
              <c:f>Munka2!$B$11:$C$11</c:f>
              <c:numCache>
                <c:formatCode>General</c:formatCode>
                <c:ptCount val="2"/>
                <c:pt idx="0">
                  <c:v>524</c:v>
                </c:pt>
                <c:pt idx="1">
                  <c:v>689</c:v>
                </c:pt>
              </c:numCache>
            </c:numRef>
          </c:yVal>
          <c:smooth val="0"/>
        </c:ser>
        <c:ser>
          <c:idx val="9"/>
          <c:order val="9"/>
          <c:tx>
            <c:strRef>
              <c:f>Munka2!$A$12</c:f>
              <c:strCache>
                <c:ptCount val="1"/>
                <c:pt idx="0">
                  <c:v>MLA-LRC</c:v>
                </c:pt>
              </c:strCache>
            </c:strRef>
          </c:tx>
          <c:dLbls>
            <c:txPr>
              <a:bodyPr/>
              <a:lstStyle/>
              <a:p>
                <a:pPr>
                  <a:defRPr sz="1100"/>
                </a:pPr>
                <a:endParaRPr lang="hu-HU"/>
              </a:p>
            </c:txPr>
            <c:showLegendKey val="0"/>
            <c:showVal val="1"/>
            <c:showCatName val="1"/>
            <c:showSerName val="1"/>
            <c:showPercent val="0"/>
            <c:showBubbleSize val="0"/>
            <c:separator>, </c:separator>
            <c:showLeaderLines val="0"/>
          </c:dLbls>
          <c:xVal>
            <c:numRef>
              <c:f>Munka2!$B$2:$C$2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xVal>
          <c:yVal>
            <c:numRef>
              <c:f>Munka2!$B$12:$C$12</c:f>
              <c:numCache>
                <c:formatCode>General</c:formatCode>
                <c:ptCount val="2"/>
                <c:pt idx="0">
                  <c:v>174</c:v>
                </c:pt>
              </c:numCache>
            </c:numRef>
          </c:yVal>
          <c:smooth val="0"/>
        </c:ser>
        <c:dLbls>
          <c:showLegendKey val="0"/>
          <c:showVal val="1"/>
          <c:showCatName val="1"/>
          <c:showSerName val="0"/>
          <c:showPercent val="0"/>
          <c:showBubbleSize val="0"/>
        </c:dLbls>
        <c:axId val="167078720"/>
        <c:axId val="167079296"/>
      </c:scatterChart>
      <c:valAx>
        <c:axId val="167078720"/>
        <c:scaling>
          <c:orientation val="minMax"/>
          <c:max val="2015"/>
          <c:min val="2014"/>
        </c:scaling>
        <c:delete val="1"/>
        <c:axPos val="b"/>
        <c:numFmt formatCode="General" sourceLinked="1"/>
        <c:majorTickMark val="out"/>
        <c:minorTickMark val="none"/>
        <c:tickLblPos val="nextTo"/>
        <c:crossAx val="167079296"/>
        <c:crosses val="autoZero"/>
        <c:crossBetween val="midCat"/>
      </c:valAx>
      <c:valAx>
        <c:axId val="1670792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67078720"/>
        <c:crosses val="autoZero"/>
        <c:crossBetween val="midCat"/>
      </c:valAx>
      <c:spPr>
        <a:solidFill>
          <a:schemeClr val="bg1"/>
        </a:solidFill>
      </c:spPr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066015215067517E-2"/>
          <c:y val="2.3023535936067343E-2"/>
          <c:w val="0.72065205656914599"/>
          <c:h val="0.8279449820780198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Munka3!$G$3</c:f>
              <c:strCache>
                <c:ptCount val="1"/>
                <c:pt idx="0">
                  <c:v>Intézmény</c:v>
                </c:pt>
              </c:strCache>
            </c:strRef>
          </c:tx>
          <c:invertIfNegative val="0"/>
          <c:cat>
            <c:strRef>
              <c:f>Munka3!$F$5:$F$13</c:f>
              <c:strCache>
                <c:ptCount val="9"/>
                <c:pt idx="0">
                  <c:v>Web of Science (keresések)</c:v>
                </c:pt>
                <c:pt idx="1">
                  <c:v>JSTOR</c:v>
                </c:pt>
                <c:pt idx="2">
                  <c:v>EBSCOhost</c:v>
                </c:pt>
                <c:pt idx="3">
                  <c:v>Akadémiai Kiadó Folyóiratai (teljes MTA)</c:v>
                </c:pt>
                <c:pt idx="4">
                  <c:v>Science Magazine</c:v>
                </c:pt>
                <c:pt idx="5">
                  <c:v>Akadémiai Kiadó Szótárai</c:v>
                </c:pt>
                <c:pt idx="6">
                  <c:v>Project MUSE</c:v>
                </c:pt>
                <c:pt idx="7">
                  <c:v>Nature</c:v>
                </c:pt>
                <c:pt idx="8">
                  <c:v>Cambridge University Press Journals</c:v>
                </c:pt>
              </c:strCache>
            </c:strRef>
          </c:cat>
          <c:val>
            <c:numRef>
              <c:f>Munka3!$G$5:$G$13</c:f>
              <c:numCache>
                <c:formatCode>General</c:formatCode>
                <c:ptCount val="9"/>
                <c:pt idx="0">
                  <c:v>6065</c:v>
                </c:pt>
                <c:pt idx="1">
                  <c:v>5547</c:v>
                </c:pt>
                <c:pt idx="2">
                  <c:v>4641</c:v>
                </c:pt>
                <c:pt idx="4">
                  <c:v>2064</c:v>
                </c:pt>
                <c:pt idx="5">
                  <c:v>1855</c:v>
                </c:pt>
                <c:pt idx="6">
                  <c:v>1055</c:v>
                </c:pt>
                <c:pt idx="7">
                  <c:v>689</c:v>
                </c:pt>
                <c:pt idx="8">
                  <c:v>101</c:v>
                </c:pt>
              </c:numCache>
            </c:numRef>
          </c:val>
        </c:ser>
        <c:ser>
          <c:idx val="1"/>
          <c:order val="1"/>
          <c:tx>
            <c:strRef>
              <c:f>Munka3!$H$3</c:f>
              <c:strCache>
                <c:ptCount val="1"/>
                <c:pt idx="0">
                  <c:v>Intézménycsoport</c:v>
                </c:pt>
              </c:strCache>
            </c:strRef>
          </c:tx>
          <c:invertIfNegative val="0"/>
          <c:cat>
            <c:strRef>
              <c:f>Munka3!$F$5:$F$13</c:f>
              <c:strCache>
                <c:ptCount val="9"/>
                <c:pt idx="0">
                  <c:v>Web of Science (keresések)</c:v>
                </c:pt>
                <c:pt idx="1">
                  <c:v>JSTOR</c:v>
                </c:pt>
                <c:pt idx="2">
                  <c:v>EBSCOhost</c:v>
                </c:pt>
                <c:pt idx="3">
                  <c:v>Akadémiai Kiadó Folyóiratai (teljes MTA)</c:v>
                </c:pt>
                <c:pt idx="4">
                  <c:v>Science Magazine</c:v>
                </c:pt>
                <c:pt idx="5">
                  <c:v>Akadémiai Kiadó Szótárai</c:v>
                </c:pt>
                <c:pt idx="6">
                  <c:v>Project MUSE</c:v>
                </c:pt>
                <c:pt idx="7">
                  <c:v>Nature</c:v>
                </c:pt>
                <c:pt idx="8">
                  <c:v>Cambridge University Press Journals</c:v>
                </c:pt>
              </c:strCache>
            </c:strRef>
          </c:cat>
          <c:val>
            <c:numRef>
              <c:f>Munka3!$H$5:$H$13</c:f>
              <c:numCache>
                <c:formatCode>General</c:formatCode>
                <c:ptCount val="9"/>
                <c:pt idx="0">
                  <c:v>104181</c:v>
                </c:pt>
                <c:pt idx="1">
                  <c:v>19589</c:v>
                </c:pt>
                <c:pt idx="2">
                  <c:v>2898</c:v>
                </c:pt>
                <c:pt idx="3">
                  <c:v>3376</c:v>
                </c:pt>
                <c:pt idx="4">
                  <c:v>5624</c:v>
                </c:pt>
                <c:pt idx="5">
                  <c:v>21809</c:v>
                </c:pt>
                <c:pt idx="6">
                  <c:v>161</c:v>
                </c:pt>
                <c:pt idx="7">
                  <c:v>34622</c:v>
                </c:pt>
              </c:numCache>
            </c:numRef>
          </c:val>
        </c:ser>
        <c:ser>
          <c:idx val="2"/>
          <c:order val="2"/>
          <c:tx>
            <c:strRef>
              <c:f>Munka3!$I$3</c:f>
              <c:strCache>
                <c:ptCount val="1"/>
                <c:pt idx="0">
                  <c:v>Teljes EISZ</c:v>
                </c:pt>
              </c:strCache>
            </c:strRef>
          </c:tx>
          <c:invertIfNegative val="0"/>
          <c:cat>
            <c:strRef>
              <c:f>Munka3!$F$5:$F$13</c:f>
              <c:strCache>
                <c:ptCount val="9"/>
                <c:pt idx="0">
                  <c:v>Web of Science (keresések)</c:v>
                </c:pt>
                <c:pt idx="1">
                  <c:v>JSTOR</c:v>
                </c:pt>
                <c:pt idx="2">
                  <c:v>EBSCOhost</c:v>
                </c:pt>
                <c:pt idx="3">
                  <c:v>Akadémiai Kiadó Folyóiratai (teljes MTA)</c:v>
                </c:pt>
                <c:pt idx="4">
                  <c:v>Science Magazine</c:v>
                </c:pt>
                <c:pt idx="5">
                  <c:v>Akadémiai Kiadó Szótárai</c:v>
                </c:pt>
                <c:pt idx="6">
                  <c:v>Project MUSE</c:v>
                </c:pt>
                <c:pt idx="7">
                  <c:v>Nature</c:v>
                </c:pt>
                <c:pt idx="8">
                  <c:v>Cambridge University Press Journals</c:v>
                </c:pt>
              </c:strCache>
            </c:strRef>
          </c:cat>
          <c:val>
            <c:numRef>
              <c:f>Munka3!$I$5:$I$13</c:f>
              <c:numCache>
                <c:formatCode>General</c:formatCode>
                <c:ptCount val="9"/>
                <c:pt idx="0">
                  <c:v>205750</c:v>
                </c:pt>
                <c:pt idx="1">
                  <c:v>200178</c:v>
                </c:pt>
                <c:pt idx="2">
                  <c:v>297797</c:v>
                </c:pt>
                <c:pt idx="3">
                  <c:v>27414</c:v>
                </c:pt>
                <c:pt idx="4">
                  <c:v>19563</c:v>
                </c:pt>
                <c:pt idx="5">
                  <c:v>195008</c:v>
                </c:pt>
                <c:pt idx="6">
                  <c:v>13507</c:v>
                </c:pt>
                <c:pt idx="7">
                  <c:v>103431</c:v>
                </c:pt>
                <c:pt idx="8">
                  <c:v>9485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7427968"/>
        <c:axId val="167081600"/>
      </c:barChart>
      <c:catAx>
        <c:axId val="1774279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hu-HU"/>
          </a:p>
        </c:txPr>
        <c:crossAx val="167081600"/>
        <c:crosses val="autoZero"/>
        <c:auto val="1"/>
        <c:lblAlgn val="ctr"/>
        <c:lblOffset val="100"/>
        <c:noMultiLvlLbl val="0"/>
      </c:catAx>
      <c:valAx>
        <c:axId val="167081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/>
            </a:pPr>
            <a:endParaRPr lang="hu-HU"/>
          </a:p>
        </c:txPr>
        <c:crossAx val="177427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8800154737486061"/>
          <c:y val="0.43807373463541122"/>
          <c:w val="0.16785092190218515"/>
          <c:h val="0.12385237040372994"/>
        </c:manualLayout>
      </c:layout>
      <c:overlay val="0"/>
      <c:txPr>
        <a:bodyPr/>
        <a:lstStyle/>
        <a:p>
          <a:pPr>
            <a:defRPr sz="12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Munka3!$F$4</c:f>
              <c:strCache>
                <c:ptCount val="1"/>
                <c:pt idx="0">
                  <c:v>ScienceDirect*</c:v>
                </c:pt>
              </c:strCache>
            </c:strRef>
          </c:tx>
          <c:dLbls>
            <c:txPr>
              <a:bodyPr/>
              <a:lstStyle/>
              <a:p>
                <a:pPr>
                  <a:defRPr sz="1100"/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Munka3!$G$3:$I$3</c:f>
              <c:strCache>
                <c:ptCount val="3"/>
                <c:pt idx="0">
                  <c:v>Intézmény</c:v>
                </c:pt>
                <c:pt idx="1">
                  <c:v>Intézménycsoport</c:v>
                </c:pt>
                <c:pt idx="2">
                  <c:v>Teljes EISZ</c:v>
                </c:pt>
              </c:strCache>
            </c:strRef>
          </c:cat>
          <c:val>
            <c:numRef>
              <c:f>Munka3!$G$4:$I$4</c:f>
              <c:numCache>
                <c:formatCode>General</c:formatCode>
                <c:ptCount val="3"/>
                <c:pt idx="0">
                  <c:v>7959</c:v>
                </c:pt>
                <c:pt idx="1">
                  <c:v>221231</c:v>
                </c:pt>
                <c:pt idx="2">
                  <c:v>1679044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105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BAD0D-0BD3-4B1C-BED0-B26B9B22B612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1005AB-39A6-4C40-9E26-EF29E6EE795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4133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Mi szerepel a táblázatban</a:t>
            </a:r>
            <a:r>
              <a:rPr lang="hu-HU" baseline="0" dirty="0" smtClean="0"/>
              <a:t> a Jelenleg érvényes eljárásnál, milyen adatokat használ </a:t>
            </a:r>
            <a:r>
              <a:rPr lang="hu-HU" baseline="0" smtClean="0"/>
              <a:t>a számítás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1005AB-39A6-4C40-9E26-EF29E6EE795B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4994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5B45812-031A-471F-B438-0B0BA3B868DD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u-HU"/>
          </a:p>
        </p:txBody>
      </p:sp>
      <p:sp>
        <p:nvSpPr>
          <p:cNvPr id="10" name="Téglalap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églalap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Egyenes összekötő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Egyenes összekötő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Téglalap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zi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zi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zi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zi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zi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B5D6530-88CE-4FD7-8D9A-83EFB659E50A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5812-031A-471F-B438-0B0BA3B868DD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6530-88CE-4FD7-8D9A-83EFB659E50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5812-031A-471F-B438-0B0BA3B868DD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6530-88CE-4FD7-8D9A-83EFB659E50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5B45812-031A-471F-B438-0B0BA3B868DD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B5D6530-88CE-4FD7-8D9A-83EFB659E50A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5B45812-031A-471F-B438-0B0BA3B868DD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u-HU"/>
          </a:p>
        </p:txBody>
      </p:sp>
      <p:sp>
        <p:nvSpPr>
          <p:cNvPr id="9" name="Téglalap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gyenes összekötő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Egyenes összekötő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Téglalap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zi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zi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zi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zi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zi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gyenes összekötő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B5D6530-88CE-4FD7-8D9A-83EFB659E50A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5812-031A-471F-B438-0B0BA3B868DD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6530-88CE-4FD7-8D9A-83EFB659E50A}" type="slidenum">
              <a:rPr lang="hu-HU" smtClean="0"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5812-031A-471F-B438-0B0BA3B868DD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6530-88CE-4FD7-8D9A-83EFB659E50A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4" name="Szöveg hely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5B45812-031A-471F-B438-0B0BA3B868DD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5D6530-88CE-4FD7-8D9A-83EFB659E50A}" type="slidenum">
              <a:rPr lang="hu-HU" smtClean="0"/>
              <a:t>‹#›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45812-031A-471F-B438-0B0BA3B868DD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D6530-88CE-4FD7-8D9A-83EFB659E50A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zi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artalom hely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1" name="Dátum hely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5B45812-031A-471F-B438-0B0BA3B868DD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B5D6530-88CE-4FD7-8D9A-83EFB659E50A}" type="slidenum">
              <a:rPr lang="hu-HU" smtClean="0"/>
              <a:t>‹#›</a:t>
            </a:fld>
            <a:endParaRPr lang="hu-HU"/>
          </a:p>
        </p:txBody>
      </p:sp>
      <p:sp>
        <p:nvSpPr>
          <p:cNvPr id="23" name="Élőláb hely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zi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Téglalap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Egyenes összekötő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átum hely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5B45812-031A-471F-B438-0B0BA3B868DD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B5D6530-88CE-4FD7-8D9A-83EFB659E50A}" type="slidenum">
              <a:rPr lang="hu-HU" smtClean="0"/>
              <a:t>‹#›</a:t>
            </a:fld>
            <a:endParaRPr lang="hu-HU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5B45812-031A-471F-B438-0B0BA3B868DD}" type="datetimeFigureOut">
              <a:rPr lang="hu-HU" smtClean="0"/>
              <a:t>2016.03.31.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églalap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zi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B5D6530-88CE-4FD7-8D9A-83EFB659E50A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195736" y="908720"/>
            <a:ext cx="6460232" cy="3240360"/>
          </a:xfrm>
        </p:spPr>
        <p:txBody>
          <a:bodyPr>
            <a:normAutofit fontScale="90000"/>
          </a:bodyPr>
          <a:lstStyle/>
          <a:p>
            <a:r>
              <a:rPr lang="hu-HU" sz="2700" dirty="0" smtClean="0"/>
              <a:t>Dér Ádám – Lencsés Ákos</a:t>
            </a:r>
            <a:r>
              <a:rPr lang="hu-HU" sz="3200" dirty="0"/>
              <a:t/>
            </a:r>
            <a:br>
              <a:rPr lang="hu-HU" sz="3200" dirty="0"/>
            </a:br>
            <a:r>
              <a:rPr lang="hu-HU" sz="3600" dirty="0" smtClean="0"/>
              <a:t/>
            </a:r>
            <a:br>
              <a:rPr lang="hu-HU" sz="3600" dirty="0" smtClean="0"/>
            </a:br>
            <a:r>
              <a:rPr lang="hu-HU" sz="4000" dirty="0" smtClean="0"/>
              <a:t>Az </a:t>
            </a:r>
            <a:r>
              <a:rPr lang="hu-HU" sz="4000" dirty="0"/>
              <a:t>adatbázis-kínálat és az intézményi önrészek meghatározása az </a:t>
            </a:r>
            <a:r>
              <a:rPr lang="hu-HU" sz="4000" dirty="0" err="1" smtClean="0"/>
              <a:t>EISZ-ben</a:t>
            </a:r>
            <a:endParaRPr lang="hu-HU" sz="4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411760" y="5301208"/>
            <a:ext cx="6172200" cy="1371600"/>
          </a:xfrm>
        </p:spPr>
        <p:txBody>
          <a:bodyPr>
            <a:normAutofit/>
          </a:bodyPr>
          <a:lstStyle/>
          <a:p>
            <a:r>
              <a:rPr lang="hu-HU" sz="2400" dirty="0" smtClean="0"/>
              <a:t>2016. március 31. </a:t>
            </a:r>
          </a:p>
          <a:p>
            <a:r>
              <a:rPr lang="hu-HU" sz="2400" dirty="0" err="1" smtClean="0"/>
              <a:t>Networkshop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>25. országos konferencia, Debrecen</a:t>
            </a:r>
          </a:p>
        </p:txBody>
      </p:sp>
    </p:spTree>
    <p:extLst>
      <p:ext uri="{BB962C8B-B14F-4D97-AF65-F5344CB8AC3E}">
        <p14:creationId xmlns:p14="http://schemas.microsoft.com/office/powerpoint/2010/main" val="3177081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hu-HU" dirty="0"/>
              <a:t>Kategóriák szerinti önrészek</a:t>
            </a: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61836758"/>
              </p:ext>
            </p:extLst>
          </p:nvPr>
        </p:nvGraphicFramePr>
        <p:xfrm>
          <a:off x="971600" y="908720"/>
          <a:ext cx="6552728" cy="37523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0"/>
                <a:gridCol w="5112568"/>
              </a:tblGrid>
              <a:tr h="506697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Schoolbook"/>
                        </a:rPr>
                        <a:t>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entury Schoolbook"/>
                        </a:rPr>
                        <a:t> </a:t>
                      </a:r>
                      <a:r>
                        <a:rPr lang="hu-HU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entury Schoolbook"/>
                        </a:rPr>
                        <a:t>Intézménytípus</a:t>
                      </a:r>
                      <a:endParaRPr lang="hu-HU" sz="1400" b="1" i="0" u="none" strike="noStrike" dirty="0">
                        <a:solidFill>
                          <a:srgbClr val="FFFFFF"/>
                        </a:solidFill>
                        <a:effectLst/>
                        <a:latin typeface="Century Schoolbook"/>
                      </a:endParaRPr>
                    </a:p>
                  </a:txBody>
                  <a:tcPr anchor="ctr"/>
                </a:tc>
              </a:tr>
              <a:tr h="861455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400" b="0" i="1" u="none" strike="noStrike" dirty="0">
                          <a:solidFill>
                            <a:srgbClr val="FFFFFF"/>
                          </a:solidFill>
                          <a:effectLst/>
                          <a:latin typeface="Century Schoolbook"/>
                        </a:rPr>
                        <a:t>1. kategória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</a:rPr>
                        <a:t>Múzeum, levéltár, megyei és városi könyvtár; 40 fő alatti kutatóintézet, 200 hallgató alatti főiskola, </a:t>
                      </a:r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Schoolbook"/>
                        </a:rPr>
                        <a:t>kórház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/>
                      </a:endParaRPr>
                    </a:p>
                  </a:txBody>
                  <a:tcPr anchor="ctr"/>
                </a:tc>
              </a:tr>
              <a:tr h="864096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400" b="0" i="1" u="none" strike="noStrike">
                          <a:solidFill>
                            <a:srgbClr val="FFFFFF"/>
                          </a:solidFill>
                          <a:effectLst/>
                          <a:latin typeface="Century Schoolbook"/>
                        </a:rPr>
                        <a:t>2. kategória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</a:rPr>
                        <a:t>Főiskola, kutatóintézet, országos szakkönyvtár, </a:t>
                      </a:r>
                      <a:r>
                        <a:rPr lang="hu-H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entury Schoolbook"/>
                        </a:rPr>
                        <a:t>szakkönyvtár</a:t>
                      </a:r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</a:rPr>
                        <a:t>, államigazgatási intézmény, FSZEK</a:t>
                      </a:r>
                    </a:p>
                  </a:txBody>
                  <a:tcPr anchor="ctr"/>
                </a:tc>
              </a:tr>
              <a:tr h="506697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400" b="0" i="1" u="none" strike="noStrike">
                          <a:solidFill>
                            <a:srgbClr val="FFFFFF"/>
                          </a:solidFill>
                          <a:effectLst/>
                          <a:latin typeface="Century Schoolbook"/>
                        </a:rPr>
                        <a:t>3. kategória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</a:rPr>
                        <a:t>2000 hallgató alatti egyetem, MTA egyes </a:t>
                      </a:r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Schoolbook"/>
                        </a:rPr>
                        <a:t>kutatóintézetei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/>
                      </a:endParaRPr>
                    </a:p>
                  </a:txBody>
                  <a:tcPr anchor="ctr"/>
                </a:tc>
              </a:tr>
              <a:tr h="506697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400" b="0" i="1" u="none" strike="noStrike">
                          <a:solidFill>
                            <a:srgbClr val="FFFFFF"/>
                          </a:solidFill>
                          <a:effectLst/>
                          <a:latin typeface="Century Schoolbook"/>
                        </a:rPr>
                        <a:t>4. kategória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Schoolbook"/>
                        </a:rPr>
                        <a:t>Egyetem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/>
                      </a:endParaRPr>
                    </a:p>
                  </a:txBody>
                  <a:tcPr anchor="ctr"/>
                </a:tc>
              </a:tr>
              <a:tr h="506697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400" b="0" i="1" u="none" strike="noStrike" dirty="0">
                          <a:solidFill>
                            <a:srgbClr val="FFFFFF"/>
                          </a:solidFill>
                          <a:effectLst/>
                          <a:latin typeface="Century Schoolbook"/>
                        </a:rPr>
                        <a:t>5. kategória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Schoolbook"/>
                        </a:rPr>
                        <a:t>Kutatóegyetem, MTA és kutatóintézetei </a:t>
                      </a:r>
                      <a:r>
                        <a:rPr lang="hu-H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Schoolbook"/>
                        </a:rPr>
                        <a:t>egyben</a:t>
                      </a:r>
                      <a:endParaRPr lang="hu-HU" sz="1400" b="0" i="0" u="none" strike="noStrike" dirty="0">
                        <a:solidFill>
                          <a:srgbClr val="000000"/>
                        </a:solidFill>
                        <a:effectLst/>
                        <a:latin typeface="Century Schoolbook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909187087"/>
              </p:ext>
            </p:extLst>
          </p:nvPr>
        </p:nvGraphicFramePr>
        <p:xfrm>
          <a:off x="755576" y="4725144"/>
          <a:ext cx="6984776" cy="18879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7464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hu-HU" dirty="0" smtClean="0"/>
              <a:t>Kategóriák szerinti önrészek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467600" cy="5421216"/>
          </a:xfrm>
        </p:spPr>
        <p:txBody>
          <a:bodyPr>
            <a:normAutofit/>
          </a:bodyPr>
          <a:lstStyle/>
          <a:p>
            <a:pPr lvl="0"/>
            <a:r>
              <a:rPr lang="hu-HU" sz="2000" dirty="0" smtClean="0"/>
              <a:t>Valamennyi </a:t>
            </a:r>
            <a:r>
              <a:rPr lang="hu-HU" sz="2000" dirty="0"/>
              <a:t>modell közül talán ez a leginkább átlátható és tervezhető változat. </a:t>
            </a:r>
            <a:r>
              <a:rPr lang="hu-HU" sz="2000" dirty="0" smtClean="0"/>
              <a:t>Ezt a legkönnyebb kommunikálni a fenntartók és döntéshozók felé. </a:t>
            </a:r>
            <a:endParaRPr lang="hu-HU" sz="2000" dirty="0"/>
          </a:p>
          <a:p>
            <a:r>
              <a:rPr lang="hu-HU" sz="2000" dirty="0" smtClean="0"/>
              <a:t>Országos </a:t>
            </a:r>
            <a:r>
              <a:rPr lang="hu-HU" sz="2000" dirty="0"/>
              <a:t>rendszert tükröz: nem egyedi árakkal </a:t>
            </a:r>
            <a:r>
              <a:rPr lang="hu-HU" sz="2000" dirty="0" smtClean="0"/>
              <a:t>dolgozik.</a:t>
            </a:r>
          </a:p>
          <a:p>
            <a:pPr marL="0" indent="0" algn="ctr">
              <a:buNone/>
            </a:pPr>
            <a:endParaRPr lang="hu-HU" sz="1400" dirty="0" smtClean="0"/>
          </a:p>
          <a:p>
            <a:pPr marL="0" indent="0" algn="ctr">
              <a:buNone/>
            </a:pPr>
            <a:r>
              <a:rPr lang="hu-HU" sz="1400" dirty="0" smtClean="0"/>
              <a:t>A </a:t>
            </a:r>
            <a:r>
              <a:rPr lang="hu-HU" sz="1400" dirty="0" err="1" smtClean="0"/>
              <a:t>ScienceDirect</a:t>
            </a:r>
            <a:r>
              <a:rPr lang="hu-HU" sz="1400" dirty="0" smtClean="0"/>
              <a:t> előfizetési díjainak alakulása 44 intézmény esetén</a:t>
            </a:r>
            <a:br>
              <a:rPr lang="hu-HU" sz="1400" dirty="0" smtClean="0"/>
            </a:br>
            <a:r>
              <a:rPr lang="hu-HU" sz="1400" dirty="0" smtClean="0"/>
              <a:t>összesen 702 560 000 forint intézményi önrésznél (</a:t>
            </a:r>
            <a:r>
              <a:rPr lang="hu-HU" sz="1400" cap="small" dirty="0" smtClean="0"/>
              <a:t>MINTASZÁMÍTÁS</a:t>
            </a:r>
            <a:r>
              <a:rPr lang="hu-HU" sz="1400" dirty="0" smtClean="0"/>
              <a:t>):</a:t>
            </a:r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7013867"/>
              </p:ext>
            </p:extLst>
          </p:nvPr>
        </p:nvGraphicFramePr>
        <p:xfrm>
          <a:off x="395536" y="3429000"/>
          <a:ext cx="7488832" cy="3078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8592"/>
                <a:gridCol w="2160240"/>
              </a:tblGrid>
              <a:tr h="480053"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Kategória</a:t>
                      </a:r>
                      <a:endParaRPr lang="hu-H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600" dirty="0" smtClean="0"/>
                        <a:t>Intézményi</a:t>
                      </a:r>
                      <a:r>
                        <a:rPr lang="hu-HU" sz="1600" baseline="0" dirty="0" smtClean="0"/>
                        <a:t> ö</a:t>
                      </a:r>
                      <a:r>
                        <a:rPr lang="hu-HU" sz="1600" dirty="0" smtClean="0"/>
                        <a:t>nrész</a:t>
                      </a:r>
                      <a:endParaRPr lang="hu-HU" sz="1600" dirty="0"/>
                    </a:p>
                  </a:txBody>
                  <a:tcPr anchor="ctr"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1.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dirty="0" smtClean="0"/>
                        <a:t>kategória </a:t>
                      </a:r>
                      <a:r>
                        <a:rPr lang="hu-HU" sz="1200" dirty="0" smtClean="0"/>
                        <a:t>(Múzeum, levéltár, megyei és városi könyvtár; 40 fő alatti kutatóintézet, 200 hallgató alatti főiskola, kórház)</a:t>
                      </a:r>
                      <a:endParaRPr lang="hu-H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 dirty="0" smtClean="0"/>
                        <a:t>715 438 Ft </a:t>
                      </a:r>
                      <a:endParaRPr lang="hu-HU" sz="1400" dirty="0"/>
                    </a:p>
                  </a:txBody>
                  <a:tcPr anchor="ctr"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2.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dirty="0" smtClean="0"/>
                        <a:t>kategória </a:t>
                      </a:r>
                      <a:r>
                        <a:rPr lang="hu-HU" sz="1200" dirty="0" smtClean="0"/>
                        <a:t>(</a:t>
                      </a:r>
                      <a:r>
                        <a:rPr lang="hu-HU" sz="1200" i="0" dirty="0" smtClean="0"/>
                        <a:t>Főiskola</a:t>
                      </a:r>
                      <a:r>
                        <a:rPr lang="hu-HU" sz="1200" dirty="0" smtClean="0"/>
                        <a:t>, kutatóintézet, országos szakkönyvtár, </a:t>
                      </a:r>
                      <a:r>
                        <a:rPr lang="hu-HU" sz="1200" dirty="0" err="1" smtClean="0"/>
                        <a:t>szakkönyvtár</a:t>
                      </a:r>
                      <a:r>
                        <a:rPr lang="hu-HU" sz="1200" dirty="0" smtClean="0"/>
                        <a:t>, államigazgatási intézmény, Fővárosi Szabó Ervin Könyvtár)</a:t>
                      </a:r>
                      <a:endParaRPr lang="hu-H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 dirty="0" smtClean="0"/>
                        <a:t>2 146 314 Ft</a:t>
                      </a:r>
                      <a:endParaRPr lang="hu-HU" sz="1400" dirty="0"/>
                    </a:p>
                  </a:txBody>
                  <a:tcPr anchor="ctr"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3.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dirty="0" smtClean="0"/>
                        <a:t>kategória </a:t>
                      </a:r>
                      <a:r>
                        <a:rPr lang="hu-HU" sz="1200" dirty="0" smtClean="0"/>
                        <a:t>(2000 hallgató alatti egyetem, MTA egyes kutatóintézetei)</a:t>
                      </a:r>
                      <a:endParaRPr lang="hu-H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 dirty="0" smtClean="0"/>
                        <a:t>6 438 941 Ft</a:t>
                      </a:r>
                      <a:endParaRPr lang="hu-HU" sz="1400" dirty="0"/>
                    </a:p>
                  </a:txBody>
                  <a:tcPr anchor="ctr"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4.</a:t>
                      </a:r>
                      <a:r>
                        <a:rPr lang="hu-HU" sz="1400" baseline="0" dirty="0" smtClean="0"/>
                        <a:t> </a:t>
                      </a:r>
                      <a:r>
                        <a:rPr lang="hu-HU" sz="1400" dirty="0" smtClean="0"/>
                        <a:t>kategória </a:t>
                      </a:r>
                      <a:r>
                        <a:rPr lang="hu-HU" sz="1200" dirty="0" smtClean="0"/>
                        <a:t>(Egyetem)</a:t>
                      </a:r>
                      <a:endParaRPr lang="hu-H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 dirty="0" smtClean="0"/>
                        <a:t>19 316 823 Ft </a:t>
                      </a:r>
                      <a:endParaRPr lang="hu-HU" sz="1400" dirty="0"/>
                    </a:p>
                  </a:txBody>
                  <a:tcPr anchor="ctr"/>
                </a:tc>
              </a:tr>
              <a:tr h="480053">
                <a:tc>
                  <a:txBody>
                    <a:bodyPr/>
                    <a:lstStyle/>
                    <a:p>
                      <a:r>
                        <a:rPr lang="hu-HU" sz="1400" dirty="0" smtClean="0"/>
                        <a:t>5.</a:t>
                      </a:r>
                      <a:r>
                        <a:rPr lang="hu-HU" sz="1400" baseline="0" dirty="0" smtClean="0"/>
                        <a:t> k</a:t>
                      </a:r>
                      <a:r>
                        <a:rPr lang="hu-HU" sz="1400" dirty="0" smtClean="0"/>
                        <a:t>ategória </a:t>
                      </a:r>
                      <a:r>
                        <a:rPr lang="hu-HU" sz="1200" dirty="0" smtClean="0"/>
                        <a:t>(</a:t>
                      </a:r>
                      <a:r>
                        <a:rPr lang="hu-HU" sz="1200" i="0" dirty="0" smtClean="0"/>
                        <a:t>Kutatóegyetem</a:t>
                      </a:r>
                      <a:r>
                        <a:rPr lang="hu-HU" sz="1200" dirty="0" smtClean="0"/>
                        <a:t>, MTA kutatóintézetei egyben)</a:t>
                      </a:r>
                      <a:endParaRPr lang="hu-H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hu-HU" sz="1400" dirty="0" smtClean="0"/>
                        <a:t>57 950 468 Ft</a:t>
                      </a:r>
                      <a:endParaRPr lang="hu-HU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445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hu-HU" dirty="0" smtClean="0"/>
              <a:t>Arányosított kategorizálás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2376264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hu-HU" dirty="0"/>
              <a:t>I</a:t>
            </a:r>
            <a:r>
              <a:rPr lang="hu-HU" dirty="0" smtClean="0"/>
              <a:t>ntézményi </a:t>
            </a:r>
            <a:r>
              <a:rPr lang="hu-HU" dirty="0"/>
              <a:t>méret és adatbázis-használati statisztika nagysága </a:t>
            </a:r>
            <a:r>
              <a:rPr lang="hu-HU" dirty="0" smtClean="0"/>
              <a:t>szerint hozzuk létre a kategóriákat. </a:t>
            </a:r>
            <a:r>
              <a:rPr lang="hu-HU" dirty="0"/>
              <a:t>Az intézményeket összesen 25 különböző kategóriába soroljuk a módszerrel. </a:t>
            </a:r>
            <a:endParaRPr lang="hu-HU" dirty="0" smtClean="0"/>
          </a:p>
          <a:p>
            <a:pPr marL="0" indent="0" algn="ctr">
              <a:spcBef>
                <a:spcPts val="1200"/>
              </a:spcBef>
              <a:buNone/>
            </a:pPr>
            <a:r>
              <a:rPr lang="hu-HU" sz="1800" dirty="0" smtClean="0"/>
              <a:t>Intézményi </a:t>
            </a:r>
            <a:r>
              <a:rPr lang="hu-HU" sz="1800" dirty="0"/>
              <a:t>kategória </a:t>
            </a:r>
            <a:r>
              <a:rPr lang="hu-HU" sz="1800" dirty="0" smtClean="0"/>
              <a:t>=</a:t>
            </a:r>
            <a:br>
              <a:rPr lang="hu-HU" sz="1800" dirty="0" smtClean="0"/>
            </a:br>
            <a:r>
              <a:rPr lang="hu-HU" sz="1800" dirty="0" smtClean="0"/>
              <a:t>(</a:t>
            </a:r>
            <a:r>
              <a:rPr lang="hu-HU" sz="1800" dirty="0"/>
              <a:t>intézményi használati kategória)²+(intézményi méret kategória)³</a:t>
            </a:r>
          </a:p>
          <a:p>
            <a:pPr marL="0" indent="0">
              <a:spcBef>
                <a:spcPts val="1200"/>
              </a:spcBef>
              <a:buNone/>
            </a:pP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églalap 3"/>
              <p:cNvSpPr/>
              <p:nvPr/>
            </p:nvSpPr>
            <p:spPr>
              <a:xfrm>
                <a:off x="764414" y="3284984"/>
                <a:ext cx="6696744" cy="6687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hu-HU" i="1">
                          <a:latin typeface="Cambria Math"/>
                        </a:rPr>
                        <m:t>Ö</m:t>
                      </m:r>
                      <m:r>
                        <a:rPr lang="hu-HU" i="1">
                          <a:latin typeface="Cambria Math"/>
                        </a:rPr>
                        <m:t>𝑛𝑟</m:t>
                      </m:r>
                      <m:r>
                        <a:rPr lang="hu-HU" i="1">
                          <a:latin typeface="Cambria Math"/>
                        </a:rPr>
                        <m:t>é</m:t>
                      </m:r>
                      <m:r>
                        <a:rPr lang="hu-HU" i="1">
                          <a:latin typeface="Cambria Math"/>
                        </a:rPr>
                        <m:t>𝑠𝑧</m:t>
                      </m:r>
                      <m:r>
                        <a:rPr lang="hu-HU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hu-H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i="1">
                              <a:latin typeface="Cambria Math"/>
                            </a:rPr>
                            <m:t>𝑖𝑛𝑡</m:t>
                          </m:r>
                          <m:r>
                            <a:rPr lang="hu-HU" i="1">
                              <a:latin typeface="Cambria Math"/>
                            </a:rPr>
                            <m:t>é</m:t>
                          </m:r>
                          <m:r>
                            <a:rPr lang="hu-HU" i="1">
                              <a:latin typeface="Cambria Math"/>
                            </a:rPr>
                            <m:t>𝑧𝑚</m:t>
                          </m:r>
                          <m:r>
                            <a:rPr lang="hu-HU" i="1">
                              <a:latin typeface="Cambria Math"/>
                            </a:rPr>
                            <m:t>é</m:t>
                          </m:r>
                          <m:r>
                            <a:rPr lang="hu-HU" i="1">
                              <a:latin typeface="Cambria Math"/>
                            </a:rPr>
                            <m:t>𝑛𝑦𝑖</m:t>
                          </m:r>
                          <m:r>
                            <a:rPr lang="hu-HU" i="1">
                              <a:latin typeface="Cambria Math"/>
                            </a:rPr>
                            <m:t> </m:t>
                          </m:r>
                          <m:r>
                            <a:rPr lang="hu-HU" i="1">
                              <a:latin typeface="Cambria Math"/>
                            </a:rPr>
                            <m:t>𝑘𝑎𝑡𝑒𝑔</m:t>
                          </m:r>
                          <m:r>
                            <a:rPr lang="hu-HU" i="1">
                              <a:latin typeface="Cambria Math"/>
                            </a:rPr>
                            <m:t>ó</m:t>
                          </m:r>
                          <m:r>
                            <a:rPr lang="hu-HU" i="1">
                              <a:latin typeface="Cambria Math"/>
                            </a:rPr>
                            <m:t>𝑟𝑖𝑎</m:t>
                          </m:r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hu-HU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hu-HU" i="1">
                                  <a:latin typeface="Cambria Math"/>
                                </a:rPr>
                                <m:t>(</m:t>
                              </m:r>
                              <m:r>
                                <a:rPr lang="hu-HU" i="1">
                                  <a:latin typeface="Cambria Math"/>
                                </a:rPr>
                                <m:t>𝑖𝑛𝑡</m:t>
                              </m:r>
                              <m:r>
                                <a:rPr lang="hu-HU" i="1">
                                  <a:latin typeface="Cambria Math"/>
                                </a:rPr>
                                <m:t>é</m:t>
                              </m:r>
                              <m:r>
                                <a:rPr lang="hu-HU" i="1">
                                  <a:latin typeface="Cambria Math"/>
                                </a:rPr>
                                <m:t>𝑧𝑚</m:t>
                              </m:r>
                              <m:r>
                                <a:rPr lang="hu-HU" i="1">
                                  <a:latin typeface="Cambria Math"/>
                                </a:rPr>
                                <m:t>é</m:t>
                              </m:r>
                              <m:r>
                                <a:rPr lang="hu-HU" i="1">
                                  <a:latin typeface="Cambria Math"/>
                                </a:rPr>
                                <m:t>𝑛𝑦𝑖</m:t>
                              </m:r>
                              <m:r>
                                <a:rPr lang="hu-HU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hu-HU" i="1">
                                  <a:latin typeface="Cambria Math"/>
                                </a:rPr>
                                <m:t>𝑘𝑎𝑡𝑒𝑔</m:t>
                              </m:r>
                              <m:r>
                                <a:rPr lang="hu-HU" i="1">
                                  <a:latin typeface="Cambria Math"/>
                                </a:rPr>
                                <m:t>ó</m:t>
                              </m:r>
                              <m:r>
                                <a:rPr lang="hu-HU" i="1">
                                  <a:latin typeface="Cambria Math"/>
                                </a:rPr>
                                <m:t>𝑟𝑖𝑎</m:t>
                              </m:r>
                              <m:r>
                                <a:rPr lang="hu-HU" i="1">
                                  <a:latin typeface="Cambria Math"/>
                                </a:rPr>
                                <m:t>)</m:t>
                              </m:r>
                            </m:e>
                          </m:nary>
                        </m:den>
                      </m:f>
                      <m:r>
                        <a:rPr lang="hu-HU" i="1">
                          <a:latin typeface="Cambria Math"/>
                        </a:rPr>
                        <m:t>×</m:t>
                      </m:r>
                      <m:r>
                        <a:rPr lang="hu-HU" i="1">
                          <a:latin typeface="Cambria Math"/>
                        </a:rPr>
                        <m:t>𝑡𝑒𝑙𝑗𝑒𝑠</m:t>
                      </m:r>
                      <m:r>
                        <a:rPr lang="hu-HU" i="1">
                          <a:latin typeface="Cambria Math"/>
                        </a:rPr>
                        <m:t> ö</m:t>
                      </m:r>
                      <m:r>
                        <a:rPr lang="hu-HU" i="1">
                          <a:latin typeface="Cambria Math"/>
                        </a:rPr>
                        <m:t>𝑛𝑟</m:t>
                      </m:r>
                      <m:r>
                        <a:rPr lang="hu-HU" i="1">
                          <a:latin typeface="Cambria Math"/>
                        </a:rPr>
                        <m:t>é</m:t>
                      </m:r>
                      <m:r>
                        <a:rPr lang="hu-HU" i="1">
                          <a:latin typeface="Cambria Math"/>
                        </a:rPr>
                        <m:t>𝑠𝑧</m:t>
                      </m:r>
                      <m:r>
                        <a:rPr lang="hu-HU" i="1">
                          <a:latin typeface="Cambria Math"/>
                        </a:rPr>
                        <m:t> ö</m:t>
                      </m:r>
                      <m:r>
                        <a:rPr lang="hu-HU" i="1">
                          <a:latin typeface="Cambria Math"/>
                        </a:rPr>
                        <m:t>𝑠𝑠𝑧𝑒𝑔𝑒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4" name="Téglalap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414" y="3284984"/>
                <a:ext cx="6696744" cy="66877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églalap 4"/>
              <p:cNvSpPr/>
              <p:nvPr/>
            </p:nvSpPr>
            <p:spPr>
              <a:xfrm>
                <a:off x="764414" y="4941168"/>
                <a:ext cx="7102718" cy="6669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i="1">
                          <a:latin typeface="Cambria Math"/>
                        </a:rPr>
                        <m:t>Ö</m:t>
                      </m:r>
                      <m:r>
                        <a:rPr lang="hu-HU" i="1">
                          <a:latin typeface="Cambria Math"/>
                        </a:rPr>
                        <m:t>𝑛𝑟</m:t>
                      </m:r>
                      <m:r>
                        <a:rPr lang="hu-HU" i="1">
                          <a:latin typeface="Cambria Math"/>
                        </a:rPr>
                        <m:t>é</m:t>
                      </m:r>
                      <m:r>
                        <a:rPr lang="hu-HU" i="1">
                          <a:latin typeface="Cambria Math"/>
                        </a:rPr>
                        <m:t>𝑠𝑧</m:t>
                      </m:r>
                      <m:r>
                        <a:rPr lang="hu-HU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hu-H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i="1">
                              <a:latin typeface="Cambria Math"/>
                            </a:rPr>
                            <m:t>𝑖𝑛𝑡</m:t>
                          </m:r>
                          <m:r>
                            <a:rPr lang="hu-HU" i="1">
                              <a:latin typeface="Cambria Math"/>
                            </a:rPr>
                            <m:t>é</m:t>
                          </m:r>
                          <m:r>
                            <a:rPr lang="hu-HU" i="1">
                              <a:latin typeface="Cambria Math"/>
                            </a:rPr>
                            <m:t>𝑧𝑚</m:t>
                          </m:r>
                          <m:r>
                            <a:rPr lang="hu-HU" i="1">
                              <a:latin typeface="Cambria Math"/>
                            </a:rPr>
                            <m:t>é</m:t>
                          </m:r>
                          <m:r>
                            <a:rPr lang="hu-HU" i="1">
                              <a:latin typeface="Cambria Math"/>
                            </a:rPr>
                            <m:t>𝑛𝑦𝑖</m:t>
                          </m:r>
                          <m:r>
                            <a:rPr lang="hu-HU" i="1">
                              <a:latin typeface="Cambria Math"/>
                            </a:rPr>
                            <m:t> </m:t>
                          </m:r>
                          <m:r>
                            <a:rPr lang="hu-HU" i="1">
                              <a:latin typeface="Cambria Math"/>
                            </a:rPr>
                            <m:t>𝑚</m:t>
                          </m:r>
                          <m:r>
                            <a:rPr lang="hu-HU" i="1">
                              <a:latin typeface="Cambria Math"/>
                            </a:rPr>
                            <m:t>é</m:t>
                          </m:r>
                          <m:r>
                            <a:rPr lang="hu-HU" i="1">
                              <a:latin typeface="Cambria Math"/>
                            </a:rPr>
                            <m:t>𝑟𝑒𝑡</m:t>
                          </m:r>
                        </m:num>
                        <m:den>
                          <m:nary>
                            <m:naryPr>
                              <m:chr m:val="∑"/>
                              <m:limLoc m:val="undOvr"/>
                              <m:subHide m:val="on"/>
                              <m:supHide m:val="on"/>
                              <m:ctrlPr>
                                <a:rPr lang="hu-HU" i="1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hu-HU" i="1">
                                  <a:latin typeface="Cambria Math"/>
                                </a:rPr>
                                <m:t>𝑖𝑛𝑡</m:t>
                              </m:r>
                              <m:r>
                                <a:rPr lang="hu-HU" i="1">
                                  <a:latin typeface="Cambria Math"/>
                                </a:rPr>
                                <m:t>é</m:t>
                              </m:r>
                              <m:r>
                                <a:rPr lang="hu-HU" i="1">
                                  <a:latin typeface="Cambria Math"/>
                                </a:rPr>
                                <m:t>𝑧𝑚</m:t>
                              </m:r>
                              <m:r>
                                <a:rPr lang="hu-HU" i="1">
                                  <a:latin typeface="Cambria Math"/>
                                </a:rPr>
                                <m:t>é</m:t>
                              </m:r>
                              <m:r>
                                <a:rPr lang="hu-HU" i="1">
                                  <a:latin typeface="Cambria Math"/>
                                </a:rPr>
                                <m:t>𝑛𝑦𝑖</m:t>
                              </m:r>
                              <m:r>
                                <a:rPr lang="hu-HU" i="1">
                                  <a:latin typeface="Cambria Math"/>
                                </a:rPr>
                                <m:t> </m:t>
                              </m:r>
                              <m:r>
                                <a:rPr lang="hu-HU" i="1">
                                  <a:latin typeface="Cambria Math"/>
                                </a:rPr>
                                <m:t>𝑚</m:t>
                              </m:r>
                              <m:r>
                                <a:rPr lang="hu-HU" i="1">
                                  <a:latin typeface="Cambria Math"/>
                                </a:rPr>
                                <m:t>é</m:t>
                              </m:r>
                              <m:r>
                                <a:rPr lang="hu-HU" i="1">
                                  <a:latin typeface="Cambria Math"/>
                                </a:rPr>
                                <m:t>𝑟𝑒𝑡</m:t>
                              </m:r>
                            </m:e>
                          </m:nary>
                        </m:den>
                      </m:f>
                      <m:r>
                        <a:rPr lang="hu-HU" i="1">
                          <a:latin typeface="Cambria Math"/>
                        </a:rPr>
                        <m:t>∙0,5+</m:t>
                      </m:r>
                      <m:f>
                        <m:fPr>
                          <m:ctrlPr>
                            <a:rPr lang="hu-HU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u-HU" i="1">
                              <a:latin typeface="Cambria Math"/>
                            </a:rPr>
                            <m:t>h𝑎𝑠𝑧𝑛</m:t>
                          </m:r>
                          <m:r>
                            <a:rPr lang="hu-HU" i="1">
                              <a:latin typeface="Cambria Math"/>
                            </a:rPr>
                            <m:t>á</m:t>
                          </m:r>
                          <m:r>
                            <a:rPr lang="hu-HU" i="1">
                              <a:latin typeface="Cambria Math"/>
                            </a:rPr>
                            <m:t>𝑙𝑎𝑡𝑖</m:t>
                          </m:r>
                          <m:r>
                            <a:rPr lang="hu-HU" i="1">
                              <a:latin typeface="Cambria Math"/>
                            </a:rPr>
                            <m:t> </m:t>
                          </m:r>
                          <m:r>
                            <a:rPr lang="hu-HU" i="1">
                              <a:latin typeface="Cambria Math"/>
                            </a:rPr>
                            <m:t>𝑠𝑡𝑎𝑡𝑖𝑠𝑧𝑡𝑖𝑘𝑎</m:t>
                          </m:r>
                        </m:num>
                        <m:den>
                          <m:r>
                            <a:rPr lang="hu-HU" i="1">
                              <a:latin typeface="Cambria Math"/>
                            </a:rPr>
                            <m:t>𝑘𝑜𝑛𝑧𝑜𝑟𝑐𝑖𝑢𝑚𝑖</m:t>
                          </m:r>
                          <m:r>
                            <a:rPr lang="hu-HU" i="1">
                              <a:latin typeface="Cambria Math"/>
                            </a:rPr>
                            <m:t> </m:t>
                          </m:r>
                          <m:r>
                            <a:rPr lang="hu-HU" i="1">
                              <a:latin typeface="Cambria Math"/>
                            </a:rPr>
                            <m:t>𝑠𝑡𝑎𝑡𝑖𝑠𝑧𝑡𝑖𝑘𝑎</m:t>
                          </m:r>
                        </m:den>
                      </m:f>
                      <m:r>
                        <a:rPr lang="hu-HU" i="1">
                          <a:latin typeface="Cambria Math"/>
                        </a:rPr>
                        <m:t>∙0,5</m:t>
                      </m:r>
                    </m:oMath>
                  </m:oMathPara>
                </a14:m>
                <a:endParaRPr lang="hu-HU" dirty="0"/>
              </a:p>
            </p:txBody>
          </p:sp>
        </mc:Choice>
        <mc:Fallback xmlns="">
          <p:sp>
            <p:nvSpPr>
              <p:cNvPr id="5" name="Téglalap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414" y="4941168"/>
                <a:ext cx="7102718" cy="66691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ím 1"/>
          <p:cNvSpPr txBox="1">
            <a:spLocks/>
          </p:cNvSpPr>
          <p:nvPr/>
        </p:nvSpPr>
        <p:spPr>
          <a:xfrm>
            <a:off x="599209" y="4142085"/>
            <a:ext cx="7467600" cy="562074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/>
              <a:t>50–</a:t>
            </a:r>
            <a:r>
              <a:rPr lang="hu-HU" dirty="0" err="1"/>
              <a:t>50</a:t>
            </a:r>
            <a:r>
              <a:rPr lang="hu-HU" dirty="0"/>
              <a:t> modell</a:t>
            </a:r>
          </a:p>
        </p:txBody>
      </p:sp>
    </p:spTree>
    <p:extLst>
      <p:ext uri="{BB962C8B-B14F-4D97-AF65-F5344CB8AC3E}">
        <p14:creationId xmlns:p14="http://schemas.microsoft.com/office/powerpoint/2010/main" val="17759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778098"/>
          </a:xfrm>
        </p:spPr>
        <p:txBody>
          <a:bodyPr/>
          <a:lstStyle/>
          <a:p>
            <a:r>
              <a:rPr lang="hu-HU" dirty="0" smtClean="0"/>
              <a:t>Visszacsatolási modell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7467600" cy="4701136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Az </a:t>
            </a:r>
            <a:r>
              <a:rPr lang="hu-HU" dirty="0"/>
              <a:t>intézmények által együttesen fizetendő önrész elosztása 80/20 arányban </a:t>
            </a:r>
            <a:r>
              <a:rPr lang="hu-HU" dirty="0" smtClean="0"/>
              <a:t>történik. </a:t>
            </a:r>
            <a:r>
              <a:rPr lang="hu-HU" dirty="0"/>
              <a:t>Az előfizetői díj </a:t>
            </a:r>
            <a:r>
              <a:rPr lang="hu-HU" dirty="0" smtClean="0"/>
              <a:t>80%-a a korábban </a:t>
            </a:r>
            <a:r>
              <a:rPr lang="hu-HU" dirty="0"/>
              <a:t>meghatározott képlet szerint kerül kiszámításra. Az előfizetői díj 20%-a szintén a képlet alapján kerül elosztásra, de csak a használati növekedési arány középértéke alá eső intézmények </a:t>
            </a:r>
            <a:r>
              <a:rPr lang="hu-HU" dirty="0" smtClean="0"/>
              <a:t>számára. </a:t>
            </a:r>
          </a:p>
          <a:p>
            <a:pPr marL="0" indent="0">
              <a:buNone/>
            </a:pPr>
            <a:r>
              <a:rPr lang="hu-HU" dirty="0"/>
              <a:t>Összességében az intézmények jelentős használatnövekedést elérő fele arányaiban kevesebbet fizet, mint az intézmények másik fele. </a:t>
            </a:r>
          </a:p>
        </p:txBody>
      </p:sp>
    </p:spTree>
    <p:extLst>
      <p:ext uri="{BB962C8B-B14F-4D97-AF65-F5344CB8AC3E}">
        <p14:creationId xmlns:p14="http://schemas.microsoft.com/office/powerpoint/2010/main" val="13786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ideális </a:t>
            </a:r>
            <a:r>
              <a:rPr lang="hu-HU" dirty="0" err="1" smtClean="0"/>
              <a:t>önrészszámítási</a:t>
            </a:r>
            <a:r>
              <a:rPr lang="hu-HU" dirty="0" smtClean="0"/>
              <a:t> eljárás legfontosabb ismérvei (ismétlés </a:t>
            </a:r>
            <a:r>
              <a:rPr lang="hu-HU" dirty="0" smtClean="0">
                <a:sym typeface="Wingdings" panose="05000000000000000000" pitchFamily="2" charset="2"/>
              </a:rPr>
              <a:t>)</a:t>
            </a:r>
            <a:endParaRPr lang="hu-HU" dirty="0"/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609600" y="1752600"/>
            <a:ext cx="7467600" cy="4873752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Átlátható, tervezhető</a:t>
            </a:r>
          </a:p>
          <a:p>
            <a:r>
              <a:rPr lang="hu-HU" dirty="0" smtClean="0"/>
              <a:t>Könnyen kommunikálható a fenntartók, gazdasági vezetők, döntéshozók felé</a:t>
            </a:r>
          </a:p>
          <a:p>
            <a:r>
              <a:rPr lang="hu-HU" dirty="0" smtClean="0"/>
              <a:t>Újonnan belépő intézmények önrészét könnyen meg lehet állapítani</a:t>
            </a:r>
          </a:p>
          <a:p>
            <a:r>
              <a:rPr lang="hu-HU" dirty="0" smtClean="0"/>
              <a:t>Azonos típusú intézmények azonos összeget fizetnek</a:t>
            </a:r>
          </a:p>
          <a:p>
            <a:r>
              <a:rPr lang="hu-HU" dirty="0" smtClean="0"/>
              <a:t>Nem történik évről évre jelentős változás</a:t>
            </a:r>
            <a:br>
              <a:rPr lang="hu-HU" dirty="0" smtClean="0"/>
            </a:br>
            <a:r>
              <a:rPr lang="hu-HU" dirty="0" smtClean="0"/>
              <a:t>egy-egy intézmény esetén</a:t>
            </a:r>
          </a:p>
          <a:p>
            <a:r>
              <a:rPr lang="hu-HU" dirty="0" smtClean="0"/>
              <a:t>Az adatbázisok (és az állami támogatás) legjobb felhasználására törekszik</a:t>
            </a:r>
          </a:p>
          <a:p>
            <a:r>
              <a:rPr lang="hu-HU" dirty="0" smtClean="0"/>
              <a:t>Elfogadható az előfizető intézmények</a:t>
            </a:r>
            <a:br>
              <a:rPr lang="hu-HU" dirty="0" smtClean="0"/>
            </a:br>
            <a:r>
              <a:rPr lang="hu-HU" dirty="0" smtClean="0"/>
              <a:t>többsége számára</a:t>
            </a:r>
          </a:p>
          <a:p>
            <a:r>
              <a:rPr lang="hu-HU" dirty="0" smtClean="0"/>
              <a:t>Elfogadható a fenntartó szervezetek számára</a:t>
            </a:r>
            <a:br>
              <a:rPr lang="hu-HU" dirty="0" smtClean="0"/>
            </a:br>
            <a:r>
              <a:rPr lang="hu-HU" dirty="0" smtClean="0"/>
              <a:t>(NKFIH, Emmi, MTA)</a:t>
            </a:r>
          </a:p>
          <a:p>
            <a:r>
              <a:rPr lang="hu-HU" dirty="0" smtClean="0"/>
              <a:t>A lehető legkevesebb intézmény lép ki az előfizetői körből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538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ideális </a:t>
            </a:r>
            <a:r>
              <a:rPr lang="hu-HU" dirty="0" err="1" smtClean="0"/>
              <a:t>önrészszámítási</a:t>
            </a:r>
            <a:r>
              <a:rPr lang="hu-HU" dirty="0" smtClean="0"/>
              <a:t> eljárás legfontosabb ismérvei (ismétlés </a:t>
            </a:r>
            <a:r>
              <a:rPr lang="hu-HU" dirty="0" smtClean="0">
                <a:sym typeface="Wingdings" panose="05000000000000000000" pitchFamily="2" charset="2"/>
              </a:rPr>
              <a:t>)</a:t>
            </a:r>
            <a:endParaRPr lang="hu-HU" dirty="0"/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609600" y="1752600"/>
            <a:ext cx="7467600" cy="4873752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Átlátható, tervezhető</a:t>
            </a:r>
          </a:p>
          <a:p>
            <a:r>
              <a:rPr lang="hu-HU" dirty="0" smtClean="0"/>
              <a:t>Könnyen kommunikálható a fenntartók, gazdasági vezetők, döntéshozók felé</a:t>
            </a:r>
          </a:p>
          <a:p>
            <a:r>
              <a:rPr lang="hu-HU" dirty="0" smtClean="0"/>
              <a:t>Újonnan belépő intézmények önrészét könnyen meg lehet állapítani</a:t>
            </a:r>
          </a:p>
          <a:p>
            <a:r>
              <a:rPr lang="hu-HU" dirty="0" smtClean="0"/>
              <a:t>Azonos típusú intézmények azonos összeget fizetnek</a:t>
            </a:r>
          </a:p>
          <a:p>
            <a:r>
              <a:rPr lang="hu-HU" dirty="0" smtClean="0"/>
              <a:t>Nem történik évről évre jelentős változás</a:t>
            </a:r>
            <a:br>
              <a:rPr lang="hu-HU" dirty="0" smtClean="0"/>
            </a:br>
            <a:r>
              <a:rPr lang="hu-HU" dirty="0" smtClean="0"/>
              <a:t>egy-egy intézmény esetén</a:t>
            </a:r>
          </a:p>
          <a:p>
            <a:r>
              <a:rPr lang="hu-HU" b="1" dirty="0" smtClean="0"/>
              <a:t>Az adatbázisok (és az állami támogatás) legjobb felhasználására törekszik</a:t>
            </a:r>
          </a:p>
          <a:p>
            <a:r>
              <a:rPr lang="hu-HU" dirty="0" smtClean="0"/>
              <a:t>Elfogadható az előfizető intézmények</a:t>
            </a:r>
            <a:br>
              <a:rPr lang="hu-HU" dirty="0" smtClean="0"/>
            </a:br>
            <a:r>
              <a:rPr lang="hu-HU" dirty="0" smtClean="0"/>
              <a:t>többsége számára</a:t>
            </a:r>
          </a:p>
          <a:p>
            <a:r>
              <a:rPr lang="hu-HU" dirty="0" smtClean="0"/>
              <a:t>Elfogadható a fenntartó szervezetek számára</a:t>
            </a:r>
            <a:br>
              <a:rPr lang="hu-HU" dirty="0" smtClean="0"/>
            </a:br>
            <a:r>
              <a:rPr lang="hu-HU" dirty="0" smtClean="0"/>
              <a:t>(NKFIH, Emmi, MTA)</a:t>
            </a:r>
          </a:p>
          <a:p>
            <a:r>
              <a:rPr lang="hu-HU" dirty="0" smtClean="0"/>
              <a:t>A lehető legkevesebb intézmény lép ki az előfizetői körből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3507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547780"/>
              </p:ext>
            </p:extLst>
          </p:nvPr>
        </p:nvGraphicFramePr>
        <p:xfrm>
          <a:off x="179512" y="21098"/>
          <a:ext cx="8568954" cy="67359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024"/>
                <a:gridCol w="1572735"/>
                <a:gridCol w="683532"/>
                <a:gridCol w="672507"/>
                <a:gridCol w="683532"/>
                <a:gridCol w="672507"/>
                <a:gridCol w="683532"/>
                <a:gridCol w="672507"/>
                <a:gridCol w="683532"/>
                <a:gridCol w="672507"/>
                <a:gridCol w="683532"/>
                <a:gridCol w="672507"/>
              </a:tblGrid>
              <a:tr h="275222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 dirty="0">
                          <a:effectLst/>
                        </a:rPr>
                        <a:t> 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b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err="1">
                          <a:effectLst/>
                        </a:rPr>
                        <a:t>Adatbázisok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2013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2014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2016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670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u="none" strike="noStrike">
                          <a:effectLst/>
                        </a:rPr>
                        <a:t> </a:t>
                      </a:r>
                      <a:endParaRPr lang="en-US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Intézmények</a:t>
                      </a:r>
                      <a:r>
                        <a:rPr lang="en-US" sz="8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800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száma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EISZ </a:t>
                      </a:r>
                      <a:r>
                        <a:rPr lang="en-US" sz="800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támogatás</a:t>
                      </a:r>
                      <a:r>
                        <a:rPr lang="en-US" sz="8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%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Intézmények</a:t>
                      </a:r>
                      <a:r>
                        <a:rPr lang="en-US" sz="8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800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száma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EISZ </a:t>
                      </a:r>
                      <a:r>
                        <a:rPr lang="en-US" sz="800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támogatás</a:t>
                      </a:r>
                      <a:r>
                        <a:rPr lang="en-US" sz="8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%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Intézmények</a:t>
                      </a:r>
                      <a:r>
                        <a:rPr lang="en-US" sz="8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800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száma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EISZ </a:t>
                      </a:r>
                      <a:r>
                        <a:rPr lang="en-US" sz="800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támogatás</a:t>
                      </a:r>
                      <a:r>
                        <a:rPr lang="en-US" sz="8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%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Intézmények</a:t>
                      </a:r>
                      <a:r>
                        <a:rPr lang="en-US" sz="8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800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száma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EISZ </a:t>
                      </a:r>
                      <a:r>
                        <a:rPr lang="en-US" sz="800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támogatás</a:t>
                      </a:r>
                      <a:r>
                        <a:rPr lang="en-US" sz="8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%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Intézmények</a:t>
                      </a:r>
                      <a:r>
                        <a:rPr lang="en-US" sz="8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800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száma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EISZ </a:t>
                      </a:r>
                      <a:r>
                        <a:rPr lang="en-US" sz="800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támogatás</a:t>
                      </a:r>
                      <a:r>
                        <a:rPr lang="en-US" sz="8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%</a:t>
                      </a:r>
                      <a:endParaRPr lang="en-US" sz="8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>
                    <a:solidFill>
                      <a:schemeClr val="accent1"/>
                    </a:solidFill>
                  </a:tcPr>
                </a:tc>
              </a:tr>
              <a:tr h="2794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Academic Search Complete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66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25%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</a:tr>
              <a:tr h="1427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ACM Digital Library 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25%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25%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</a:tr>
              <a:tr h="2794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Akadémiai</a:t>
                      </a:r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000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Kiadó</a:t>
                      </a:r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000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Folyóiratai</a:t>
                      </a:r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90%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41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</a:tr>
              <a:tr h="2794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Akadémiai Kiadó MERSZ</a:t>
                      </a:r>
                      <a:endParaRPr lang="en-US" sz="10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</a:tr>
              <a:tr h="2794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Akadémiai</a:t>
                      </a:r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000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Kiadó</a:t>
                      </a:r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en-US" sz="1000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Szótárai</a:t>
                      </a:r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</a:tr>
              <a:tr h="2794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Arcanum Digitális </a:t>
                      </a:r>
                      <a:r>
                        <a:rPr lang="hu-HU" sz="1000" u="none" strike="noStrike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Tudománytár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148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</a:tr>
              <a:tr h="1427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ART SOURCE 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</a:tr>
              <a:tr h="2794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Business Source Premier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</a:tr>
              <a:tr h="1427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CABi</a:t>
                      </a:r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</a:tr>
              <a:tr h="2794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Cambridge University Press  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17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</a:tr>
              <a:tr h="1427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EconLit+fulltext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</a:tr>
              <a:tr h="1427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EBSCOHost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89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</a:tr>
              <a:tr h="1427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FSTA </a:t>
                      </a:r>
                      <a:endParaRPr lang="en-US" sz="10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25%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</a:tr>
              <a:tr h="1427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GroveArt </a:t>
                      </a:r>
                      <a:endParaRPr lang="en-US" sz="10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25%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</a:tr>
              <a:tr h="1427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GroveMusic </a:t>
                      </a:r>
                      <a:endParaRPr lang="en-US" sz="10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</a:tr>
              <a:tr h="1427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JCR/SI</a:t>
                      </a:r>
                      <a:endParaRPr lang="en-US" sz="1000" b="1" i="0" u="none" strike="noStrike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</a:tr>
              <a:tr h="1427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JHCD 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9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</a:tr>
              <a:tr h="1427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JSTOR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24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47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</a:tr>
              <a:tr h="2794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Lippincott Williams and Wilkins  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</a:tr>
              <a:tr h="1427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MathSciNet</a:t>
                      </a:r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</a:tr>
              <a:tr h="1427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MLA-LRC 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</a:tr>
              <a:tr h="1427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Nature 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12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25%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</a:tr>
              <a:tr h="1427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ProjectMUSE</a:t>
                      </a:r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</a:tr>
              <a:tr h="1427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Reaxys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</a:tr>
              <a:tr h="1427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Science Direct 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67%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69%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</a:tr>
              <a:tr h="1427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ScienceMagazine</a:t>
                      </a:r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</a:tr>
              <a:tr h="1427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27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SciFinder</a:t>
                      </a:r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</a:tr>
              <a:tr h="1427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SCOPUS 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14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80%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18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63%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</a:tr>
              <a:tr h="1427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29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SpringerLink</a:t>
                      </a:r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90%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42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45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50%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</a:tr>
              <a:tr h="1427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30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Web of Science 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37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38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75%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30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50%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</a:tr>
              <a:tr h="1444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31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Zoological Records</a:t>
                      </a:r>
                      <a:endParaRPr lang="en-US" sz="1000" b="1" i="0" u="none" strike="noStrike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</a:endParaRPr>
                    </a:p>
                  </a:txBody>
                  <a:tcPr marL="7012" marR="7012" marT="701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3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25%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12" marR="7012" marT="701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587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62671567"/>
              </p:ext>
            </p:extLst>
          </p:nvPr>
        </p:nvGraphicFramePr>
        <p:xfrm>
          <a:off x="179513" y="404664"/>
          <a:ext cx="7920878" cy="6120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4759"/>
                <a:gridCol w="931199"/>
                <a:gridCol w="992925"/>
                <a:gridCol w="916546"/>
                <a:gridCol w="992925"/>
                <a:gridCol w="1040791"/>
                <a:gridCol w="1751733"/>
              </a:tblGrid>
              <a:tr h="63463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>
                          <a:effectLst/>
                        </a:rPr>
                        <a:t>PROJEKT INDIKÁTOROK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>
                          <a:effectLst/>
                        </a:rPr>
                        <a:t>2012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2013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2014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2015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2016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>
                          <a:effectLst/>
                        </a:rPr>
                        <a:t>Megjegyzés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</a:tr>
              <a:tr h="63491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>
                          <a:effectLst/>
                        </a:rPr>
                        <a:t>Előfizetett adatbázisok száma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>
                          <a:effectLst/>
                        </a:rPr>
                        <a:t>19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>
                          <a:effectLst/>
                        </a:rPr>
                        <a:t>20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>
                          <a:effectLst/>
                        </a:rPr>
                        <a:t>22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23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26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u="none" strike="noStrike" dirty="0">
                          <a:effectLst/>
                        </a:rPr>
                        <a:t>A beszerzett adatbázisok száma 2012 óta 37%-kal nőtt.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anchor="ctr"/>
                </a:tc>
              </a:tr>
              <a:tr h="634917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Tagintézmények száma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>
                          <a:effectLst/>
                        </a:rPr>
                        <a:t>92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>
                          <a:effectLst/>
                        </a:rPr>
                        <a:t>138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>
                          <a:effectLst/>
                        </a:rPr>
                        <a:t>140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>
                          <a:effectLst/>
                        </a:rPr>
                        <a:t>147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161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u="none" strike="noStrike" dirty="0">
                          <a:effectLst/>
                        </a:rPr>
                        <a:t>Az intézményi kör létszáma 2012 óta 75%-kal nőtt.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anchor="ctr"/>
                </a:tc>
              </a:tr>
              <a:tr h="63463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Központi támogatás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>
                          <a:effectLst/>
                        </a:rPr>
                        <a:t>1 426 000 </a:t>
                      </a:r>
                      <a:r>
                        <a:rPr lang="hu-HU" sz="1100" u="none" strike="noStrike" dirty="0" err="1">
                          <a:effectLst/>
                        </a:rPr>
                        <a:t>000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>
                          <a:effectLst/>
                        </a:rPr>
                        <a:t>1 426 000 </a:t>
                      </a:r>
                      <a:r>
                        <a:rPr lang="hu-HU" sz="1100" u="none" strike="noStrike" dirty="0" err="1">
                          <a:effectLst/>
                        </a:rPr>
                        <a:t>000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>
                          <a:effectLst/>
                        </a:rPr>
                        <a:t>1 426 000 </a:t>
                      </a:r>
                      <a:r>
                        <a:rPr lang="hu-HU" sz="1100" u="none" strike="noStrike" dirty="0" err="1">
                          <a:effectLst/>
                        </a:rPr>
                        <a:t>000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1 426 000 000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>
                          <a:effectLst/>
                        </a:rPr>
                        <a:t>1 426 000 </a:t>
                      </a:r>
                      <a:r>
                        <a:rPr lang="hu-HU" sz="1100" u="none" strike="noStrike" dirty="0" err="1">
                          <a:effectLst/>
                        </a:rPr>
                        <a:t>000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u="none" strike="noStrike" dirty="0">
                          <a:effectLst/>
                        </a:rPr>
                        <a:t>A központi támogatás összege nem változott.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anchor="ctr"/>
                </a:tc>
              </a:tr>
              <a:tr h="1253555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 Intézményi önrész főkönyvi kivonat szerint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>
                          <a:effectLst/>
                        </a:rPr>
                        <a:t>297 192 694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>
                          <a:effectLst/>
                        </a:rPr>
                        <a:t>582 151 965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>
                          <a:effectLst/>
                        </a:rPr>
                        <a:t>813 768 900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>
                          <a:effectLst/>
                        </a:rPr>
                        <a:t>1 006 505 971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 dirty="0">
                          <a:effectLst/>
                        </a:rPr>
                        <a:t>1 665 517 964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u="none" strike="noStrike" dirty="0">
                          <a:effectLst/>
                        </a:rPr>
                        <a:t>A befizetett intézményi önrészek </a:t>
                      </a:r>
                      <a:r>
                        <a:rPr lang="hu-HU" sz="1100" u="none" strike="noStrike" dirty="0" smtClean="0">
                          <a:effectLst/>
                        </a:rPr>
                        <a:t>összege</a:t>
                      </a:r>
                      <a:br>
                        <a:rPr lang="hu-HU" sz="1100" u="none" strike="noStrike" dirty="0" smtClean="0">
                          <a:effectLst/>
                        </a:rPr>
                      </a:br>
                      <a:r>
                        <a:rPr lang="hu-HU" sz="1100" u="none" strike="noStrike" dirty="0" smtClean="0">
                          <a:effectLst/>
                        </a:rPr>
                        <a:t>(</a:t>
                      </a:r>
                      <a:r>
                        <a:rPr lang="hu-HU" sz="1100" u="none" strike="noStrike" dirty="0">
                          <a:effectLst/>
                        </a:rPr>
                        <a:t>nettó Ft) 2012 óta 460%-kal nőtt.                                                                         </a:t>
                      </a:r>
                      <a:r>
                        <a:rPr lang="hu-HU" sz="900" u="none" strike="noStrike" dirty="0" smtClean="0">
                          <a:effectLst/>
                        </a:rPr>
                        <a:t>(a 2016. évi érték előfizetői </a:t>
                      </a:r>
                      <a:r>
                        <a:rPr lang="hu-HU" sz="900" u="none" strike="noStrike" dirty="0">
                          <a:effectLst/>
                        </a:rPr>
                        <a:t>megállapodásban rögzített </a:t>
                      </a:r>
                      <a:r>
                        <a:rPr lang="hu-HU" sz="900" u="none" strike="noStrike" dirty="0" smtClean="0">
                          <a:effectLst/>
                        </a:rPr>
                        <a:t>összeg)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anchor="ctr"/>
                </a:tc>
              </a:tr>
              <a:tr h="895396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 smtClean="0">
                          <a:effectLst/>
                        </a:rPr>
                        <a:t>Adatbázis- beszerzésre </a:t>
                      </a:r>
                      <a:r>
                        <a:rPr lang="hu-HU" sz="1100" u="none" strike="noStrike" dirty="0">
                          <a:effectLst/>
                        </a:rPr>
                        <a:t>fordított összeg főkönyvi kivonat szerint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1 605 416 902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>
                          <a:effectLst/>
                        </a:rPr>
                        <a:t>2 121 542 937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>
                          <a:effectLst/>
                        </a:rPr>
                        <a:t>2 291 381 825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>
                          <a:effectLst/>
                        </a:rPr>
                        <a:t>2 527 797 533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>
                          <a:effectLst/>
                        </a:rPr>
                        <a:t>2 955 163 595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u="none" strike="noStrike" dirty="0">
                          <a:effectLst/>
                        </a:rPr>
                        <a:t>Az adatbázis beszerzésre fordított összeg 2012 óta 84%-kal nőtt.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anchor="ctr"/>
                </a:tc>
              </a:tr>
              <a:tr h="1074476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Teljes projekt költségvetés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>
                          <a:effectLst/>
                        </a:rPr>
                        <a:t>1 723 192 694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2 008 151 965</a:t>
                      </a:r>
                      <a:endParaRPr lang="hu-HU" sz="1100" b="0" i="0" u="none" strike="noStrike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>
                          <a:effectLst/>
                        </a:rPr>
                        <a:t>2 239 768 900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100" u="none" strike="noStrike" dirty="0">
                          <a:effectLst/>
                        </a:rPr>
                        <a:t>2 432 505 971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>
                          <a:effectLst/>
                        </a:rPr>
                        <a:t>3 091 517 964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hu-HU" sz="1100" u="none" strike="noStrike" dirty="0">
                          <a:effectLst/>
                        </a:rPr>
                        <a:t>A teljes projekt költségvetés 2012 óta 79%-kal nőtt.                                    </a:t>
                      </a:r>
                      <a:endParaRPr lang="hu-HU" sz="11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hu-HU" sz="900" u="none" strike="noStrike" dirty="0" smtClean="0">
                          <a:effectLst/>
                        </a:rPr>
                        <a:t>2015-ben </a:t>
                      </a:r>
                      <a:r>
                        <a:rPr lang="hu-HU" sz="900" u="none" strike="noStrike" dirty="0">
                          <a:effectLst/>
                        </a:rPr>
                        <a:t>nem került kifizetésre 4 számla: </a:t>
                      </a:r>
                      <a:r>
                        <a:rPr lang="hu-HU" sz="900" u="none" strike="noStrike" dirty="0" smtClean="0">
                          <a:effectLst/>
                        </a:rPr>
                        <a:t/>
                      </a:r>
                      <a:br>
                        <a:rPr lang="hu-HU" sz="900" u="none" strike="noStrike" dirty="0" smtClean="0">
                          <a:effectLst/>
                        </a:rPr>
                      </a:br>
                      <a:r>
                        <a:rPr lang="hu-HU" sz="900" u="none" strike="noStrike" dirty="0" smtClean="0">
                          <a:effectLst/>
                        </a:rPr>
                        <a:t>347 720 000</a:t>
                      </a:r>
                      <a:r>
                        <a:rPr lang="hu-HU" sz="900" u="none" strike="noStrike" dirty="0">
                          <a:effectLst/>
                        </a:rPr>
                        <a:t>.- Ft értékben</a:t>
                      </a:r>
                      <a:endParaRPr lang="hu-HU" sz="900" b="0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anchor="ctr"/>
                </a:tc>
              </a:tr>
              <a:tr h="358159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Támogatás intenzitása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83%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71%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>
                          <a:effectLst/>
                        </a:rPr>
                        <a:t>64%</a:t>
                      </a:r>
                      <a:endParaRPr lang="hu-HU" sz="1100" b="1" i="0" u="none" strike="noStrike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>
                          <a:effectLst/>
                        </a:rPr>
                        <a:t>59%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100" u="none" strike="noStrike" dirty="0">
                          <a:effectLst/>
                        </a:rPr>
                        <a:t>46%</a:t>
                      </a:r>
                      <a:endParaRPr lang="hu-HU" sz="1100" b="1" i="0" u="none" strike="noStrike" dirty="0">
                        <a:solidFill>
                          <a:srgbClr val="000000"/>
                        </a:solidFill>
                        <a:effectLst/>
                        <a:latin typeface="Garamond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u-HU" sz="1100" u="none" strike="noStrike" dirty="0">
                          <a:effectLst/>
                        </a:rPr>
                        <a:t> </a:t>
                      </a:r>
                      <a:endParaRPr lang="hu-H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646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5019532"/>
              </p:ext>
            </p:extLst>
          </p:nvPr>
        </p:nvGraphicFramePr>
        <p:xfrm>
          <a:off x="0" y="0"/>
          <a:ext cx="882047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331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4751488"/>
              </p:ext>
            </p:extLst>
          </p:nvPr>
        </p:nvGraphicFramePr>
        <p:xfrm>
          <a:off x="0" y="0"/>
          <a:ext cx="882047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532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pPr algn="ctr"/>
            <a:r>
              <a:rPr lang="hu-HU" dirty="0" smtClean="0"/>
              <a:t>Új intézménytípusok az </a:t>
            </a:r>
            <a:r>
              <a:rPr lang="hu-HU" dirty="0" err="1" smtClean="0"/>
              <a:t>EISZ-ben</a:t>
            </a:r>
            <a:endParaRPr lang="hu-HU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697066622"/>
              </p:ext>
            </p:extLst>
          </p:nvPr>
        </p:nvGraphicFramePr>
        <p:xfrm>
          <a:off x="755576" y="4509120"/>
          <a:ext cx="6984776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artalom helye 3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>
            <a:normAutofit/>
          </a:bodyPr>
          <a:lstStyle/>
          <a:p>
            <a:r>
              <a:rPr lang="hu-HU" sz="2000" dirty="0"/>
              <a:t>Államigazgatási </a:t>
            </a:r>
            <a:r>
              <a:rPr lang="hu-HU" sz="2000" dirty="0" smtClean="0"/>
              <a:t>intézmények (6 intézmény)</a:t>
            </a:r>
            <a:endParaRPr lang="hu-HU" sz="2000" dirty="0"/>
          </a:p>
          <a:p>
            <a:r>
              <a:rPr lang="hu-HU" sz="2000" dirty="0"/>
              <a:t>Egészségügyi </a:t>
            </a:r>
            <a:r>
              <a:rPr lang="hu-HU" sz="2000" dirty="0" smtClean="0"/>
              <a:t>intézmények (24 intézmény)</a:t>
            </a:r>
            <a:endParaRPr lang="hu-HU" sz="2000" dirty="0"/>
          </a:p>
          <a:p>
            <a:r>
              <a:rPr lang="hu-HU" sz="2000" dirty="0"/>
              <a:t>Felsőoktatási </a:t>
            </a:r>
            <a:r>
              <a:rPr lang="hu-HU" sz="2000" dirty="0" smtClean="0"/>
              <a:t>intézmények (50 intézmény)</a:t>
            </a:r>
            <a:endParaRPr lang="hu-HU" sz="2000" dirty="0"/>
          </a:p>
          <a:p>
            <a:r>
              <a:rPr lang="hu-HU" sz="2000" dirty="0" smtClean="0"/>
              <a:t>Közkönyvtárak (21 intézmény)</a:t>
            </a:r>
            <a:endParaRPr lang="hu-HU" sz="2000" dirty="0"/>
          </a:p>
          <a:p>
            <a:r>
              <a:rPr lang="hu-HU" sz="2000" dirty="0" smtClean="0"/>
              <a:t>Levéltárak (7 intézmény)</a:t>
            </a:r>
            <a:endParaRPr lang="hu-HU" sz="2000" dirty="0"/>
          </a:p>
          <a:p>
            <a:r>
              <a:rPr lang="hu-HU" sz="2000" dirty="0"/>
              <a:t>Magyar Tudományos </a:t>
            </a:r>
            <a:r>
              <a:rPr lang="hu-HU" sz="2000" dirty="0" smtClean="0"/>
              <a:t>Akadémia intézetei (16 intézmény)</a:t>
            </a:r>
            <a:endParaRPr lang="hu-HU" sz="2000" dirty="0"/>
          </a:p>
          <a:p>
            <a:r>
              <a:rPr lang="hu-HU" sz="2000" dirty="0" smtClean="0"/>
              <a:t>Múzeumok (13 intézmény)</a:t>
            </a:r>
            <a:endParaRPr lang="hu-HU" sz="2000" dirty="0"/>
          </a:p>
          <a:p>
            <a:r>
              <a:rPr lang="hu-HU" sz="2000" dirty="0"/>
              <a:t>Nonprofit </a:t>
            </a:r>
            <a:r>
              <a:rPr lang="hu-HU" sz="2000" dirty="0" smtClean="0"/>
              <a:t>kutatóintézetek (12 intézmény)</a:t>
            </a:r>
            <a:endParaRPr lang="hu-HU" sz="2000" dirty="0"/>
          </a:p>
          <a:p>
            <a:r>
              <a:rPr lang="hu-HU" sz="2000" dirty="0" smtClean="0"/>
              <a:t>Szakkönyvtárak (9 intézmény)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406776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2016. évi munkaterv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7467600" cy="4873752"/>
          </a:xfrm>
        </p:spPr>
        <p:txBody>
          <a:bodyPr>
            <a:normAutofit/>
          </a:bodyPr>
          <a:lstStyle/>
          <a:p>
            <a:r>
              <a:rPr lang="hu-HU" dirty="0" smtClean="0"/>
              <a:t>Április–május: Tavaszi Információs Napok</a:t>
            </a:r>
            <a:endParaRPr lang="hu-HU" dirty="0"/>
          </a:p>
          <a:p>
            <a:pPr lvl="0"/>
            <a:r>
              <a:rPr lang="hu-HU" dirty="0" smtClean="0"/>
              <a:t>Április: igényfelmérés, adategyeztetés</a:t>
            </a:r>
            <a:endParaRPr lang="hu-HU" dirty="0"/>
          </a:p>
          <a:p>
            <a:pPr lvl="0"/>
            <a:r>
              <a:rPr lang="hu-HU" dirty="0" smtClean="0"/>
              <a:t>Május: </a:t>
            </a:r>
            <a:r>
              <a:rPr lang="hu-HU" dirty="0"/>
              <a:t>árajánlatok </a:t>
            </a:r>
            <a:r>
              <a:rPr lang="hu-HU" dirty="0" smtClean="0"/>
              <a:t>bekérése a szolgáltatóktól</a:t>
            </a:r>
            <a:endParaRPr lang="hu-HU" dirty="0"/>
          </a:p>
          <a:p>
            <a:pPr lvl="0"/>
            <a:r>
              <a:rPr lang="hu-HU" dirty="0" smtClean="0"/>
              <a:t>Június 3. (péntek): programtanácsi ülés</a:t>
            </a:r>
          </a:p>
          <a:p>
            <a:pPr lvl="1"/>
            <a:r>
              <a:rPr lang="hu-HU" dirty="0" smtClean="0"/>
              <a:t>Döntés a beszerzési és költségvetési tervről</a:t>
            </a:r>
          </a:p>
          <a:p>
            <a:pPr lvl="1"/>
            <a:r>
              <a:rPr lang="hu-HU" dirty="0" smtClean="0"/>
              <a:t>Döntés a jogi </a:t>
            </a:r>
            <a:r>
              <a:rPr lang="hu-HU" dirty="0" err="1" smtClean="0"/>
              <a:t>keretmegállapodásról</a:t>
            </a:r>
            <a:endParaRPr lang="hu-HU" dirty="0" smtClean="0"/>
          </a:p>
          <a:p>
            <a:pPr lvl="0"/>
            <a:r>
              <a:rPr lang="hu-HU" dirty="0" smtClean="0"/>
              <a:t>Szeptember: </a:t>
            </a:r>
            <a:r>
              <a:rPr lang="hu-HU" dirty="0"/>
              <a:t>megrendelő nyilatkozatok </a:t>
            </a:r>
            <a:r>
              <a:rPr lang="hu-HU" dirty="0" smtClean="0"/>
              <a:t>és </a:t>
            </a:r>
            <a:r>
              <a:rPr lang="hu-HU" dirty="0" err="1" smtClean="0"/>
              <a:t>keretmegállapodás</a:t>
            </a:r>
            <a:r>
              <a:rPr lang="hu-HU" dirty="0" smtClean="0"/>
              <a:t> kiküldése az előfizető intézményeknek</a:t>
            </a:r>
          </a:p>
          <a:p>
            <a:r>
              <a:rPr lang="hu-HU" dirty="0" smtClean="0"/>
              <a:t>Október–december: közbeszerzések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2468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rtalom hely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93006394"/>
              </p:ext>
            </p:extLst>
          </p:nvPr>
        </p:nvGraphicFramePr>
        <p:xfrm>
          <a:off x="179512" y="1412776"/>
          <a:ext cx="8208912" cy="5061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hu-HU" dirty="0" smtClean="0"/>
              <a:t>Letöltések száma a teljes szövegű adatbázisokból 2015-ben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0947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1814635"/>
              </p:ext>
            </p:extLst>
          </p:nvPr>
        </p:nvGraphicFramePr>
        <p:xfrm>
          <a:off x="107504" y="12648"/>
          <a:ext cx="8856984" cy="6845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157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5473694"/>
              </p:ext>
            </p:extLst>
          </p:nvPr>
        </p:nvGraphicFramePr>
        <p:xfrm>
          <a:off x="251520" y="620687"/>
          <a:ext cx="8892480" cy="6237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107504" y="188640"/>
            <a:ext cx="86409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500" b="1" dirty="0" smtClean="0">
                <a:solidFill>
                  <a:schemeClr val="tx2"/>
                </a:solidFill>
              </a:rPr>
              <a:t>INTÉZMÉNYI HASZNÁLATI STATISZTIKA A TELJES KONZORCIUM ARÁNYÁBAN</a:t>
            </a:r>
            <a:endParaRPr lang="en-US" sz="15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65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5037065"/>
              </p:ext>
            </p:extLst>
          </p:nvPr>
        </p:nvGraphicFramePr>
        <p:xfrm>
          <a:off x="395536" y="764704"/>
          <a:ext cx="3805768" cy="2783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0537386"/>
              </p:ext>
            </p:extLst>
          </p:nvPr>
        </p:nvGraphicFramePr>
        <p:xfrm>
          <a:off x="4589024" y="764704"/>
          <a:ext cx="382481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8335634"/>
              </p:ext>
            </p:extLst>
          </p:nvPr>
        </p:nvGraphicFramePr>
        <p:xfrm>
          <a:off x="251520" y="3861048"/>
          <a:ext cx="3826329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Diagram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4716494"/>
              </p:ext>
            </p:extLst>
          </p:nvPr>
        </p:nvGraphicFramePr>
        <p:xfrm>
          <a:off x="4314107" y="3789040"/>
          <a:ext cx="3831774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1" name="Szövegdoboz 10"/>
          <p:cNvSpPr txBox="1"/>
          <p:nvPr/>
        </p:nvSpPr>
        <p:spPr>
          <a:xfrm>
            <a:off x="107504" y="188640"/>
            <a:ext cx="86409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500" b="1" dirty="0" smtClean="0">
                <a:solidFill>
                  <a:schemeClr val="tx2"/>
                </a:solidFill>
              </a:rPr>
              <a:t>INTÉZMÉNYI HASZNÁLATI STATISZTIKA A TELJES KONZORCIUM ARÁNYÁBAN</a:t>
            </a:r>
            <a:endParaRPr lang="en-US" sz="15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85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8834834"/>
              </p:ext>
            </p:extLst>
          </p:nvPr>
        </p:nvGraphicFramePr>
        <p:xfrm>
          <a:off x="0" y="116632"/>
          <a:ext cx="4499992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786994"/>
              </p:ext>
            </p:extLst>
          </p:nvPr>
        </p:nvGraphicFramePr>
        <p:xfrm>
          <a:off x="755576" y="3068960"/>
          <a:ext cx="7460085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4716016" y="260648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u="sng" dirty="0" smtClean="0">
                <a:solidFill>
                  <a:schemeClr val="tx2"/>
                </a:solidFill>
              </a:rPr>
              <a:t>JSTOR ESSENTIAL COLLECTION</a:t>
            </a:r>
            <a:endParaRPr lang="en-US" sz="1600" b="1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28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3961447"/>
              </p:ext>
            </p:extLst>
          </p:nvPr>
        </p:nvGraphicFramePr>
        <p:xfrm>
          <a:off x="0" y="11251"/>
          <a:ext cx="4932040" cy="3129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8861703"/>
              </p:ext>
            </p:extLst>
          </p:nvPr>
        </p:nvGraphicFramePr>
        <p:xfrm>
          <a:off x="2555776" y="3110468"/>
          <a:ext cx="5448028" cy="3717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4716016" y="260648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b="1" u="sng" dirty="0" smtClean="0">
                <a:solidFill>
                  <a:schemeClr val="tx2"/>
                </a:solidFill>
              </a:rPr>
              <a:t>JSTOR ESSENTIAL COLLECTION</a:t>
            </a:r>
            <a:endParaRPr lang="en-US" sz="1600" b="1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61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3394720" cy="864096"/>
          </a:xfrm>
        </p:spPr>
        <p:txBody>
          <a:bodyPr/>
          <a:lstStyle/>
          <a:p>
            <a:r>
              <a:rPr lang="hu-HU" dirty="0" smtClean="0"/>
              <a:t>További tervek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/>
          <a:lstStyle/>
          <a:p>
            <a:r>
              <a:rPr lang="hu-HU" dirty="0" smtClean="0"/>
              <a:t>Együttműködés az MTA </a:t>
            </a:r>
            <a:r>
              <a:rPr lang="hu-HU" dirty="0"/>
              <a:t>Tudománypolitikai </a:t>
            </a:r>
            <a:r>
              <a:rPr lang="hu-HU" dirty="0" smtClean="0"/>
              <a:t>és Tudományelemzési Osztályával</a:t>
            </a:r>
          </a:p>
          <a:p>
            <a:pPr lvl="2"/>
            <a:r>
              <a:rPr lang="hu-HU" dirty="0" smtClean="0"/>
              <a:t>Intézményi </a:t>
            </a:r>
            <a:r>
              <a:rPr lang="hu-HU" dirty="0" err="1" smtClean="0"/>
              <a:t>kategóriabeosztás</a:t>
            </a:r>
            <a:r>
              <a:rPr lang="hu-HU" dirty="0" smtClean="0"/>
              <a:t> módszertanának kidolgozása</a:t>
            </a:r>
          </a:p>
          <a:p>
            <a:pPr lvl="2"/>
            <a:r>
              <a:rPr lang="hu-HU" dirty="0" smtClean="0"/>
              <a:t>Az egyes intézmények adatbázis-előfizetéseinek és tartalomhasználatának hasznosulása a tudományos kibocsátás tükrében</a:t>
            </a:r>
          </a:p>
          <a:p>
            <a:pPr lvl="2"/>
            <a:endParaRPr lang="hu-HU" dirty="0" smtClean="0"/>
          </a:p>
          <a:p>
            <a:r>
              <a:rPr lang="hu-HU" dirty="0" smtClean="0"/>
              <a:t>Intézményi kommunikáció javítása és az intézmények </a:t>
            </a:r>
            <a:r>
              <a:rPr lang="hu-HU" dirty="0"/>
              <a:t>közötti </a:t>
            </a:r>
            <a:r>
              <a:rPr lang="hu-HU" dirty="0" smtClean="0"/>
              <a:t>együttműködés elősegítése</a:t>
            </a:r>
          </a:p>
          <a:p>
            <a:r>
              <a:rPr lang="hu-HU" dirty="0" smtClean="0"/>
              <a:t>Felhasználóképzés</a:t>
            </a:r>
          </a:p>
          <a:p>
            <a:r>
              <a:rPr lang="hu-HU" dirty="0" smtClean="0"/>
              <a:t>Kiadói nyilvántartások felülvizsgálata és naprakészen tartása</a:t>
            </a:r>
          </a:p>
          <a:p>
            <a:endParaRPr lang="hu-HU" dirty="0"/>
          </a:p>
          <a:p>
            <a:pPr lvl="2"/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1124744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08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2016. évi munkaterv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67544" y="1772816"/>
            <a:ext cx="7467600" cy="4873752"/>
          </a:xfrm>
        </p:spPr>
        <p:txBody>
          <a:bodyPr>
            <a:normAutofit/>
          </a:bodyPr>
          <a:lstStyle/>
          <a:p>
            <a:r>
              <a:rPr lang="hu-HU" dirty="0" smtClean="0"/>
              <a:t>Április–május: Tavaszi Információs Napok</a:t>
            </a:r>
            <a:endParaRPr lang="hu-HU" dirty="0"/>
          </a:p>
          <a:p>
            <a:pPr lvl="0"/>
            <a:r>
              <a:rPr lang="hu-HU" dirty="0" smtClean="0"/>
              <a:t>Április: igényfelmérés, adategyeztetés</a:t>
            </a:r>
            <a:endParaRPr lang="hu-HU" dirty="0"/>
          </a:p>
          <a:p>
            <a:pPr lvl="0"/>
            <a:r>
              <a:rPr lang="hu-HU" dirty="0" smtClean="0"/>
              <a:t>Május: </a:t>
            </a:r>
            <a:r>
              <a:rPr lang="hu-HU" dirty="0"/>
              <a:t>árajánlatok </a:t>
            </a:r>
            <a:r>
              <a:rPr lang="hu-HU" dirty="0" smtClean="0"/>
              <a:t>bekérése a szolgáltatóktól</a:t>
            </a:r>
            <a:endParaRPr lang="hu-HU" dirty="0"/>
          </a:p>
          <a:p>
            <a:pPr lvl="0"/>
            <a:r>
              <a:rPr lang="hu-HU" dirty="0" smtClean="0"/>
              <a:t>Június 3. (péntek): programtanácsi ülés</a:t>
            </a:r>
          </a:p>
          <a:p>
            <a:pPr lvl="1"/>
            <a:r>
              <a:rPr lang="hu-HU" dirty="0" smtClean="0"/>
              <a:t>Döntés a beszerzési és költségvetési tervről</a:t>
            </a:r>
          </a:p>
          <a:p>
            <a:pPr lvl="1"/>
            <a:r>
              <a:rPr lang="hu-HU" dirty="0" smtClean="0"/>
              <a:t>Döntés a jogi </a:t>
            </a:r>
            <a:r>
              <a:rPr lang="hu-HU" dirty="0" err="1" smtClean="0"/>
              <a:t>keretmegállapodásról</a:t>
            </a:r>
            <a:endParaRPr lang="hu-HU" dirty="0" smtClean="0"/>
          </a:p>
          <a:p>
            <a:pPr lvl="0"/>
            <a:r>
              <a:rPr lang="hu-HU" dirty="0" smtClean="0"/>
              <a:t>Szeptember: </a:t>
            </a:r>
            <a:r>
              <a:rPr lang="hu-HU" dirty="0"/>
              <a:t>megrendelő nyilatkozatok </a:t>
            </a:r>
            <a:r>
              <a:rPr lang="hu-HU" dirty="0" smtClean="0"/>
              <a:t>és </a:t>
            </a:r>
            <a:r>
              <a:rPr lang="hu-HU" dirty="0" err="1" smtClean="0"/>
              <a:t>keretmegállapodás</a:t>
            </a:r>
            <a:r>
              <a:rPr lang="hu-HU" dirty="0" smtClean="0"/>
              <a:t> kiküldése az előfizető intézményeknek</a:t>
            </a:r>
          </a:p>
          <a:p>
            <a:r>
              <a:rPr lang="hu-HU" dirty="0" smtClean="0"/>
              <a:t>Október–december: közbeszerzések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7032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lencses.akos\Desktop\10500536_1500164113534764_1956227553305635395_n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899248"/>
            <a:ext cx="1812032" cy="1812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1484784"/>
            <a:ext cx="7467600" cy="3384376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Dér Ádám</a:t>
            </a:r>
            <a:br>
              <a:rPr lang="hu-HU" dirty="0" smtClean="0"/>
            </a:br>
            <a:r>
              <a:rPr lang="hu-HU" dirty="0" err="1" smtClean="0"/>
              <a:t>Der.Adam</a:t>
            </a:r>
            <a:r>
              <a:rPr lang="hu-HU" dirty="0" smtClean="0"/>
              <a:t>@</a:t>
            </a:r>
            <a:r>
              <a:rPr lang="hu-HU" dirty="0" err="1" smtClean="0"/>
              <a:t>konyvtar.mta.hu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Lencsés Ákos</a:t>
            </a:r>
            <a:br>
              <a:rPr lang="hu-HU" dirty="0" smtClean="0"/>
            </a:br>
            <a:r>
              <a:rPr lang="hu-HU" dirty="0" err="1" smtClean="0"/>
              <a:t>Lencses.Akos</a:t>
            </a:r>
            <a:r>
              <a:rPr lang="hu-HU" dirty="0" smtClean="0"/>
              <a:t>@</a:t>
            </a:r>
            <a:r>
              <a:rPr lang="hu-HU" dirty="0" err="1" smtClean="0"/>
              <a:t>konyvtar.mta.hu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http://eisz.mtak.hu</a:t>
            </a:r>
            <a:br>
              <a:rPr lang="hu-HU" dirty="0" smtClean="0"/>
            </a:br>
            <a:r>
              <a:rPr lang="hu-HU" dirty="0" err="1" smtClean="0"/>
              <a:t>eisz</a:t>
            </a:r>
            <a:r>
              <a:rPr lang="hu-HU" dirty="0" smtClean="0"/>
              <a:t>@</a:t>
            </a:r>
            <a:r>
              <a:rPr lang="hu-HU" dirty="0" err="1" smtClean="0"/>
              <a:t>konyvtar.mta.hu</a:t>
            </a:r>
            <a:endParaRPr lang="hu-HU" dirty="0"/>
          </a:p>
        </p:txBody>
      </p:sp>
      <p:pic>
        <p:nvPicPr>
          <p:cNvPr id="4100" name="Picture 4" descr="http://konyvtar.mta.hu/download/logo_mta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193196"/>
            <a:ext cx="1224136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ím 1"/>
          <p:cNvSpPr txBox="1">
            <a:spLocks/>
          </p:cNvSpPr>
          <p:nvPr/>
        </p:nvSpPr>
        <p:spPr>
          <a:xfrm>
            <a:off x="606388" y="274638"/>
            <a:ext cx="7931224" cy="77809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u-HU" b="1" dirty="0" smtClean="0"/>
              <a:t>Köszönjük a figyelmet!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252395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</a:t>
            </a:r>
            <a:r>
              <a:rPr lang="hu-HU" dirty="0" err="1" smtClean="0"/>
              <a:t>önrészszámítás</a:t>
            </a:r>
            <a:r>
              <a:rPr lang="hu-HU" dirty="0" smtClean="0"/>
              <a:t> jelenlegi módszerei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7467600" cy="487375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hu-HU" sz="2000" dirty="0" smtClean="0"/>
              <a:t>Egyenlő elosztás függetlenül az intézmény méretétől, költségvetésétől stb. Tipikusan kevés előfizetővel rendelkező szakadatbázisok, pl. </a:t>
            </a:r>
            <a:r>
              <a:rPr lang="hu-HU" sz="2000" dirty="0" err="1" smtClean="0"/>
              <a:t>Grove</a:t>
            </a:r>
            <a:r>
              <a:rPr lang="hu-HU" sz="2000" dirty="0" smtClean="0"/>
              <a:t>, Project MUSE. </a:t>
            </a:r>
          </a:p>
          <a:p>
            <a:pPr marL="457200" indent="-457200">
              <a:buFont typeface="+mj-lt"/>
              <a:buAutoNum type="alphaUcPeriod"/>
            </a:pPr>
            <a:r>
              <a:rPr lang="hu-HU" sz="2000" dirty="0" smtClean="0"/>
              <a:t>Egyenlő elosztás 2–4 kategória szerint, pl. Akadémiai Kiadó folyóiratai, MLA/LRC.</a:t>
            </a:r>
          </a:p>
          <a:p>
            <a:pPr marL="457200" indent="-457200">
              <a:buFont typeface="+mj-lt"/>
              <a:buAutoNum type="alphaUcPeriod"/>
            </a:pPr>
            <a:r>
              <a:rPr lang="hu-HU" sz="2000" dirty="0" smtClean="0"/>
              <a:t>Kiadói árszabás, pl. JSTOR, </a:t>
            </a:r>
            <a:r>
              <a:rPr lang="hu-HU" sz="2000" dirty="0" err="1" smtClean="0"/>
              <a:t>MathSciNet</a:t>
            </a:r>
            <a:r>
              <a:rPr lang="hu-HU" sz="2000" dirty="0" smtClean="0"/>
              <a:t>. </a:t>
            </a:r>
          </a:p>
          <a:p>
            <a:pPr marL="457200" indent="-457200">
              <a:buFont typeface="+mj-lt"/>
              <a:buAutoNum type="alphaUcPeriod"/>
            </a:pPr>
            <a:r>
              <a:rPr lang="hu-HU" sz="2000" dirty="0" err="1" smtClean="0"/>
              <a:t>EISZ-képlet</a:t>
            </a:r>
            <a:r>
              <a:rPr lang="hu-HU" sz="2000" dirty="0" smtClean="0"/>
              <a:t> szerinti elosztás. Tipikusan költségesebb adatbázisoknál, pl. </a:t>
            </a:r>
            <a:r>
              <a:rPr lang="hu-HU" sz="2000" dirty="0" err="1" smtClean="0"/>
              <a:t>SpringerLink</a:t>
            </a:r>
            <a:r>
              <a:rPr lang="hu-HU" sz="2000" dirty="0" smtClean="0"/>
              <a:t>, </a:t>
            </a:r>
            <a:r>
              <a:rPr lang="hu-HU" sz="2000" dirty="0" err="1" smtClean="0"/>
              <a:t>ScienceDirect</a:t>
            </a:r>
            <a:r>
              <a:rPr lang="hu-HU" sz="2000" dirty="0" smtClean="0"/>
              <a:t>.</a:t>
            </a:r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sz="2000" dirty="0" smtClean="0"/>
          </a:p>
          <a:p>
            <a:pPr marL="0" indent="0">
              <a:buNone/>
            </a:pPr>
            <a:r>
              <a:rPr lang="hu-HU" sz="2000" dirty="0"/>
              <a:t>	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5013176"/>
            <a:ext cx="6612213" cy="576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601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EISZ konzultációsorozat az intézményekkel a jelenlegi</a:t>
            </a:r>
            <a:br>
              <a:rPr lang="hu-HU" dirty="0" smtClean="0"/>
            </a:br>
            <a:r>
              <a:rPr lang="hu-HU" dirty="0" smtClean="0"/>
              <a:t>számítási módszerrel kapcsolatban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67544" y="2420888"/>
            <a:ext cx="7467600" cy="4873752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hu-HU" dirty="0" smtClean="0"/>
              <a:t>Nehezen tervezhető, nehezen átlátható, nehezen kommunikálható a fenntartó felé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u-HU" dirty="0" smtClean="0"/>
              <a:t>Azonos típusú intézményeknél nagyságrendi különbségek lehetnek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u-HU" dirty="0" smtClean="0"/>
              <a:t>A statisztika figyelembe vétele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u-HU" dirty="0"/>
              <a:t>Nincs egységes nyilvántartás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hu-HU" dirty="0" smtClean="0"/>
              <a:t>Eltérő típusú intézmények felhasználói méretének összehasonlítása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2783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ideális </a:t>
            </a:r>
            <a:r>
              <a:rPr lang="hu-HU" dirty="0" err="1" smtClean="0"/>
              <a:t>önrészszámítási</a:t>
            </a:r>
            <a:r>
              <a:rPr lang="hu-HU" dirty="0" smtClean="0"/>
              <a:t> eljárás legfontosabb ismérvei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Átlátható, tervezhető</a:t>
            </a:r>
          </a:p>
          <a:p>
            <a:r>
              <a:rPr lang="hu-HU" dirty="0" smtClean="0"/>
              <a:t>Könnyen kommunikálható a fenntartók, gazdasági vezetők, döntéshozók felé</a:t>
            </a:r>
          </a:p>
          <a:p>
            <a:r>
              <a:rPr lang="hu-HU" dirty="0" smtClean="0"/>
              <a:t>Újonnan belépő intézmények önrészét könnyen meg lehet állapítani</a:t>
            </a:r>
          </a:p>
          <a:p>
            <a:r>
              <a:rPr lang="hu-HU" dirty="0" smtClean="0"/>
              <a:t>Azonos típusú intézmények azonos összeget fizetnek</a:t>
            </a:r>
          </a:p>
          <a:p>
            <a:r>
              <a:rPr lang="hu-HU" dirty="0" smtClean="0"/>
              <a:t>Nem történik évről évre jelentős változás</a:t>
            </a:r>
            <a:br>
              <a:rPr lang="hu-HU" dirty="0" smtClean="0"/>
            </a:br>
            <a:r>
              <a:rPr lang="hu-HU" dirty="0" smtClean="0"/>
              <a:t>egy-egy intézmény esetén</a:t>
            </a:r>
          </a:p>
          <a:p>
            <a:r>
              <a:rPr lang="hu-HU" dirty="0" smtClean="0"/>
              <a:t>Az adatbázisok (és az állami támogatás) legjobb felhasználására törekszik</a:t>
            </a:r>
          </a:p>
          <a:p>
            <a:r>
              <a:rPr lang="hu-HU" dirty="0" smtClean="0"/>
              <a:t>Elfogadható az előfizető intézmények</a:t>
            </a:r>
            <a:br>
              <a:rPr lang="hu-HU" dirty="0" smtClean="0"/>
            </a:br>
            <a:r>
              <a:rPr lang="hu-HU" dirty="0" smtClean="0"/>
              <a:t>többsége számára</a:t>
            </a:r>
          </a:p>
          <a:p>
            <a:r>
              <a:rPr lang="hu-HU" dirty="0" smtClean="0"/>
              <a:t>Elfogadható a fenntartó szervezetek számára</a:t>
            </a:r>
            <a:br>
              <a:rPr lang="hu-HU" dirty="0" smtClean="0"/>
            </a:br>
            <a:r>
              <a:rPr lang="hu-HU" dirty="0" smtClean="0"/>
              <a:t>(NKFIH, Emmi, MTA)</a:t>
            </a:r>
          </a:p>
          <a:p>
            <a:r>
              <a:rPr lang="hu-HU" dirty="0" smtClean="0"/>
              <a:t>A lehető legkevesebb intézmény lép ki az előfizetői körből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5154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intézmény méretének meghatározása (OFTE, HFTE)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63827864"/>
              </p:ext>
            </p:extLst>
          </p:nvPr>
        </p:nvGraphicFramePr>
        <p:xfrm>
          <a:off x="539553" y="1600200"/>
          <a:ext cx="7416823" cy="4563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8271"/>
                <a:gridCol w="1956097"/>
                <a:gridCol w="3012455"/>
              </a:tblGrid>
              <a:tr h="21189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 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74" marR="529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OFTE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74" marR="529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HFTE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74" marR="52974" marT="0" marB="0"/>
                </a:tc>
              </a:tr>
              <a:tr h="4237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Levéltár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74" marR="529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szakmai munkakörben dolgozó munkatársak száma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74" marR="529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ügyfelek száma éves szinten/10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74" marR="52974" marT="0" marB="0" anchor="ctr"/>
                </a:tc>
              </a:tr>
              <a:tr h="2118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Kórház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74" marR="529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orvosok száma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74" marR="529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orvosok száma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74" marR="52974" marT="0" marB="0" anchor="ctr"/>
                </a:tc>
              </a:tr>
              <a:tr h="59424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Államigazgatási intézmény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74" marR="529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szakmai munkakörben dolgozó munkatársak száma/10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74" marR="529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szakmai munkakörben dolgozó munkatársak száma + külső felhasználók száma éves szinten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74" marR="52974" marT="0" marB="0" anchor="ctr"/>
                </a:tc>
              </a:tr>
              <a:tr h="7915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Kutatóintézet, nem nyilvános szakkönyvtár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74" marR="529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szakmai munkakörben dolgozó munkatársak száma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74" marR="529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szakmai munkakörben dolgozó munkatársak száma + külső könyvtári felhasználók száma éves szinten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74" marR="52974" marT="0" marB="0" anchor="ctr"/>
                </a:tc>
              </a:tr>
              <a:tr h="4237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Megyei könyvtár, városi könyvtár, FSZEK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74" marR="529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szakmai munkakörben dolgozó munkatársak száma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74" marR="529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felhasználók száma éves szinten/100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74" marR="52974" marT="0" marB="0" anchor="ctr"/>
                </a:tc>
              </a:tr>
              <a:tr h="62939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Múzeum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74" marR="529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szakmai munkakörben dolgozó munkatársak száma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74" marR="529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szakmai munkakörben dolgozó munkatársak száma + külső könyvtári felhasználók száma éves szinten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74" marR="52974" marT="0" marB="0" anchor="ctr"/>
                </a:tc>
              </a:tr>
              <a:tr h="42379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Nyilvános szakkönyvtár, országos szakkönyvtár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74" marR="529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szakmai munkakörben dolgozó munkatársak száma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74" marR="529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felhasználók száma éves szinten/10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74" marR="52974" marT="0" marB="0" anchor="ctr"/>
                </a:tc>
              </a:tr>
              <a:tr h="21189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Felsőoktatási intézmény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74" marR="529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OFTE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74" marR="529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HFTE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974" marR="52974" marT="0" marB="0" anchor="ctr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31988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02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Hogyan vegyük figyelembe a használati adatokat?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194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r>
              <a:rPr lang="hu-HU" dirty="0" smtClean="0"/>
              <a:t>Javasolt </a:t>
            </a:r>
            <a:r>
              <a:rPr lang="hu-HU" dirty="0" err="1" smtClean="0"/>
              <a:t>önrészszámítási</a:t>
            </a:r>
            <a:r>
              <a:rPr lang="hu-HU" dirty="0" smtClean="0"/>
              <a:t> modellek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7467600" cy="1828800"/>
          </a:xfrm>
        </p:spPr>
        <p:txBody>
          <a:bodyPr>
            <a:normAutofit/>
          </a:bodyPr>
          <a:lstStyle/>
          <a:p>
            <a:r>
              <a:rPr lang="hu-HU" dirty="0"/>
              <a:t>0. modell – a jelenleg érvényes </a:t>
            </a:r>
            <a:r>
              <a:rPr lang="hu-HU" dirty="0" smtClean="0"/>
              <a:t>eljárás</a:t>
            </a:r>
          </a:p>
          <a:p>
            <a:r>
              <a:rPr lang="hu-HU" dirty="0" smtClean="0"/>
              <a:t>1. </a:t>
            </a:r>
            <a:r>
              <a:rPr lang="hu-HU" dirty="0"/>
              <a:t>modell – </a:t>
            </a:r>
            <a:r>
              <a:rPr lang="hu-HU" dirty="0" smtClean="0"/>
              <a:t>Méretmodell</a:t>
            </a:r>
          </a:p>
          <a:p>
            <a:r>
              <a:rPr lang="hu-HU" dirty="0" smtClean="0"/>
              <a:t>2. </a:t>
            </a:r>
            <a:r>
              <a:rPr lang="hu-HU" dirty="0"/>
              <a:t>modell – Használati </a:t>
            </a:r>
            <a:r>
              <a:rPr lang="hu-HU" dirty="0" smtClean="0"/>
              <a:t>modell</a:t>
            </a:r>
          </a:p>
          <a:p>
            <a:r>
              <a:rPr lang="hu-HU" dirty="0" smtClean="0"/>
              <a:t>3. </a:t>
            </a:r>
            <a:r>
              <a:rPr lang="hu-HU" dirty="0"/>
              <a:t>modell – Kategóriák szerinti </a:t>
            </a:r>
            <a:r>
              <a:rPr lang="hu-HU" dirty="0" smtClean="0"/>
              <a:t>önrészek</a:t>
            </a:r>
            <a:endParaRPr lang="hu-HU" dirty="0"/>
          </a:p>
        </p:txBody>
      </p:sp>
      <p:sp>
        <p:nvSpPr>
          <p:cNvPr id="4" name="Cím 1"/>
          <p:cNvSpPr txBox="1">
            <a:spLocks/>
          </p:cNvSpPr>
          <p:nvPr/>
        </p:nvSpPr>
        <p:spPr>
          <a:xfrm>
            <a:off x="619554" y="3284984"/>
            <a:ext cx="7467600" cy="778098"/>
          </a:xfrm>
          <a:prstGeom prst="rect">
            <a:avLst/>
          </a:prstGeom>
        </p:spPr>
        <p:txBody>
          <a:bodyPr vert="horz" anchor="b"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dirty="0" smtClean="0"/>
              <a:t>Nem javasolt, de kidolgozott </a:t>
            </a:r>
            <a:r>
              <a:rPr lang="hu-HU" dirty="0" err="1" smtClean="0"/>
              <a:t>önrészszámítási</a:t>
            </a:r>
            <a:r>
              <a:rPr lang="hu-HU" dirty="0" smtClean="0"/>
              <a:t> modellek</a:t>
            </a:r>
            <a:endParaRPr lang="hu-HU" dirty="0"/>
          </a:p>
        </p:txBody>
      </p:sp>
      <p:sp>
        <p:nvSpPr>
          <p:cNvPr id="5" name="Tartalom helye 2"/>
          <p:cNvSpPr txBox="1">
            <a:spLocks/>
          </p:cNvSpPr>
          <p:nvPr/>
        </p:nvSpPr>
        <p:spPr>
          <a:xfrm>
            <a:off x="619944" y="4365104"/>
            <a:ext cx="7467600" cy="1828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4. modell – Tagdíjrendszer</a:t>
            </a:r>
          </a:p>
          <a:p>
            <a:r>
              <a:rPr lang="hu-HU" dirty="0" smtClean="0"/>
              <a:t>5. modell – </a:t>
            </a:r>
            <a:r>
              <a:rPr lang="hu-HU" dirty="0"/>
              <a:t>Visszacsatolási modell</a:t>
            </a:r>
            <a:endParaRPr lang="hu-HU" dirty="0" smtClean="0"/>
          </a:p>
          <a:p>
            <a:r>
              <a:rPr lang="hu-HU" dirty="0" smtClean="0"/>
              <a:t>6. modell – Arányosított kategorizálás</a:t>
            </a:r>
          </a:p>
          <a:p>
            <a:r>
              <a:rPr lang="hu-HU" dirty="0" smtClean="0"/>
              <a:t>7. modell – 50–</a:t>
            </a:r>
            <a:r>
              <a:rPr lang="hu-HU" dirty="0" err="1" smtClean="0"/>
              <a:t>50</a:t>
            </a:r>
            <a:r>
              <a:rPr lang="hu-HU" dirty="0" smtClean="0"/>
              <a:t> modell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79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38138"/>
          </a:xfrm>
        </p:spPr>
        <p:txBody>
          <a:bodyPr/>
          <a:lstStyle/>
          <a:p>
            <a:r>
              <a:rPr lang="hu-HU" dirty="0" smtClean="0"/>
              <a:t>Méretmodell és Használati modell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dirty="0" smtClean="0"/>
              <a:t>Mindkettő a jelenleg érvényes</a:t>
            </a:r>
            <a:br>
              <a:rPr lang="hu-HU" dirty="0" smtClean="0"/>
            </a:br>
            <a:r>
              <a:rPr lang="hu-HU" dirty="0" smtClean="0"/>
              <a:t>eljárás „áthangolása”. </a:t>
            </a:r>
          </a:p>
          <a:p>
            <a:pPr marL="0" indent="0">
              <a:buNone/>
            </a:pPr>
            <a:r>
              <a:rPr lang="hu-HU" i="1" dirty="0" smtClean="0"/>
              <a:t>Méretmodell: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2000" dirty="0" smtClean="0"/>
              <a:t>önrész =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i="1" dirty="0" smtClean="0"/>
              <a:t>Használati modell: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sz="2000" dirty="0" smtClean="0"/>
              <a:t>önrész = </a:t>
            </a:r>
            <a:endParaRPr lang="hu-HU" sz="2000" dirty="0"/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4802667"/>
              </p:ext>
            </p:extLst>
          </p:nvPr>
        </p:nvGraphicFramePr>
        <p:xfrm>
          <a:off x="1619672" y="4869160"/>
          <a:ext cx="5664630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Equation" r:id="rId3" imgW="3365500" imgH="431800" progId="Equation.3">
                  <p:embed/>
                </p:oleObj>
              </mc:Choice>
              <mc:Fallback>
                <p:oleObj name="Equation" r:id="rId3" imgW="33655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4869160"/>
                        <a:ext cx="5664630" cy="72008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hu-HU" alt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162391"/>
              </p:ext>
            </p:extLst>
          </p:nvPr>
        </p:nvGraphicFramePr>
        <p:xfrm>
          <a:off x="1619672" y="3140968"/>
          <a:ext cx="5328591" cy="7244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Equation" r:id="rId5" imgW="3149600" imgH="431800" progId="Equation.3">
                  <p:embed/>
                </p:oleObj>
              </mc:Choice>
              <mc:Fallback>
                <p:oleObj name="Equation" r:id="rId5" imgW="31496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3140968"/>
                        <a:ext cx="5328591" cy="72443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4286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hu-HU" alt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21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1735</TotalTime>
  <Words>1804</Words>
  <Application>Microsoft Office PowerPoint</Application>
  <PresentationFormat>Diavetítés a képernyőre (4:3 oldalarány)</PresentationFormat>
  <Paragraphs>647</Paragraphs>
  <Slides>29</Slides>
  <Notes>1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29</vt:i4>
      </vt:variant>
    </vt:vector>
  </HeadingPairs>
  <TitlesOfParts>
    <vt:vector size="31" baseType="lpstr">
      <vt:lpstr>Loggia</vt:lpstr>
      <vt:lpstr>Equation</vt:lpstr>
      <vt:lpstr>Dér Ádám – Lencsés Ákos  Az adatbázis-kínálat és az intézményi önrészek meghatározása az EISZ-ben</vt:lpstr>
      <vt:lpstr>Új intézménytípusok az EISZ-ben</vt:lpstr>
      <vt:lpstr>Az önrészszámítás jelenlegi módszerei</vt:lpstr>
      <vt:lpstr>EISZ konzultációsorozat az intézményekkel a jelenlegi számítási módszerrel kapcsolatban</vt:lpstr>
      <vt:lpstr>Az ideális önrészszámítási eljárás legfontosabb ismérvei</vt:lpstr>
      <vt:lpstr>Az intézmény méretének meghatározása (OFTE, HFTE)</vt:lpstr>
      <vt:lpstr>Hogyan vegyük figyelembe a használati adatokat?</vt:lpstr>
      <vt:lpstr>Javasolt önrészszámítási modellek</vt:lpstr>
      <vt:lpstr>Méretmodell és Használati modell</vt:lpstr>
      <vt:lpstr>Kategóriák szerinti önrészek</vt:lpstr>
      <vt:lpstr>Kategóriák szerinti önrészek</vt:lpstr>
      <vt:lpstr>Arányosított kategorizálás</vt:lpstr>
      <vt:lpstr>Visszacsatolási modell</vt:lpstr>
      <vt:lpstr>Az ideális önrészszámítási eljárás legfontosabb ismérvei (ismétlés )</vt:lpstr>
      <vt:lpstr>Az ideális önrészszámítási eljárás legfontosabb ismérvei (ismétlés )</vt:lpstr>
      <vt:lpstr>PowerPoint bemutató</vt:lpstr>
      <vt:lpstr>PowerPoint bemutató</vt:lpstr>
      <vt:lpstr>PowerPoint bemutató</vt:lpstr>
      <vt:lpstr>PowerPoint bemutató</vt:lpstr>
      <vt:lpstr>2016. évi munkaterv</vt:lpstr>
      <vt:lpstr>Letöltések száma a teljes szövegű adatbázisokból 2015-ben</vt:lpstr>
      <vt:lpstr>PowerPoint bemutató</vt:lpstr>
      <vt:lpstr>PowerPoint bemutató</vt:lpstr>
      <vt:lpstr>PowerPoint bemutató</vt:lpstr>
      <vt:lpstr>PowerPoint bemutató</vt:lpstr>
      <vt:lpstr>PowerPoint bemutató</vt:lpstr>
      <vt:lpstr>További tervek</vt:lpstr>
      <vt:lpstr>2016. évi munkaterv</vt:lpstr>
      <vt:lpstr>Dér Ádám Der.Adam@konyvtar.mta.hu  Lencsés Ákos Lencses.Akos@konyvtar.mta.hu  http://eisz.mtak.hu eisz@konyvtar.mta.hu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EKK–EISZ konzultáció</dc:title>
  <dc:creator>Lencsés Ákos</dc:creator>
  <cp:lastModifiedBy>Dér Ádám</cp:lastModifiedBy>
  <cp:revision>124</cp:revision>
  <cp:lastPrinted>2016-03-18T09:07:11Z</cp:lastPrinted>
  <dcterms:created xsi:type="dcterms:W3CDTF">2016-01-18T11:35:02Z</dcterms:created>
  <dcterms:modified xsi:type="dcterms:W3CDTF">2016-03-30T22:23:32Z</dcterms:modified>
</cp:coreProperties>
</file>