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84" r:id="rId2"/>
    <p:sldId id="345" r:id="rId3"/>
    <p:sldId id="339" r:id="rId4"/>
    <p:sldId id="351" r:id="rId5"/>
    <p:sldId id="352" r:id="rId6"/>
    <p:sldId id="353" r:id="rId7"/>
    <p:sldId id="355" r:id="rId8"/>
    <p:sldId id="373" r:id="rId9"/>
    <p:sldId id="366" r:id="rId10"/>
    <p:sldId id="363" r:id="rId11"/>
    <p:sldId id="364" r:id="rId12"/>
    <p:sldId id="356" r:id="rId13"/>
    <p:sldId id="367" r:id="rId14"/>
    <p:sldId id="368" r:id="rId15"/>
    <p:sldId id="369" r:id="rId16"/>
    <p:sldId id="370" r:id="rId17"/>
    <p:sldId id="371" r:id="rId18"/>
    <p:sldId id="372" r:id="rId19"/>
    <p:sldId id="326" r:id="rId20"/>
    <p:sldId id="336" r:id="rId21"/>
    <p:sldId id="337" r:id="rId22"/>
    <p:sldId id="308" r:id="rId23"/>
    <p:sldId id="307" r:id="rId24"/>
    <p:sldId id="311" r:id="rId25"/>
    <p:sldId id="303" r:id="rId26"/>
    <p:sldId id="312" r:id="rId27"/>
    <p:sldId id="346" r:id="rId28"/>
    <p:sldId id="361" r:id="rId29"/>
    <p:sldId id="347" r:id="rId30"/>
    <p:sldId id="348" r:id="rId31"/>
    <p:sldId id="349" r:id="rId32"/>
    <p:sldId id="297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CCECFF"/>
    <a:srgbClr val="99CCFF"/>
    <a:srgbClr val="353D87"/>
    <a:srgbClr val="006B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6683" autoAdjust="0"/>
    <p:restoredTop sz="94658" autoAdjust="0"/>
  </p:normalViewPr>
  <p:slideViewPr>
    <p:cSldViewPr snapToGrid="0" snapToObjects="1">
      <p:cViewPr>
        <p:scale>
          <a:sx n="75" d="100"/>
          <a:sy n="75" d="100"/>
        </p:scale>
        <p:origin x="-16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A002B8-9484-4392-AF1D-18338C125512}" type="datetimeFigureOut">
              <a:rPr lang="hu-HU"/>
              <a:pPr>
                <a:defRPr/>
              </a:pPr>
              <a:t>2016.03.31.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808D7D-9D1B-4EE8-9618-16CAE125FD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smtClean="0"/>
              <a:t>ore</a:t>
            </a:r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3D0321-6B6B-4327-BC57-2A12FB43012C}" type="slidenum">
              <a:rPr lang="hu-HU" sz="1200">
                <a:latin typeface="Calibri" pitchFamily="34" charset="0"/>
              </a:rPr>
              <a:pPr algn="r"/>
              <a:t>4</a:t>
            </a:fld>
            <a:endParaRPr lang="hu-H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smtClean="0"/>
              <a:t>ore</a:t>
            </a:r>
          </a:p>
        </p:txBody>
      </p:sp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6DA87D-C0C3-45E9-BF9D-78E19D8CDD80}" type="slidenum">
              <a:rPr lang="hu-HU" sz="1200">
                <a:latin typeface="Calibri" pitchFamily="34" charset="0"/>
              </a:rPr>
              <a:pPr algn="r"/>
              <a:t>13</a:t>
            </a:fld>
            <a:endParaRPr lang="hu-H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smtClean="0"/>
              <a:t>ore</a:t>
            </a:r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FC8C0EB-D9FE-4876-841A-9790FB177DBC}" type="slidenum">
              <a:rPr lang="hu-HU" sz="1200">
                <a:latin typeface="Calibri" pitchFamily="34" charset="0"/>
              </a:rPr>
              <a:pPr algn="r"/>
              <a:t>14</a:t>
            </a:fld>
            <a:endParaRPr lang="hu-H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smtClean="0"/>
              <a:t>ore</a:t>
            </a:r>
          </a:p>
        </p:txBody>
      </p:sp>
      <p:sp>
        <p:nvSpPr>
          <p:cNvPr id="409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1EC6E3-2EB6-472E-AE14-4BC9F30C6BC3}" type="slidenum">
              <a:rPr lang="hu-HU" sz="1200">
                <a:latin typeface="Calibri" pitchFamily="34" charset="0"/>
              </a:rPr>
              <a:pPr algn="r"/>
              <a:t>15</a:t>
            </a:fld>
            <a:endParaRPr lang="hu-H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smtClean="0"/>
              <a:t>ore</a:t>
            </a:r>
          </a:p>
        </p:txBody>
      </p:sp>
      <p:sp>
        <p:nvSpPr>
          <p:cNvPr id="430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37E079-B8C5-41F6-A467-10D424AEEF8F}" type="slidenum">
              <a:rPr lang="hu-HU" sz="1200">
                <a:latin typeface="Calibri" pitchFamily="34" charset="0"/>
              </a:rPr>
              <a:pPr algn="r"/>
              <a:t>16</a:t>
            </a:fld>
            <a:endParaRPr lang="hu-H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smtClean="0"/>
              <a:t>ore</a:t>
            </a:r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599750-6DB5-4039-B284-0487145D6191}" type="slidenum">
              <a:rPr lang="hu-HU" sz="1200">
                <a:latin typeface="Calibri" pitchFamily="34" charset="0"/>
              </a:rPr>
              <a:pPr algn="r"/>
              <a:t>17</a:t>
            </a:fld>
            <a:endParaRPr lang="hu-H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smtClean="0"/>
              <a:t>ore</a:t>
            </a:r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FEDA3D-A6E6-42D2-887B-5A2DE5848C71}" type="slidenum">
              <a:rPr lang="hu-HU" sz="1200">
                <a:latin typeface="Calibri" pitchFamily="34" charset="0"/>
              </a:rPr>
              <a:pPr algn="r"/>
              <a:t>18</a:t>
            </a:fld>
            <a:endParaRPr lang="hu-H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smtClean="0"/>
              <a:t>ore</a:t>
            </a:r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E52E38-3549-46E5-9C8D-7DDE88777E10}" type="slidenum">
              <a:rPr lang="hu-HU" sz="1200">
                <a:latin typeface="Calibri" pitchFamily="34" charset="0"/>
              </a:rPr>
              <a:pPr algn="r"/>
              <a:t>5</a:t>
            </a:fld>
            <a:endParaRPr lang="hu-H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smtClean="0"/>
              <a:t>ore</a:t>
            </a:r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66B6C96-B467-450A-B1C3-D103692DE009}" type="slidenum">
              <a:rPr lang="hu-HU" sz="1200">
                <a:latin typeface="Calibri" pitchFamily="34" charset="0"/>
              </a:rPr>
              <a:pPr algn="r"/>
              <a:t>6</a:t>
            </a:fld>
            <a:endParaRPr lang="hu-H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smtClean="0"/>
              <a:t>ore</a:t>
            </a: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13C524-C4DD-4D35-9A71-D5C5A52BE0D9}" type="slidenum">
              <a:rPr lang="hu-HU" sz="1200">
                <a:latin typeface="Calibri" pitchFamily="34" charset="0"/>
              </a:rPr>
              <a:pPr algn="r"/>
              <a:t>7</a:t>
            </a:fld>
            <a:endParaRPr lang="hu-H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smtClean="0"/>
              <a:t>ore</a:t>
            </a:r>
          </a:p>
        </p:txBody>
      </p:sp>
      <p:sp>
        <p:nvSpPr>
          <p:cNvPr id="266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42A8F7-E24D-416F-ABDB-0819E2C39BB0}" type="slidenum">
              <a:rPr lang="hu-HU" sz="1200">
                <a:latin typeface="Calibri" pitchFamily="34" charset="0"/>
              </a:rPr>
              <a:pPr algn="r"/>
              <a:t>8</a:t>
            </a:fld>
            <a:endParaRPr lang="hu-H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smtClean="0"/>
              <a:t>ore</a:t>
            </a:r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2F0DE3-0908-4297-B8AE-A8962B5E3F88}" type="slidenum">
              <a:rPr lang="hu-HU" sz="1200">
                <a:latin typeface="Calibri" pitchFamily="34" charset="0"/>
              </a:rPr>
              <a:pPr algn="r"/>
              <a:t>9</a:t>
            </a:fld>
            <a:endParaRPr lang="hu-H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smtClean="0"/>
              <a:t>ore</a:t>
            </a:r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738D33-21DE-4C73-BECD-6A4D09EF169B}" type="slidenum">
              <a:rPr lang="hu-HU" sz="1200">
                <a:latin typeface="Calibri" pitchFamily="34" charset="0"/>
              </a:rPr>
              <a:pPr algn="r"/>
              <a:t>10</a:t>
            </a:fld>
            <a:endParaRPr lang="hu-H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smtClean="0"/>
              <a:t>ore</a:t>
            </a: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67FF8D-A6D5-427D-A67F-2F239D4726EA}" type="slidenum">
              <a:rPr lang="hu-HU" sz="1200">
                <a:latin typeface="Calibri" pitchFamily="34" charset="0"/>
              </a:rPr>
              <a:pPr algn="r"/>
              <a:t>11</a:t>
            </a:fld>
            <a:endParaRPr lang="hu-H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smtClean="0"/>
              <a:t>ore</a:t>
            </a:r>
          </a:p>
        </p:txBody>
      </p:sp>
      <p:sp>
        <p:nvSpPr>
          <p:cNvPr id="348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F422F5F-12BB-47B9-800F-DC2419FD494E}" type="slidenum">
              <a:rPr lang="hu-HU" sz="1200">
                <a:latin typeface="Calibri" pitchFamily="34" charset="0"/>
              </a:rPr>
              <a:pPr algn="r"/>
              <a:t>12</a:t>
            </a:fld>
            <a:endParaRPr lang="hu-H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E81FB-96B9-4B5D-AAF1-55CF1C66B6FE}" type="datetimeFigureOut">
              <a:rPr lang="en-US"/>
              <a:pPr>
                <a:defRPr/>
              </a:pPr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4B81-6122-45EE-B6BA-E1C9AE2C2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31A44-AE88-4CCE-9BE8-2CEB667061FD}" type="datetimeFigureOut">
              <a:rPr lang="en-US"/>
              <a:pPr>
                <a:defRPr/>
              </a:pPr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5F10-B933-4EE2-B90A-539DE7985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C5CC6-6056-47F5-8288-4BD026BADDF4}" type="datetimeFigureOut">
              <a:rPr lang="en-US"/>
              <a:pPr>
                <a:defRPr/>
              </a:pPr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6D40A-4A3A-4D60-8983-235979E14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6F51-91A6-4C9B-855A-34ED93644C7E}" type="datetimeFigureOut">
              <a:rPr lang="en-US"/>
              <a:pPr>
                <a:defRPr/>
              </a:pPr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FE867-94CB-42EE-9CA7-086AC2CA9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0B3C0-1F1A-4807-9E99-3DCEF639F172}" type="datetimeFigureOut">
              <a:rPr lang="en-US"/>
              <a:pPr>
                <a:defRPr/>
              </a:pPr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BAD8A-4E9B-44BD-8A10-5EEE0BACD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1DBD0-3E50-4F74-A0E7-3B24C28160A2}" type="datetimeFigureOut">
              <a:rPr lang="en-US"/>
              <a:pPr>
                <a:defRPr/>
              </a:pPr>
              <a:t>3/31/2016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AF41B-FFED-4C68-9D79-E28E028E5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A0D4F-BCBA-4695-8DA6-04E4E18D3794}" type="datetimeFigureOut">
              <a:rPr lang="en-US"/>
              <a:pPr>
                <a:defRPr/>
              </a:pPr>
              <a:t>3/31/2016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BD97-E2C3-4573-B7FA-374E14F62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B886-1AE5-46F5-ACEF-A3289310BAC2}" type="datetimeFigureOut">
              <a:rPr lang="en-US"/>
              <a:pPr>
                <a:defRPr/>
              </a:pPr>
              <a:t>3/31/2016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215C-594A-4648-A61B-D0E5793AE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21D4A-E34A-4628-9505-D75578FC0A2E}" type="datetimeFigureOut">
              <a:rPr lang="en-US"/>
              <a:pPr>
                <a:defRPr/>
              </a:pPr>
              <a:t>3/31/2016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1015-340D-4BBA-A612-2E5BBFF27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E5116-4DB6-48E6-BF75-0FB18D13D774}" type="datetimeFigureOut">
              <a:rPr lang="en-US"/>
              <a:pPr>
                <a:defRPr/>
              </a:pPr>
              <a:t>3/31/2016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434E3-2C02-4ACC-95A8-1FD71756D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E54A-8091-486E-B770-2CE54BDC0B39}" type="datetimeFigureOut">
              <a:rPr lang="en-US"/>
              <a:pPr>
                <a:defRPr/>
              </a:pPr>
              <a:t>3/31/2016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3898E-971C-4AA0-AAB4-616526C6F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7FAEAC-CB9B-4E30-8E70-F8917966A1EA}" type="datetimeFigureOut">
              <a:rPr lang="en-US"/>
              <a:pPr>
                <a:defRPr/>
              </a:pPr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BEBBEB-CF98-4B76-BC2A-2754FDC89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.jpeg"/><Relationship Id="rId4" Type="http://schemas.openxmlformats.org/officeDocument/2006/relationships/hyperlink" Target="http://www.minesoft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minesoft.com/patent-legal-status/" TargetMode="External"/><Relationship Id="rId4" Type="http://schemas.openxmlformats.org/officeDocument/2006/relationships/hyperlink" Target="http://www.minesoft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eptracker.com/" TargetMode="External"/><Relationship Id="rId4" Type="http://schemas.openxmlformats.org/officeDocument/2006/relationships/hyperlink" Target="http://www.minesoft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minesoft.com/wp-content/uploads/2015/05/Cite-LS-Trackerev.pdf" TargetMode="External"/><Relationship Id="rId4" Type="http://schemas.openxmlformats.org/officeDocument/2006/relationships/hyperlink" Target="http://www.minesoft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hu-HU"/>
          </a:p>
        </p:txBody>
      </p:sp>
      <p:pic>
        <p:nvPicPr>
          <p:cNvPr id="15363" name="Picture 3" descr="C:\Users\Heszberger Diána\DIA\Hivatalos\MineLight Diánás\képek\Minesoft logok 2012.07._Ian Perriman\Szerk\ppt al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Heszberger Diána\DIA\Hivatalos\MineLight Diánás\képek\Minesoft logok 2012.07._Ian Perriman\Szerk\Minesoft and RW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638800"/>
            <a:ext cx="37798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589588"/>
            <a:ext cx="38877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4427538" y="4200525"/>
            <a:ext cx="42846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2400" b="1"/>
              <a:t>25. NETWORKSHOP KONFERENCIA  </a:t>
            </a:r>
            <a:endParaRPr lang="hu-HU" sz="2400" b="1">
              <a:latin typeface="Calibri" pitchFamily="34" charset="0"/>
            </a:endParaRPr>
          </a:p>
          <a:p>
            <a:pPr algn="r"/>
            <a:r>
              <a:rPr lang="hu-HU" sz="2400">
                <a:latin typeface="Calibri" pitchFamily="34" charset="0"/>
              </a:rPr>
              <a:t> </a:t>
            </a:r>
            <a:r>
              <a:rPr lang="hu-HU" sz="2400"/>
              <a:t>2016. március 30-április 1.</a:t>
            </a:r>
            <a:endParaRPr lang="hu-HU" sz="2400">
              <a:latin typeface="Calibri" pitchFamily="34" charset="0"/>
            </a:endParaRPr>
          </a:p>
          <a:p>
            <a:pPr algn="r"/>
            <a:endParaRPr lang="hu-HU" sz="2400">
              <a:latin typeface="Calibri" pitchFamily="34" charset="0"/>
            </a:endParaRP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276225" y="2778125"/>
            <a:ext cx="8648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4000" i="1">
                <a:solidFill>
                  <a:schemeClr val="hlink"/>
                </a:solidFill>
              </a:rPr>
              <a:t>PatBase, a szabadalmi adatbázis</a:t>
            </a:r>
            <a:r>
              <a:rPr lang="hu-HU" sz="2400"/>
              <a:t> </a:t>
            </a:r>
            <a:endParaRPr lang="hu-H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29698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hu-HU" smtClean="0">
              <a:solidFill>
                <a:srgbClr val="898989"/>
              </a:solidFill>
            </a:endParaRPr>
          </a:p>
        </p:txBody>
      </p:sp>
      <p:pic>
        <p:nvPicPr>
          <p:cNvPr id="29699" name="Picture 5" descr="PB_slide_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059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ms_logo_de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6216650"/>
            <a:ext cx="2908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2476500" y="0"/>
            <a:ext cx="6667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355600" algn="l"/>
              </a:tabLst>
            </a:pPr>
            <a:r>
              <a:rPr lang="hu-HU" sz="4000">
                <a:solidFill>
                  <a:srgbClr val="7F7F7F"/>
                </a:solidFill>
              </a:rPr>
              <a:t>Találatok kiértékelése</a:t>
            </a:r>
            <a:endParaRPr lang="en-GB" sz="4000">
              <a:solidFill>
                <a:srgbClr val="7F7F7F"/>
              </a:solidFill>
            </a:endParaRPr>
          </a:p>
        </p:txBody>
      </p:sp>
      <p:pic>
        <p:nvPicPr>
          <p:cNvPr id="29702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600233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1104900" y="1625600"/>
            <a:ext cx="764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hu-HU"/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685800" y="1116013"/>
            <a:ext cx="777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Kiemelő technológia – gyors elemzés – TextMine </a:t>
            </a:r>
          </a:p>
        </p:txBody>
      </p:sp>
      <p:pic>
        <p:nvPicPr>
          <p:cNvPr id="29705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782763"/>
            <a:ext cx="8512175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31746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hu-HU" smtClean="0">
              <a:solidFill>
                <a:srgbClr val="898989"/>
              </a:solidFill>
            </a:endParaRPr>
          </a:p>
        </p:txBody>
      </p:sp>
      <p:pic>
        <p:nvPicPr>
          <p:cNvPr id="31747" name="Picture 5" descr="PB_slide_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059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ms_logo_de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6216650"/>
            <a:ext cx="2908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2476500" y="0"/>
            <a:ext cx="6667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355600" algn="l"/>
              </a:tabLst>
            </a:pPr>
            <a:r>
              <a:rPr lang="hu-HU" sz="4000">
                <a:solidFill>
                  <a:srgbClr val="7F7F7F"/>
                </a:solidFill>
              </a:rPr>
              <a:t>Találatok kiértékelése</a:t>
            </a:r>
            <a:endParaRPr lang="en-GB" sz="4000">
              <a:solidFill>
                <a:srgbClr val="7F7F7F"/>
              </a:solidFill>
            </a:endParaRPr>
          </a:p>
        </p:txBody>
      </p:sp>
      <p:pic>
        <p:nvPicPr>
          <p:cNvPr id="31750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600233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1104900" y="1625600"/>
            <a:ext cx="764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hu-HU"/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685800" y="892175"/>
            <a:ext cx="77724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542925" defTabSz="914400">
              <a:spcBef>
                <a:spcPct val="50000"/>
              </a:spcBef>
              <a:buFont typeface="Wingdings" pitchFamily="2" charset="2"/>
              <a:buNone/>
            </a:pPr>
            <a:endParaRPr lang="hu-HU"/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Párhuzamosan öt mappába lehetséges a találatok szortírozása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Megjegyzés és relevancia-mérték  (ranking) hozzáfűzése a kiválasztott találatokhoz</a:t>
            </a:r>
          </a:p>
        </p:txBody>
      </p:sp>
      <p:pic>
        <p:nvPicPr>
          <p:cNvPr id="3175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0875" y="2268538"/>
            <a:ext cx="6207125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6684963" y="2811463"/>
            <a:ext cx="1716087" cy="493712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1755" name="Oval 10"/>
          <p:cNvSpPr>
            <a:spLocks noChangeArrowheads="1"/>
          </p:cNvSpPr>
          <p:nvPr/>
        </p:nvSpPr>
        <p:spPr bwMode="auto">
          <a:xfrm>
            <a:off x="5826125" y="4271963"/>
            <a:ext cx="1716088" cy="493712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33794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hu-HU" smtClean="0">
              <a:solidFill>
                <a:srgbClr val="898989"/>
              </a:solidFill>
            </a:endParaRPr>
          </a:p>
        </p:txBody>
      </p:sp>
      <p:pic>
        <p:nvPicPr>
          <p:cNvPr id="33795" name="Picture 5" descr="PB_slide_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059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ms_logo_de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6216650"/>
            <a:ext cx="2908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8"/>
          <p:cNvSpPr txBox="1">
            <a:spLocks noChangeArrowheads="1"/>
          </p:cNvSpPr>
          <p:nvPr/>
        </p:nvSpPr>
        <p:spPr bwMode="auto">
          <a:xfrm>
            <a:off x="2476500" y="0"/>
            <a:ext cx="6667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355600" algn="l"/>
              </a:tabLst>
            </a:pPr>
            <a:r>
              <a:rPr lang="hu-HU" sz="4000">
                <a:solidFill>
                  <a:srgbClr val="7F7F7F"/>
                </a:solidFill>
              </a:rPr>
              <a:t>Találatok mentése</a:t>
            </a:r>
            <a:endParaRPr lang="en-GB" sz="4000">
              <a:solidFill>
                <a:srgbClr val="7F7F7F"/>
              </a:solidFill>
            </a:endParaRPr>
          </a:p>
        </p:txBody>
      </p:sp>
      <p:pic>
        <p:nvPicPr>
          <p:cNvPr id="33798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600233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1104900" y="1625600"/>
            <a:ext cx="764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hu-HU"/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685800" y="1116013"/>
            <a:ext cx="77724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Rugalmas formátumok  - választás – Word, PDF, Excel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Rugalmas mezőtartalom 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A találatokhoz írt saját megjegyzés</a:t>
            </a:r>
          </a:p>
        </p:txBody>
      </p:sp>
      <p:pic>
        <p:nvPicPr>
          <p:cNvPr id="3380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17913" y="2260600"/>
            <a:ext cx="5434012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3883025" y="4024313"/>
            <a:ext cx="2784475" cy="493712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35842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hu-HU" smtClean="0">
              <a:solidFill>
                <a:srgbClr val="898989"/>
              </a:solidFill>
            </a:endParaRPr>
          </a:p>
        </p:txBody>
      </p:sp>
      <p:pic>
        <p:nvPicPr>
          <p:cNvPr id="35843" name="Picture 5" descr="PB_slide_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059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ms_logo_de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6216650"/>
            <a:ext cx="2908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8"/>
          <p:cNvSpPr txBox="1">
            <a:spLocks noChangeArrowheads="1"/>
          </p:cNvSpPr>
          <p:nvPr/>
        </p:nvSpPr>
        <p:spPr bwMode="auto">
          <a:xfrm>
            <a:off x="2476500" y="0"/>
            <a:ext cx="6667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355600" algn="l"/>
              </a:tabLst>
            </a:pPr>
            <a:r>
              <a:rPr lang="hu-HU" sz="4000">
                <a:solidFill>
                  <a:srgbClr val="7F7F7F"/>
                </a:solidFill>
              </a:rPr>
              <a:t>A találatok statisztikai elemzése</a:t>
            </a:r>
            <a:endParaRPr lang="en-GB" sz="4000">
              <a:solidFill>
                <a:srgbClr val="7F7F7F"/>
              </a:solidFill>
            </a:endParaRPr>
          </a:p>
        </p:txBody>
      </p:sp>
      <p:pic>
        <p:nvPicPr>
          <p:cNvPr id="35846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600233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1104900" y="1625600"/>
            <a:ext cx="764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hu-HU"/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685800" y="1720850"/>
            <a:ext cx="7772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Hagyományos elemzés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Visual Explorer</a:t>
            </a:r>
          </a:p>
        </p:txBody>
      </p:sp>
      <p:pic>
        <p:nvPicPr>
          <p:cNvPr id="3584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3525" y="1838325"/>
            <a:ext cx="46767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644775"/>
            <a:ext cx="44958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3789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hu-HU" smtClean="0">
              <a:solidFill>
                <a:srgbClr val="898989"/>
              </a:solidFill>
            </a:endParaRPr>
          </a:p>
        </p:txBody>
      </p:sp>
      <p:pic>
        <p:nvPicPr>
          <p:cNvPr id="37891" name="Picture 5" descr="PB_slide_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059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 descr="ms_logo_de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6216650"/>
            <a:ext cx="2908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8"/>
          <p:cNvSpPr txBox="1">
            <a:spLocks noChangeArrowheads="1"/>
          </p:cNvSpPr>
          <p:nvPr/>
        </p:nvSpPr>
        <p:spPr bwMode="auto">
          <a:xfrm>
            <a:off x="2476500" y="0"/>
            <a:ext cx="6667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355600" algn="l"/>
              </a:tabLst>
            </a:pPr>
            <a:r>
              <a:rPr lang="hu-HU" sz="4000">
                <a:solidFill>
                  <a:srgbClr val="7F7F7F"/>
                </a:solidFill>
              </a:rPr>
              <a:t>A találatok statisztikai elemzése</a:t>
            </a:r>
            <a:endParaRPr lang="en-GB" sz="4000">
              <a:solidFill>
                <a:srgbClr val="7F7F7F"/>
              </a:solidFill>
            </a:endParaRPr>
          </a:p>
        </p:txBody>
      </p:sp>
      <p:pic>
        <p:nvPicPr>
          <p:cNvPr id="37894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600233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1104900" y="1625600"/>
            <a:ext cx="764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hu-HU"/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685800" y="172085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PatBase Analytics</a:t>
            </a:r>
          </a:p>
        </p:txBody>
      </p:sp>
      <p:pic>
        <p:nvPicPr>
          <p:cNvPr id="37897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363" y="2130425"/>
            <a:ext cx="8818562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Oval 14"/>
          <p:cNvSpPr>
            <a:spLocks noChangeArrowheads="1"/>
          </p:cNvSpPr>
          <p:nvPr/>
        </p:nvSpPr>
        <p:spPr bwMode="auto">
          <a:xfrm>
            <a:off x="7316788" y="2971800"/>
            <a:ext cx="1141412" cy="1130300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39938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hu-HU" smtClean="0">
              <a:solidFill>
                <a:srgbClr val="898989"/>
              </a:solidFill>
            </a:endParaRPr>
          </a:p>
        </p:txBody>
      </p:sp>
      <p:pic>
        <p:nvPicPr>
          <p:cNvPr id="39939" name="Picture 5" descr="PB_slide_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059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ms_logo_de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6216650"/>
            <a:ext cx="2908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8"/>
          <p:cNvSpPr txBox="1">
            <a:spLocks noChangeArrowheads="1"/>
          </p:cNvSpPr>
          <p:nvPr/>
        </p:nvSpPr>
        <p:spPr bwMode="auto">
          <a:xfrm>
            <a:off x="2476500" y="0"/>
            <a:ext cx="6667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355600" algn="l"/>
              </a:tabLst>
            </a:pPr>
            <a:r>
              <a:rPr lang="hu-HU" sz="4000">
                <a:solidFill>
                  <a:srgbClr val="7F7F7F"/>
                </a:solidFill>
              </a:rPr>
              <a:t>A találatok statisztikai elemzése</a:t>
            </a:r>
            <a:endParaRPr lang="en-GB" sz="4000">
              <a:solidFill>
                <a:srgbClr val="7F7F7F"/>
              </a:solidFill>
            </a:endParaRPr>
          </a:p>
        </p:txBody>
      </p:sp>
      <p:pic>
        <p:nvPicPr>
          <p:cNvPr id="39942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600233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1104900" y="1625600"/>
            <a:ext cx="764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hu-HU"/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685800" y="172085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PatBase Analytics</a:t>
            </a:r>
          </a:p>
        </p:txBody>
      </p:sp>
      <p:sp>
        <p:nvSpPr>
          <p:cNvPr id="39945" name="Oval 14"/>
          <p:cNvSpPr>
            <a:spLocks noChangeArrowheads="1"/>
          </p:cNvSpPr>
          <p:nvPr/>
        </p:nvSpPr>
        <p:spPr bwMode="auto">
          <a:xfrm>
            <a:off x="7316788" y="2971800"/>
            <a:ext cx="1141412" cy="1130300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399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950" y="1625600"/>
            <a:ext cx="8909050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41986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hu-HU" smtClean="0">
              <a:solidFill>
                <a:srgbClr val="898989"/>
              </a:solidFill>
            </a:endParaRPr>
          </a:p>
        </p:txBody>
      </p:sp>
      <p:pic>
        <p:nvPicPr>
          <p:cNvPr id="41987" name="Picture 5" descr="PB_slide_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059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ms_logo_de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6216650"/>
            <a:ext cx="2908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8"/>
          <p:cNvSpPr txBox="1">
            <a:spLocks noChangeArrowheads="1"/>
          </p:cNvSpPr>
          <p:nvPr/>
        </p:nvSpPr>
        <p:spPr bwMode="auto">
          <a:xfrm>
            <a:off x="2476500" y="0"/>
            <a:ext cx="6667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355600" algn="l"/>
              </a:tabLst>
            </a:pPr>
            <a:r>
              <a:rPr lang="hu-HU" sz="4000">
                <a:solidFill>
                  <a:srgbClr val="7F7F7F"/>
                </a:solidFill>
              </a:rPr>
              <a:t>A találatok statisztikai elemzése</a:t>
            </a:r>
            <a:endParaRPr lang="en-GB" sz="4000">
              <a:solidFill>
                <a:srgbClr val="7F7F7F"/>
              </a:solidFill>
            </a:endParaRPr>
          </a:p>
        </p:txBody>
      </p:sp>
      <p:pic>
        <p:nvPicPr>
          <p:cNvPr id="41990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600233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1104900" y="1625600"/>
            <a:ext cx="764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hu-HU"/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685800" y="172085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PatBase Analytics</a:t>
            </a:r>
          </a:p>
        </p:txBody>
      </p:sp>
      <p:sp>
        <p:nvSpPr>
          <p:cNvPr id="41993" name="Oval 14"/>
          <p:cNvSpPr>
            <a:spLocks noChangeArrowheads="1"/>
          </p:cNvSpPr>
          <p:nvPr/>
        </p:nvSpPr>
        <p:spPr bwMode="auto">
          <a:xfrm>
            <a:off x="7316788" y="2971800"/>
            <a:ext cx="1141412" cy="1130300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4199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700" y="676275"/>
            <a:ext cx="891222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44034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hu-HU" smtClean="0">
              <a:solidFill>
                <a:srgbClr val="898989"/>
              </a:solidFill>
            </a:endParaRPr>
          </a:p>
        </p:txBody>
      </p:sp>
      <p:pic>
        <p:nvPicPr>
          <p:cNvPr id="44035" name="Picture 5" descr="PB_slide_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059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 descr="ms_logo_de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6216650"/>
            <a:ext cx="2908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8"/>
          <p:cNvSpPr txBox="1">
            <a:spLocks noChangeArrowheads="1"/>
          </p:cNvSpPr>
          <p:nvPr/>
        </p:nvSpPr>
        <p:spPr bwMode="auto">
          <a:xfrm>
            <a:off x="2476500" y="0"/>
            <a:ext cx="6667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355600" algn="l"/>
              </a:tabLst>
            </a:pPr>
            <a:r>
              <a:rPr lang="hu-HU" sz="4000">
                <a:solidFill>
                  <a:srgbClr val="7F7F7F"/>
                </a:solidFill>
              </a:rPr>
              <a:t>A találatok statisztikai elemzése</a:t>
            </a:r>
            <a:endParaRPr lang="en-GB" sz="4000">
              <a:solidFill>
                <a:srgbClr val="7F7F7F"/>
              </a:solidFill>
            </a:endParaRPr>
          </a:p>
        </p:txBody>
      </p:sp>
      <p:pic>
        <p:nvPicPr>
          <p:cNvPr id="44038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600233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1104900" y="1625600"/>
            <a:ext cx="764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hu-HU"/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685800" y="172085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PatBase Analytics</a:t>
            </a:r>
          </a:p>
        </p:txBody>
      </p:sp>
      <p:sp>
        <p:nvSpPr>
          <p:cNvPr id="44041" name="Oval 14"/>
          <p:cNvSpPr>
            <a:spLocks noChangeArrowheads="1"/>
          </p:cNvSpPr>
          <p:nvPr/>
        </p:nvSpPr>
        <p:spPr bwMode="auto">
          <a:xfrm>
            <a:off x="7316788" y="2971800"/>
            <a:ext cx="1141412" cy="1130300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4404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125" y="1311275"/>
            <a:ext cx="88138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46082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hu-HU" smtClean="0">
              <a:solidFill>
                <a:srgbClr val="898989"/>
              </a:solidFill>
            </a:endParaRPr>
          </a:p>
        </p:txBody>
      </p:sp>
      <p:pic>
        <p:nvPicPr>
          <p:cNvPr id="46083" name="Picture 5" descr="PB_slide_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059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 descr="ms_logo_de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6216650"/>
            <a:ext cx="2908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8"/>
          <p:cNvSpPr txBox="1">
            <a:spLocks noChangeArrowheads="1"/>
          </p:cNvSpPr>
          <p:nvPr/>
        </p:nvSpPr>
        <p:spPr bwMode="auto">
          <a:xfrm>
            <a:off x="2476500" y="0"/>
            <a:ext cx="6667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355600" algn="l"/>
              </a:tabLst>
            </a:pPr>
            <a:r>
              <a:rPr lang="hu-HU" sz="4000">
                <a:solidFill>
                  <a:srgbClr val="7F7F7F"/>
                </a:solidFill>
              </a:rPr>
              <a:t>A találatok statisztikai elemzése</a:t>
            </a:r>
            <a:endParaRPr lang="en-GB" sz="4000">
              <a:solidFill>
                <a:srgbClr val="7F7F7F"/>
              </a:solidFill>
            </a:endParaRPr>
          </a:p>
        </p:txBody>
      </p:sp>
      <p:pic>
        <p:nvPicPr>
          <p:cNvPr id="46086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600233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1104900" y="1625600"/>
            <a:ext cx="764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hu-HU"/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685800" y="172085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PatBase Analytics</a:t>
            </a:r>
          </a:p>
        </p:txBody>
      </p:sp>
      <p:sp>
        <p:nvSpPr>
          <p:cNvPr id="46089" name="Oval 14"/>
          <p:cNvSpPr>
            <a:spLocks noChangeArrowheads="1"/>
          </p:cNvSpPr>
          <p:nvPr/>
        </p:nvSpPr>
        <p:spPr bwMode="auto">
          <a:xfrm>
            <a:off x="7316788" y="2971800"/>
            <a:ext cx="1141412" cy="1130300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4609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4938" y="744538"/>
            <a:ext cx="8789987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4813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hu-HU" smtClean="0">
              <a:solidFill>
                <a:srgbClr val="898989"/>
              </a:solidFill>
            </a:endParaRPr>
          </a:p>
        </p:txBody>
      </p:sp>
      <p:pic>
        <p:nvPicPr>
          <p:cNvPr id="48131" name="Picture 5" descr="PB_slide_b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375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ms_logo_d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6216650"/>
            <a:ext cx="2908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8"/>
          <p:cNvSpPr>
            <a:spLocks noChangeArrowheads="1"/>
          </p:cNvSpPr>
          <p:nvPr/>
        </p:nvSpPr>
        <p:spPr bwMode="auto">
          <a:xfrm>
            <a:off x="468313" y="1052513"/>
            <a:ext cx="8142287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charset="0"/>
              <a:buChar char="•"/>
            </a:pPr>
            <a:r>
              <a:rPr lang="hu-HU">
                <a:solidFill>
                  <a:srgbClr val="595959"/>
                </a:solidFill>
              </a:rPr>
              <a:t>  Ugrópontok az adatbázison belüli és kívüli forrásokhoz</a:t>
            </a:r>
          </a:p>
          <a:p>
            <a:pPr marL="85725" indent="-85725"/>
            <a:r>
              <a:rPr lang="hu-HU">
                <a:solidFill>
                  <a:srgbClr val="595959"/>
                </a:solidFill>
              </a:rPr>
              <a:t>		Idézettség, jogi státusz adatok,</a:t>
            </a:r>
            <a:r>
              <a:rPr lang="en-GB">
                <a:solidFill>
                  <a:srgbClr val="595959"/>
                </a:solidFill>
              </a:rPr>
              <a:t> </a:t>
            </a:r>
            <a:r>
              <a:rPr lang="hu-HU">
                <a:solidFill>
                  <a:srgbClr val="595959"/>
                </a:solidFill>
              </a:rPr>
              <a:t>nemzeti lajstromok, eredeti PDF</a:t>
            </a:r>
          </a:p>
          <a:p>
            <a:pPr marL="85725" indent="-85725"/>
            <a:r>
              <a:rPr lang="hu-HU">
                <a:solidFill>
                  <a:srgbClr val="595959"/>
                </a:solidFill>
              </a:rPr>
              <a:t>       dokumentumok, </a:t>
            </a:r>
            <a:r>
              <a:rPr lang="en-GB">
                <a:solidFill>
                  <a:srgbClr val="595959"/>
                </a:solidFill>
              </a:rPr>
              <a:t> </a:t>
            </a:r>
            <a:r>
              <a:rPr lang="hu-HU">
                <a:solidFill>
                  <a:srgbClr val="595959"/>
                </a:solidFill>
              </a:rPr>
              <a:t>ábra mozaik, osztályozási jelzetek definíciói,</a:t>
            </a:r>
          </a:p>
          <a:p>
            <a:pPr marL="85725" indent="-85725"/>
            <a:r>
              <a:rPr lang="hu-HU">
                <a:solidFill>
                  <a:srgbClr val="595959"/>
                </a:solidFill>
              </a:rPr>
              <a:t>       kémiai tezaurusz</a:t>
            </a:r>
            <a:endParaRPr lang="en-GB">
              <a:solidFill>
                <a:srgbClr val="595959"/>
              </a:solidFill>
            </a:endParaRPr>
          </a:p>
          <a:p>
            <a:pPr marL="85725" indent="-85725"/>
            <a:endParaRPr lang="en-GB">
              <a:solidFill>
                <a:srgbClr val="595959"/>
              </a:solidFill>
            </a:endParaRPr>
          </a:p>
          <a:p>
            <a:pPr marL="85725" indent="-85725">
              <a:buFont typeface="Arial" charset="0"/>
              <a:buChar char="•"/>
            </a:pPr>
            <a:r>
              <a:rPr lang="hu-HU">
                <a:solidFill>
                  <a:srgbClr val="595959"/>
                </a:solidFill>
              </a:rPr>
              <a:t> Idézettségkutatás – a témához tartozó, hivatkozott és hivatkozó dokumentumok gyors összegyűjtése</a:t>
            </a:r>
            <a:endParaRPr lang="en-GB">
              <a:solidFill>
                <a:srgbClr val="595959"/>
              </a:solidFill>
            </a:endParaRPr>
          </a:p>
          <a:p>
            <a:pPr marL="85725" indent="-85725">
              <a:buFont typeface="Arial" charset="0"/>
              <a:buChar char="•"/>
            </a:pPr>
            <a:endParaRPr lang="en-GB">
              <a:solidFill>
                <a:srgbClr val="595959"/>
              </a:solidFill>
            </a:endParaRPr>
          </a:p>
          <a:p>
            <a:pPr marL="85725" indent="-85725">
              <a:buFont typeface="Arial" charset="0"/>
              <a:buChar char="•"/>
            </a:pPr>
            <a:r>
              <a:rPr lang="hu-HU">
                <a:solidFill>
                  <a:srgbClr val="595959"/>
                </a:solidFill>
              </a:rPr>
              <a:t> Ugrópont több mint 23 hatóság élő regiszteréhez</a:t>
            </a:r>
            <a:endParaRPr lang="en-GB">
              <a:solidFill>
                <a:srgbClr val="595959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913" y="3886200"/>
            <a:ext cx="5362575" cy="19891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0250" y="2686050"/>
            <a:ext cx="2800350" cy="12001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364038" y="177800"/>
            <a:ext cx="5011737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Ugrópontok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1300" y="4111625"/>
            <a:ext cx="500062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3" name="Alcím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hu-H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 descr="C:\Users\Heszberger Diána\DIA\Hivatalos\MineLight Diánás\képek\Minesoft logok 2012.07._Ian Perriman\Szerk\ppt al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Heszberger Diána\DIA\Hivatalos\MineLight Diánás\képek\Minesoft logok 2012.07._Ian Perriman\Szerk\Minesoft and RW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638800"/>
            <a:ext cx="37798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589588"/>
            <a:ext cx="38877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4427538" y="4200525"/>
            <a:ext cx="42846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2400" b="1"/>
              <a:t>25. NETWORKSHOP KONFERENCIA  </a:t>
            </a:r>
            <a:endParaRPr lang="hu-HU" sz="2400" b="1">
              <a:latin typeface="Calibri" pitchFamily="34" charset="0"/>
            </a:endParaRPr>
          </a:p>
          <a:p>
            <a:pPr algn="r"/>
            <a:r>
              <a:rPr lang="hu-HU" sz="2400">
                <a:latin typeface="Calibri" pitchFamily="34" charset="0"/>
              </a:rPr>
              <a:t> </a:t>
            </a:r>
            <a:r>
              <a:rPr lang="hu-HU" sz="2400"/>
              <a:t>2016. március 30-április 1.</a:t>
            </a:r>
            <a:endParaRPr lang="hu-HU" sz="2400">
              <a:latin typeface="Calibri" pitchFamily="34" charset="0"/>
            </a:endParaRPr>
          </a:p>
          <a:p>
            <a:pPr algn="r"/>
            <a:endParaRPr lang="hu-HU" sz="2400">
              <a:latin typeface="Calibri" pitchFamily="34" charset="0"/>
            </a:endParaRP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276225" y="2778125"/>
            <a:ext cx="8648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4000" i="1">
                <a:solidFill>
                  <a:schemeClr val="hlink"/>
                </a:solidFill>
              </a:rPr>
              <a:t>PatBase, a szabadalmi adatbázis</a:t>
            </a:r>
            <a:r>
              <a:rPr lang="hu-HU" sz="2400"/>
              <a:t> </a:t>
            </a:r>
            <a:endParaRPr lang="hu-HU"/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276225" y="2419350"/>
            <a:ext cx="8648700" cy="292576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sz="4800" b="1" i="1">
              <a:solidFill>
                <a:schemeClr val="hlink"/>
              </a:solidFill>
            </a:endParaRPr>
          </a:p>
          <a:p>
            <a:pPr algn="ctr"/>
            <a:r>
              <a:rPr lang="hu-HU" sz="4800" b="1" i="1">
                <a:solidFill>
                  <a:schemeClr val="hlink"/>
                </a:solidFill>
              </a:rPr>
              <a:t>ELVÁRÁSOK?</a:t>
            </a:r>
            <a:r>
              <a:rPr lang="hu-HU" sz="4800" b="1"/>
              <a:t> </a:t>
            </a:r>
          </a:p>
          <a:p>
            <a:pPr algn="ctr"/>
            <a:endParaRPr lang="hu-HU" sz="2400"/>
          </a:p>
          <a:p>
            <a:endParaRPr lang="hu-HU" sz="2400"/>
          </a:p>
          <a:p>
            <a:endParaRPr lang="hu-HU" sz="2400"/>
          </a:p>
          <a:p>
            <a:endParaRPr lang="hu-H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49154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hu-HU" smtClean="0">
              <a:solidFill>
                <a:srgbClr val="898989"/>
              </a:solidFill>
            </a:endParaRPr>
          </a:p>
        </p:txBody>
      </p:sp>
      <p:pic>
        <p:nvPicPr>
          <p:cNvPr id="49155" name="Picture 5" descr="PB_slide_b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059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6" descr="ms_logo_d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6216650"/>
            <a:ext cx="2908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Box 12"/>
          <p:cNvSpPr txBox="1">
            <a:spLocks noChangeArrowheads="1"/>
          </p:cNvSpPr>
          <p:nvPr/>
        </p:nvSpPr>
        <p:spPr bwMode="auto">
          <a:xfrm>
            <a:off x="4040188" y="0"/>
            <a:ext cx="5011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4000">
                <a:solidFill>
                  <a:srgbClr val="7F7F7F"/>
                </a:solidFill>
              </a:rPr>
              <a:t>Chemical Explorer</a:t>
            </a:r>
            <a:endParaRPr lang="en-GB" sz="4000">
              <a:solidFill>
                <a:srgbClr val="7F7F7F"/>
              </a:solidFill>
            </a:endParaRPr>
          </a:p>
        </p:txBody>
      </p:sp>
      <p:pic>
        <p:nvPicPr>
          <p:cNvPr id="4915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923925"/>
            <a:ext cx="891857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50178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hu-HU" smtClean="0">
              <a:solidFill>
                <a:srgbClr val="898989"/>
              </a:solidFill>
            </a:endParaRPr>
          </a:p>
        </p:txBody>
      </p:sp>
      <p:pic>
        <p:nvPicPr>
          <p:cNvPr id="50179" name="Picture 5" descr="PB_slide_b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059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6" descr="ms_logo_d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6216650"/>
            <a:ext cx="2908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Box 12"/>
          <p:cNvSpPr txBox="1">
            <a:spLocks noChangeArrowheads="1"/>
          </p:cNvSpPr>
          <p:nvPr/>
        </p:nvSpPr>
        <p:spPr bwMode="auto">
          <a:xfrm>
            <a:off x="4040188" y="177800"/>
            <a:ext cx="5011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4000">
                <a:solidFill>
                  <a:srgbClr val="7F7F7F"/>
                </a:solidFill>
              </a:rPr>
              <a:t>Chemical Explorer</a:t>
            </a:r>
            <a:endParaRPr lang="en-GB" sz="4000">
              <a:solidFill>
                <a:srgbClr val="7F7F7F"/>
              </a:solidFill>
            </a:endParaRPr>
          </a:p>
        </p:txBody>
      </p:sp>
      <p:pic>
        <p:nvPicPr>
          <p:cNvPr id="5018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143000"/>
            <a:ext cx="7593013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3438525"/>
            <a:ext cx="51069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3" descr="PB_slide_b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717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487363" y="1055688"/>
            <a:ext cx="58880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hu-HU" b="1"/>
              <a:t>Témafigyelés</a:t>
            </a:r>
          </a:p>
          <a:p>
            <a:pPr marL="342900" indent="-342900"/>
            <a:r>
              <a:rPr lang="hu-HU" b="1"/>
              <a:t>Versenytársfigyelés</a:t>
            </a:r>
          </a:p>
          <a:p>
            <a:pPr marL="342900" indent="-342900"/>
            <a:endParaRPr lang="hu-HU" b="1">
              <a:solidFill>
                <a:srgbClr val="7030A0"/>
              </a:solidFill>
            </a:endParaRPr>
          </a:p>
        </p:txBody>
      </p:sp>
      <p:pic>
        <p:nvPicPr>
          <p:cNvPr id="51204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6350" y="628808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Oval 9"/>
          <p:cNvSpPr>
            <a:spLocks noChangeArrowheads="1"/>
          </p:cNvSpPr>
          <p:nvPr/>
        </p:nvSpPr>
        <p:spPr bwMode="auto">
          <a:xfrm>
            <a:off x="6061075" y="4505325"/>
            <a:ext cx="669925" cy="538163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1206" name="Oval 11"/>
          <p:cNvSpPr>
            <a:spLocks noChangeArrowheads="1"/>
          </p:cNvSpPr>
          <p:nvPr/>
        </p:nvSpPr>
        <p:spPr bwMode="auto">
          <a:xfrm>
            <a:off x="7578725" y="6386513"/>
            <a:ext cx="669925" cy="538162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1207" name="TextBox 10"/>
          <p:cNvSpPr txBox="1">
            <a:spLocks noChangeArrowheads="1"/>
          </p:cNvSpPr>
          <p:nvPr/>
        </p:nvSpPr>
        <p:spPr bwMode="auto">
          <a:xfrm>
            <a:off x="3038475" y="119063"/>
            <a:ext cx="604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3600">
                <a:solidFill>
                  <a:srgbClr val="7F7F7F"/>
                </a:solidFill>
              </a:rPr>
              <a:t>Alerts </a:t>
            </a:r>
            <a:endParaRPr lang="en-GB" sz="3600">
              <a:solidFill>
                <a:srgbClr val="7F7F7F"/>
              </a:solidFill>
            </a:endParaRPr>
          </a:p>
        </p:txBody>
      </p:sp>
      <p:pic>
        <p:nvPicPr>
          <p:cNvPr id="5120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00" y="1728788"/>
            <a:ext cx="86074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3438525"/>
            <a:ext cx="51069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3" descr="PB_slide_b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717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7"/>
          <p:cNvSpPr>
            <a:spLocks noChangeArrowheads="1"/>
          </p:cNvSpPr>
          <p:nvPr/>
        </p:nvSpPr>
        <p:spPr bwMode="auto">
          <a:xfrm>
            <a:off x="468313" y="1514475"/>
            <a:ext cx="82073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  <a:p>
            <a:r>
              <a:rPr lang="hu-HU" b="1"/>
              <a:t>Legal Status Tracker</a:t>
            </a:r>
          </a:p>
          <a:p>
            <a:endParaRPr lang="hu-HU" b="1"/>
          </a:p>
          <a:p>
            <a:pPr>
              <a:buFont typeface="Wingdings" pitchFamily="2" charset="2"/>
              <a:buChar char="v"/>
            </a:pPr>
            <a:r>
              <a:rPr lang="hu-HU">
                <a:sym typeface="Wingdings" pitchFamily="2" charset="2"/>
              </a:rPr>
              <a:t> </a:t>
            </a:r>
            <a:r>
              <a:rPr lang="hu-HU">
                <a:sym typeface="Wingdings" pitchFamily="2" charset="2"/>
                <a:hlinkClick r:id="rId4"/>
              </a:rPr>
              <a:t>www.minesoft.com</a:t>
            </a:r>
            <a:endParaRPr lang="hu-HU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endParaRPr lang="hu-HU"/>
          </a:p>
          <a:p>
            <a:endParaRPr lang="hu-HU"/>
          </a:p>
          <a:p>
            <a:endParaRPr lang="hu-HU" b="1">
              <a:solidFill>
                <a:srgbClr val="7030A0"/>
              </a:solidFill>
            </a:endParaRPr>
          </a:p>
        </p:txBody>
      </p:sp>
      <p:sp>
        <p:nvSpPr>
          <p:cNvPr id="52228" name="TextBox 10"/>
          <p:cNvSpPr txBox="1">
            <a:spLocks noChangeArrowheads="1"/>
          </p:cNvSpPr>
          <p:nvPr/>
        </p:nvSpPr>
        <p:spPr bwMode="auto">
          <a:xfrm>
            <a:off x="3425825" y="1017588"/>
            <a:ext cx="549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/>
              <a:t>Legal Status Tracker</a:t>
            </a:r>
            <a:endParaRPr lang="en-GB"/>
          </a:p>
        </p:txBody>
      </p:sp>
      <p:pic>
        <p:nvPicPr>
          <p:cNvPr id="52229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6350" y="628808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8800" y="2922588"/>
            <a:ext cx="5826125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Oval 8"/>
          <p:cNvSpPr>
            <a:spLocks noChangeArrowheads="1"/>
          </p:cNvSpPr>
          <p:nvPr/>
        </p:nvSpPr>
        <p:spPr bwMode="auto">
          <a:xfrm>
            <a:off x="4138613" y="4911725"/>
            <a:ext cx="1716087" cy="325438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2232" name="TextBox 10"/>
          <p:cNvSpPr txBox="1">
            <a:spLocks noChangeArrowheads="1"/>
          </p:cNvSpPr>
          <p:nvPr/>
        </p:nvSpPr>
        <p:spPr bwMode="auto">
          <a:xfrm>
            <a:off x="3038475" y="119063"/>
            <a:ext cx="604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3600">
                <a:solidFill>
                  <a:srgbClr val="7F7F7F"/>
                </a:solidFill>
              </a:rPr>
              <a:t>Legal Status Tracker </a:t>
            </a:r>
            <a:endParaRPr lang="en-GB" sz="360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3438525"/>
            <a:ext cx="51069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3" descr="PB_slide_b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717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7"/>
          <p:cNvSpPr>
            <a:spLocks noChangeArrowheads="1"/>
          </p:cNvSpPr>
          <p:nvPr/>
        </p:nvSpPr>
        <p:spPr bwMode="auto">
          <a:xfrm>
            <a:off x="301625" y="1011238"/>
            <a:ext cx="8207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Legal Status Tracker</a:t>
            </a:r>
          </a:p>
          <a:p>
            <a:r>
              <a:rPr lang="hu-HU">
                <a:sym typeface="Wingdings" pitchFamily="2" charset="2"/>
              </a:rPr>
              <a:t> </a:t>
            </a:r>
            <a:r>
              <a:rPr lang="hu-HU">
                <a:sym typeface="Wingdings" pitchFamily="2" charset="2"/>
                <a:hlinkClick r:id="rId4"/>
              </a:rPr>
              <a:t>www.minesoft.com</a:t>
            </a:r>
            <a:endParaRPr lang="hu-HU">
              <a:sym typeface="Wingdings" pitchFamily="2" charset="2"/>
            </a:endParaRPr>
          </a:p>
          <a:p>
            <a:r>
              <a:rPr lang="hu-HU">
                <a:sym typeface="Wingdings" pitchFamily="2" charset="2"/>
                <a:hlinkClick r:id="rId5"/>
              </a:rPr>
              <a:t>http://minesoft.com/patent-legal-status/</a:t>
            </a:r>
            <a:endParaRPr lang="hu-HU">
              <a:sym typeface="Wingdings" pitchFamily="2" charset="2"/>
            </a:endParaRPr>
          </a:p>
          <a:p>
            <a:r>
              <a:rPr lang="hu-HU">
                <a:sym typeface="Wingdings" pitchFamily="2" charset="2"/>
              </a:rPr>
              <a:t>http://minesoft.com/wp-content/uploads/2015/05/Cite-LS-Trackerev.pdf</a:t>
            </a:r>
            <a:endParaRPr lang="hu-HU" b="1">
              <a:solidFill>
                <a:srgbClr val="7030A0"/>
              </a:solidFill>
            </a:endParaRPr>
          </a:p>
        </p:txBody>
      </p:sp>
      <p:sp>
        <p:nvSpPr>
          <p:cNvPr id="53252" name="TextBox 10"/>
          <p:cNvSpPr txBox="1">
            <a:spLocks noChangeArrowheads="1"/>
          </p:cNvSpPr>
          <p:nvPr/>
        </p:nvSpPr>
        <p:spPr bwMode="auto">
          <a:xfrm>
            <a:off x="3425825" y="177800"/>
            <a:ext cx="549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GB" sz="4000">
              <a:solidFill>
                <a:srgbClr val="7F7F7F"/>
              </a:solidFill>
            </a:endParaRPr>
          </a:p>
        </p:txBody>
      </p:sp>
      <p:pic>
        <p:nvPicPr>
          <p:cNvPr id="53253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6350" y="628808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Oval 8"/>
          <p:cNvSpPr>
            <a:spLocks noChangeArrowheads="1"/>
          </p:cNvSpPr>
          <p:nvPr/>
        </p:nvSpPr>
        <p:spPr bwMode="auto">
          <a:xfrm>
            <a:off x="2790825" y="5486400"/>
            <a:ext cx="1716088" cy="325438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5325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90825" y="1695450"/>
            <a:ext cx="63531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Oval 10"/>
          <p:cNvSpPr>
            <a:spLocks noChangeArrowheads="1"/>
          </p:cNvSpPr>
          <p:nvPr/>
        </p:nvSpPr>
        <p:spPr bwMode="auto">
          <a:xfrm>
            <a:off x="6646863" y="3475038"/>
            <a:ext cx="1716087" cy="493712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3257" name="TextBox 10"/>
          <p:cNvSpPr txBox="1">
            <a:spLocks noChangeArrowheads="1"/>
          </p:cNvSpPr>
          <p:nvPr/>
        </p:nvSpPr>
        <p:spPr bwMode="auto">
          <a:xfrm>
            <a:off x="3038475" y="119063"/>
            <a:ext cx="604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3600">
                <a:solidFill>
                  <a:srgbClr val="7F7F7F"/>
                </a:solidFill>
              </a:rPr>
              <a:t>Legal Status Tracker </a:t>
            </a:r>
            <a:endParaRPr lang="en-GB" sz="360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3438525"/>
            <a:ext cx="51069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3" descr="PB_slide_b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717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7"/>
          <p:cNvSpPr>
            <a:spLocks noChangeArrowheads="1"/>
          </p:cNvSpPr>
          <p:nvPr/>
        </p:nvSpPr>
        <p:spPr bwMode="auto">
          <a:xfrm>
            <a:off x="468313" y="1514475"/>
            <a:ext cx="8207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Patent Tracker</a:t>
            </a:r>
          </a:p>
          <a:p>
            <a:r>
              <a:rPr lang="hu-HU">
                <a:sym typeface="Wingdings" pitchFamily="2" charset="2"/>
                <a:hlinkClick r:id="rId4"/>
              </a:rPr>
              <a:t>www.minesoft.com</a:t>
            </a:r>
            <a:endParaRPr lang="hu-HU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hu-HU">
                <a:sym typeface="Wingdings" pitchFamily="2" charset="2"/>
                <a:hlinkClick r:id="rId5"/>
              </a:rPr>
              <a:t>http://www.eptracker.com/</a:t>
            </a:r>
            <a:endParaRPr lang="hu-HU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hu-HU">
                <a:sym typeface="Wingdings" pitchFamily="2" charset="2"/>
              </a:rPr>
              <a:t>http://minesoft.com/wp-content/uploads/2015/05/PatentTracker.pdf</a:t>
            </a:r>
          </a:p>
        </p:txBody>
      </p:sp>
      <p:pic>
        <p:nvPicPr>
          <p:cNvPr id="54276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6350" y="628808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70375" y="2219325"/>
            <a:ext cx="46545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Oval 8"/>
          <p:cNvSpPr>
            <a:spLocks noChangeArrowheads="1"/>
          </p:cNvSpPr>
          <p:nvPr/>
        </p:nvSpPr>
        <p:spPr bwMode="auto">
          <a:xfrm>
            <a:off x="6807200" y="4887913"/>
            <a:ext cx="1716088" cy="493712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4279" name="TextBox 10"/>
          <p:cNvSpPr txBox="1">
            <a:spLocks noChangeArrowheads="1"/>
          </p:cNvSpPr>
          <p:nvPr/>
        </p:nvSpPr>
        <p:spPr bwMode="auto">
          <a:xfrm>
            <a:off x="3038475" y="119063"/>
            <a:ext cx="604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3600">
                <a:solidFill>
                  <a:srgbClr val="7F7F7F"/>
                </a:solidFill>
              </a:rPr>
              <a:t>Patent Tracker </a:t>
            </a:r>
            <a:endParaRPr lang="en-GB" sz="360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3438525"/>
            <a:ext cx="51069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3" descr="PB_slide_b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717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7"/>
          <p:cNvSpPr>
            <a:spLocks noChangeArrowheads="1"/>
          </p:cNvSpPr>
          <p:nvPr/>
        </p:nvSpPr>
        <p:spPr bwMode="auto">
          <a:xfrm>
            <a:off x="468313" y="1514475"/>
            <a:ext cx="82073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CiteTracker</a:t>
            </a:r>
          </a:p>
          <a:p>
            <a:r>
              <a:rPr lang="hu-HU">
                <a:sym typeface="Wingdings" pitchFamily="2" charset="2"/>
                <a:hlinkClick r:id="rId4"/>
              </a:rPr>
              <a:t>www.minesoft.com</a:t>
            </a:r>
            <a:endParaRPr lang="hu-HU">
              <a:sym typeface="Wingdings" pitchFamily="2" charset="2"/>
            </a:endParaRPr>
          </a:p>
          <a:p>
            <a:r>
              <a:rPr lang="hu-HU">
                <a:sym typeface="Wingdings" pitchFamily="2" charset="2"/>
                <a:hlinkClick r:id="rId5"/>
              </a:rPr>
              <a:t>http://minesoft.com/wp-content/uploads/2015/05/Cite-LS-Trackerev.pdf</a:t>
            </a:r>
            <a:endParaRPr lang="hu-HU">
              <a:sym typeface="Wingdings" pitchFamily="2" charset="2"/>
            </a:endParaRPr>
          </a:p>
          <a:p>
            <a:endParaRPr lang="hu-HU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hu-HU">
              <a:sym typeface="Wingdings" pitchFamily="2" charset="2"/>
            </a:endParaRPr>
          </a:p>
        </p:txBody>
      </p:sp>
      <p:pic>
        <p:nvPicPr>
          <p:cNvPr id="55300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6350" y="628808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6075" y="890588"/>
            <a:ext cx="498792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Oval 8"/>
          <p:cNvSpPr>
            <a:spLocks noChangeArrowheads="1"/>
          </p:cNvSpPr>
          <p:nvPr/>
        </p:nvSpPr>
        <p:spPr bwMode="auto">
          <a:xfrm>
            <a:off x="6959600" y="4527550"/>
            <a:ext cx="1716088" cy="493713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5303" name="TextBox 10"/>
          <p:cNvSpPr txBox="1">
            <a:spLocks noChangeArrowheads="1"/>
          </p:cNvSpPr>
          <p:nvPr/>
        </p:nvSpPr>
        <p:spPr bwMode="auto">
          <a:xfrm>
            <a:off x="3038475" y="119063"/>
            <a:ext cx="604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3600">
                <a:solidFill>
                  <a:srgbClr val="7F7F7F"/>
                </a:solidFill>
              </a:rPr>
              <a:t>CiteTracker </a:t>
            </a:r>
            <a:endParaRPr lang="en-GB" sz="360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3438525"/>
            <a:ext cx="51069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3" descr="PB_slide_b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717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8313" y="2466975"/>
            <a:ext cx="8207375" cy="1293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ALAPÍTÁS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2007.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5825" y="177800"/>
            <a:ext cx="54991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Szabadalmi információ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5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6350" y="6243638"/>
            <a:ext cx="25685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" y="177800"/>
            <a:ext cx="90297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3438525"/>
            <a:ext cx="51069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3" descr="PB_slide_b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717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Box 10"/>
          <p:cNvSpPr txBox="1">
            <a:spLocks noChangeArrowheads="1"/>
          </p:cNvSpPr>
          <p:nvPr/>
        </p:nvSpPr>
        <p:spPr bwMode="auto">
          <a:xfrm>
            <a:off x="3425825" y="177800"/>
            <a:ext cx="549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4000">
                <a:solidFill>
                  <a:srgbClr val="7F7F7F"/>
                </a:solidFill>
              </a:rPr>
              <a:t>Minesoft</a:t>
            </a:r>
            <a:endParaRPr lang="en-GB" sz="4000">
              <a:solidFill>
                <a:srgbClr val="7F7F7F"/>
              </a:solidFill>
            </a:endParaRPr>
          </a:p>
        </p:txBody>
      </p:sp>
      <p:pic>
        <p:nvPicPr>
          <p:cNvPr id="57348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6350" y="628808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838" y="1174750"/>
            <a:ext cx="6815137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3438525"/>
            <a:ext cx="51069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3" descr="PB_slide_b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717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7"/>
          <p:cNvSpPr>
            <a:spLocks noChangeArrowheads="1"/>
          </p:cNvSpPr>
          <p:nvPr/>
        </p:nvSpPr>
        <p:spPr bwMode="auto">
          <a:xfrm>
            <a:off x="468313" y="2466975"/>
            <a:ext cx="8207375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/>
              <a:t>Feladataink</a:t>
            </a:r>
          </a:p>
          <a:p>
            <a:pPr algn="ctr"/>
            <a:endParaRPr lang="hu-HU" sz="2000" b="1"/>
          </a:p>
          <a:p>
            <a:pPr>
              <a:buFontTx/>
              <a:buAutoNum type="arabicPeriod"/>
            </a:pPr>
            <a:r>
              <a:rPr lang="hu-HU" sz="2000"/>
              <a:t> </a:t>
            </a:r>
          </a:p>
          <a:p>
            <a:r>
              <a:rPr lang="hu-HU" sz="2000"/>
              <a:t>A Minesoft angol szabadalmi információ-szolgáltató cég képviseletének ellátása:</a:t>
            </a:r>
          </a:p>
          <a:p>
            <a:r>
              <a:rPr lang="hu-HU" sz="2000"/>
              <a:t>a Minesoft szolgáltatásainak, </a:t>
            </a:r>
          </a:p>
          <a:p>
            <a:r>
              <a:rPr lang="hu-HU" sz="2000"/>
              <a:t>különösen a PatBase és PatBase Express szabadalmi adatbázis </a:t>
            </a:r>
          </a:p>
          <a:p>
            <a:pPr>
              <a:buFontTx/>
              <a:buChar char="-"/>
            </a:pPr>
            <a:r>
              <a:rPr lang="hu-HU" sz="2000"/>
              <a:t>népszerűsítése,</a:t>
            </a:r>
          </a:p>
          <a:p>
            <a:pPr>
              <a:buFontTx/>
              <a:buChar char="-"/>
            </a:pPr>
            <a:r>
              <a:rPr lang="hu-HU" sz="2000"/>
              <a:t>bemutatása, </a:t>
            </a:r>
          </a:p>
          <a:p>
            <a:pPr>
              <a:buFontTx/>
              <a:buChar char="-"/>
            </a:pPr>
            <a:r>
              <a:rPr lang="hu-HU" sz="2000"/>
              <a:t>döntés előtti próbaidőszak  biztosítása</a:t>
            </a:r>
          </a:p>
          <a:p>
            <a:pPr>
              <a:buFontTx/>
              <a:buChar char="-"/>
            </a:pPr>
            <a:r>
              <a:rPr lang="hu-HU" sz="2000"/>
              <a:t>a felhasználók segítése,  támogatása, help desk  szolgáltatás</a:t>
            </a:r>
          </a:p>
          <a:p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3425825" y="177800"/>
            <a:ext cx="54991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Szabadalmi információ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3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6350" y="6243638"/>
            <a:ext cx="25685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" y="177800"/>
            <a:ext cx="90297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3438525"/>
            <a:ext cx="51069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PB_slide_b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"/>
            <a:ext cx="914717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0"/>
          <p:cNvSpPr txBox="1">
            <a:spLocks noChangeArrowheads="1"/>
          </p:cNvSpPr>
          <p:nvPr/>
        </p:nvSpPr>
        <p:spPr bwMode="auto">
          <a:xfrm>
            <a:off x="3425825" y="0"/>
            <a:ext cx="549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4000">
                <a:solidFill>
                  <a:srgbClr val="7F7F7F"/>
                </a:solidFill>
              </a:rPr>
              <a:t>Elvárások</a:t>
            </a:r>
            <a:endParaRPr lang="en-GB" sz="4000">
              <a:solidFill>
                <a:srgbClr val="7F7F7F"/>
              </a:solidFill>
            </a:endParaRPr>
          </a:p>
        </p:txBody>
      </p:sp>
      <p:pic>
        <p:nvPicPr>
          <p:cNvPr id="16388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6350" y="628808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874713" y="1257300"/>
            <a:ext cx="771048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ym typeface="Wingdings" pitchFamily="2" charset="2"/>
              </a:rPr>
              <a:t></a:t>
            </a:r>
            <a:r>
              <a:rPr lang="hu-HU"/>
              <a:t> Legyen benne, amit keresek – földrajzi, időbeli lefedettség</a:t>
            </a:r>
          </a:p>
          <a:p>
            <a:r>
              <a:rPr lang="hu-HU">
                <a:sym typeface="Wingdings" pitchFamily="2" charset="2"/>
              </a:rPr>
              <a:t></a:t>
            </a:r>
            <a:r>
              <a:rPr lang="hu-HU"/>
              <a:t> Egységes adatkezelés</a:t>
            </a:r>
          </a:p>
          <a:p>
            <a:r>
              <a:rPr lang="hu-HU">
                <a:sym typeface="Wingdings" pitchFamily="2" charset="2"/>
              </a:rPr>
              <a:t></a:t>
            </a:r>
            <a:r>
              <a:rPr lang="hu-HU"/>
              <a:t> Könnyen átlátható interfész</a:t>
            </a:r>
          </a:p>
          <a:p>
            <a:r>
              <a:rPr lang="hu-HU">
                <a:sym typeface="Wingdings" pitchFamily="2" charset="2"/>
              </a:rPr>
              <a:t></a:t>
            </a:r>
            <a:r>
              <a:rPr lang="hu-HU"/>
              <a:t> Rugalmas keresési lehetőség</a:t>
            </a:r>
          </a:p>
          <a:p>
            <a:r>
              <a:rPr lang="hu-HU">
                <a:sym typeface="Wingdings" pitchFamily="2" charset="2"/>
              </a:rPr>
              <a:t></a:t>
            </a:r>
            <a:r>
              <a:rPr lang="hu-HU"/>
              <a:t> A találatok gyors, hatékony áttekinthetősége, szortírozása</a:t>
            </a:r>
          </a:p>
          <a:p>
            <a:pPr>
              <a:buFont typeface="Wingdings" pitchFamily="2" charset="2"/>
              <a:buChar char="v"/>
            </a:pPr>
            <a:r>
              <a:rPr lang="hu-HU"/>
              <a:t>A találatok rugalmas kezelése</a:t>
            </a:r>
          </a:p>
          <a:p>
            <a:r>
              <a:rPr lang="hu-HU">
                <a:sym typeface="Wingdings" pitchFamily="2" charset="2"/>
              </a:rPr>
              <a:t></a:t>
            </a:r>
            <a:r>
              <a:rPr lang="hu-HU"/>
              <a:t> A találatokat analizálni tudjuk</a:t>
            </a:r>
          </a:p>
          <a:p>
            <a:pPr>
              <a:buFont typeface="Wingdings" pitchFamily="2" charset="2"/>
              <a:buChar char="v"/>
            </a:pPr>
            <a:endParaRPr lang="hu-HU"/>
          </a:p>
          <a:p>
            <a:r>
              <a:rPr lang="hu-HU">
                <a:sym typeface="Wingdings" pitchFamily="2" charset="2"/>
              </a:rPr>
              <a:t></a:t>
            </a:r>
            <a:r>
              <a:rPr lang="hu-HU"/>
              <a:t> Legyen menthető a kutatási stratégia  </a:t>
            </a:r>
          </a:p>
          <a:p>
            <a:pPr>
              <a:buFont typeface="Wingdings" pitchFamily="2" charset="2"/>
              <a:buChar char="v"/>
            </a:pPr>
            <a:r>
              <a:rPr lang="hu-HU"/>
              <a:t>A kapcsolódó információk egy helyen összegyűjthetők legyenek</a:t>
            </a:r>
          </a:p>
          <a:p>
            <a:pPr>
              <a:buFont typeface="Wingdings" pitchFamily="2" charset="2"/>
              <a:buNone/>
            </a:pPr>
            <a:r>
              <a:rPr lang="hu-HU"/>
              <a:t>	one stop shop</a:t>
            </a:r>
          </a:p>
          <a:p>
            <a:r>
              <a:rPr lang="hu-HU">
                <a:sym typeface="Wingdings" pitchFamily="2" charset="2"/>
              </a:rPr>
              <a:t></a:t>
            </a:r>
            <a:r>
              <a:rPr lang="hu-HU"/>
              <a:t> Legyenek könnyen kezelhető indexek, osztályjelzetek</a:t>
            </a:r>
          </a:p>
          <a:p>
            <a:endParaRPr lang="hu-HU"/>
          </a:p>
          <a:p>
            <a:r>
              <a:rPr lang="hu-HU">
                <a:sym typeface="Wingdings" pitchFamily="2" charset="2"/>
              </a:rPr>
              <a:t></a:t>
            </a:r>
            <a:r>
              <a:rPr lang="hu-HU"/>
              <a:t> Ábraigényes műszaki területek kutatásához álljon rendelkezésre a dokumentumok teljes ábra-készlete</a:t>
            </a:r>
          </a:p>
          <a:p>
            <a:r>
              <a:rPr lang="hu-HU">
                <a:sym typeface="Wingdings" pitchFamily="2" charset="2"/>
              </a:rPr>
              <a:t></a:t>
            </a:r>
            <a:r>
              <a:rPr lang="hu-HU"/>
              <a:t> Vegyipari, gyógyszeripari kutatásokhoz az adatbázis legyen kémiai szerkezet alapján kutatható.</a:t>
            </a:r>
          </a:p>
          <a:p>
            <a:r>
              <a:rPr lang="hu-HU">
                <a:sym typeface="Wingdings" pitchFamily="2" charset="2"/>
              </a:rPr>
              <a:t></a:t>
            </a:r>
            <a:r>
              <a:rPr lang="hu-HU"/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3438525"/>
            <a:ext cx="51069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3" descr="PB_slide_b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914717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7"/>
          <p:cNvSpPr>
            <a:spLocks noChangeArrowheads="1"/>
          </p:cNvSpPr>
          <p:nvPr/>
        </p:nvSpPr>
        <p:spPr bwMode="auto">
          <a:xfrm>
            <a:off x="468313" y="2466975"/>
            <a:ext cx="82073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/>
              <a:t>Feladataink</a:t>
            </a:r>
          </a:p>
          <a:p>
            <a:pPr algn="ctr"/>
            <a:endParaRPr lang="hu-HU" sz="2000" b="1"/>
          </a:p>
          <a:p>
            <a:pPr>
              <a:buFontTx/>
              <a:buAutoNum type="arabicPeriod" startAt="2"/>
            </a:pPr>
            <a:r>
              <a:rPr lang="hu-HU" sz="2000"/>
              <a:t> </a:t>
            </a:r>
          </a:p>
          <a:p>
            <a:r>
              <a:rPr lang="hu-HU" sz="2000"/>
              <a:t>Információkutatás</a:t>
            </a:r>
          </a:p>
          <a:p>
            <a:r>
              <a:rPr lang="hu-HU" sz="2000"/>
              <a:t>		szakirodalmi, </a:t>
            </a:r>
          </a:p>
          <a:p>
            <a:r>
              <a:rPr lang="hu-HU" sz="2000"/>
              <a:t>		szabadalmi  és </a:t>
            </a:r>
          </a:p>
          <a:p>
            <a:r>
              <a:rPr lang="hu-HU" sz="2000"/>
              <a:t>		egyéb iparjogvédelmi információkutatás</a:t>
            </a:r>
          </a:p>
          <a:p>
            <a:r>
              <a:rPr lang="hu-HU" sz="2000"/>
              <a:t>		üzleti, piaci információkutatás</a:t>
            </a:r>
          </a:p>
          <a:p>
            <a:pPr>
              <a:buFontTx/>
              <a:buAutoNum type="arabicPeriod" startAt="2"/>
            </a:pPr>
            <a:endParaRPr lang="hu-HU" sz="2000"/>
          </a:p>
          <a:p>
            <a:r>
              <a:rPr lang="hu-HU" sz="2000"/>
              <a:t>3. </a:t>
            </a:r>
          </a:p>
          <a:p>
            <a:r>
              <a:rPr lang="hu-HU" sz="2000"/>
              <a:t>Iparjogvédelmi tudatosság terjesztését is célul tűztük ki.</a:t>
            </a:r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3425825" y="177800"/>
            <a:ext cx="54991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Szabadalmi információ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7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6350" y="6243638"/>
            <a:ext cx="25685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" y="177800"/>
            <a:ext cx="90297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3438525"/>
            <a:ext cx="51069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3" descr="PB_slide_b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717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7"/>
          <p:cNvSpPr>
            <a:spLocks noChangeArrowheads="1"/>
          </p:cNvSpPr>
          <p:nvPr/>
        </p:nvSpPr>
        <p:spPr bwMode="auto">
          <a:xfrm>
            <a:off x="468313" y="2466975"/>
            <a:ext cx="820737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/>
              <a:t>Értékrendünk</a:t>
            </a:r>
          </a:p>
          <a:p>
            <a:pPr algn="ctr"/>
            <a:endParaRPr lang="hu-HU" sz="2000" b="1"/>
          </a:p>
          <a:p>
            <a:r>
              <a:rPr lang="hu-HU" sz="2000"/>
              <a:t>A  Minesoft  szolgáltatásai  olyan szolgáltatások, melyek összhangban állnak  a MineLight szolgáltatásainak értékrendjével:</a:t>
            </a:r>
          </a:p>
          <a:p>
            <a:r>
              <a:rPr lang="hu-HU" sz="2000"/>
              <a:t>megbízható, megismételhető,  stabil, a felhasználók igényeinek megfelelően fejlesztett, emberközpontú szolgáltatás.</a:t>
            </a:r>
          </a:p>
          <a:p>
            <a:endParaRPr lang="hu-HU" sz="2000"/>
          </a:p>
          <a:p>
            <a:r>
              <a:rPr lang="hu-HU"/>
              <a:t>Szolgáltatásainkat a tudásunk, ismereteink, szakmai tapasztalatunk maximális kihasználásával, az ügyfél érdekeit szem előtt tartva végezzük. </a:t>
            </a:r>
          </a:p>
          <a:p>
            <a:endParaRPr lang="hu-HU"/>
          </a:p>
          <a:p>
            <a:r>
              <a:rPr lang="hu-HU"/>
              <a:t>Cégünk alapításakor  az a tudat vezérelt bennünket, és vezérel ma is, hogy  szükség van ránk, hogy alapvető  igényeket  elégítünk ki.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5825" y="177800"/>
            <a:ext cx="54991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Szabadalmi információ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21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6350" y="628808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" y="177800"/>
            <a:ext cx="90297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5" descr="fron-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313"/>
            <a:ext cx="9218613" cy="697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 descr="ms_logo_d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5724525"/>
            <a:ext cx="34115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736600" y="577850"/>
            <a:ext cx="840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200">
                <a:solidFill>
                  <a:srgbClr val="353D87"/>
                </a:solidFill>
              </a:rPr>
              <a:t> Köszönjük megtisztelő figyelmüket!</a:t>
            </a:r>
          </a:p>
        </p:txBody>
      </p:sp>
      <p:sp>
        <p:nvSpPr>
          <p:cNvPr id="61444" name="TextBox 10"/>
          <p:cNvSpPr txBox="1">
            <a:spLocks noChangeArrowheads="1"/>
          </p:cNvSpPr>
          <p:nvPr/>
        </p:nvSpPr>
        <p:spPr bwMode="auto">
          <a:xfrm>
            <a:off x="4586288" y="2057400"/>
            <a:ext cx="3902075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353D87"/>
                </a:solidFill>
                <a:latin typeface="Calibri" pitchFamily="34" charset="0"/>
              </a:rPr>
              <a:t>     </a:t>
            </a:r>
            <a:r>
              <a:rPr lang="hu-HU" b="1">
                <a:solidFill>
                  <a:srgbClr val="353D87"/>
                </a:solidFill>
              </a:rPr>
              <a:t>Részletes bemutatóval, </a:t>
            </a:r>
          </a:p>
          <a:p>
            <a:pPr algn="ctr"/>
            <a:r>
              <a:rPr lang="hu-HU" b="1">
                <a:solidFill>
                  <a:srgbClr val="353D87"/>
                </a:solidFill>
              </a:rPr>
              <a:t>ingyenes, teljes körű tesztidőszakkal állunk szíves rendelkezésükre!</a:t>
            </a:r>
          </a:p>
          <a:p>
            <a:pPr algn="ctr"/>
            <a:endParaRPr lang="hu-HU" b="1">
              <a:solidFill>
                <a:srgbClr val="353D87"/>
              </a:solidFill>
            </a:endParaRPr>
          </a:p>
          <a:p>
            <a:pPr algn="ctr"/>
            <a:r>
              <a:rPr lang="hu-HU" sz="2400">
                <a:solidFill>
                  <a:srgbClr val="353D87"/>
                </a:solidFill>
              </a:rPr>
              <a:t>dr. </a:t>
            </a:r>
            <a:r>
              <a:rPr lang="hu-HU" sz="2400">
                <a:solidFill>
                  <a:srgbClr val="353D87"/>
                </a:solidFill>
                <a:latin typeface="Calibri" pitchFamily="34" charset="0"/>
              </a:rPr>
              <a:t>Pjeczka Etelka</a:t>
            </a:r>
          </a:p>
          <a:p>
            <a:pPr algn="ctr"/>
            <a:r>
              <a:rPr lang="hu-HU" sz="2400">
                <a:solidFill>
                  <a:srgbClr val="353D87"/>
                </a:solidFill>
                <a:latin typeface="Calibri" pitchFamily="34" charset="0"/>
              </a:rPr>
              <a:t>		</a:t>
            </a:r>
            <a:r>
              <a:rPr lang="hu-HU" sz="3200">
                <a:solidFill>
                  <a:srgbClr val="353D87"/>
                </a:solidFill>
                <a:latin typeface="Calibri" pitchFamily="34" charset="0"/>
              </a:rPr>
              <a:t>info@minelight.hu</a:t>
            </a:r>
            <a:endParaRPr lang="hu-HU" sz="3200" b="1">
              <a:solidFill>
                <a:srgbClr val="353D87"/>
              </a:solidFill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</p:txBody>
      </p:sp>
      <p:pic>
        <p:nvPicPr>
          <p:cNvPr id="61445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4888" y="5772150"/>
            <a:ext cx="306705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11" descr="Képtalálat a következ&amp;odblac;re: „tulip image”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6938" y="2916238"/>
            <a:ext cx="2808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174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hu-HU" smtClean="0">
              <a:solidFill>
                <a:srgbClr val="898989"/>
              </a:solidFill>
            </a:endParaRPr>
          </a:p>
        </p:txBody>
      </p:sp>
      <p:pic>
        <p:nvPicPr>
          <p:cNvPr id="17411" name="Picture 5" descr="PB_slide_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25400"/>
            <a:ext cx="9059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ms_logo_de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6216650"/>
            <a:ext cx="2908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4000500" y="0"/>
            <a:ext cx="5143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355600" algn="l"/>
              </a:tabLst>
            </a:pPr>
            <a:r>
              <a:rPr lang="hu-HU" sz="4000">
                <a:solidFill>
                  <a:srgbClr val="7F7F7F"/>
                </a:solidFill>
              </a:rPr>
              <a:t>Tartalom és minőség   </a:t>
            </a:r>
            <a:endParaRPr lang="en-GB" sz="4000">
              <a:solidFill>
                <a:srgbClr val="7F7F7F"/>
              </a:solidFill>
            </a:endParaRPr>
          </a:p>
        </p:txBody>
      </p:sp>
      <p:pic>
        <p:nvPicPr>
          <p:cNvPr id="17414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600233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1104900" y="1625600"/>
            <a:ext cx="764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hu-HU"/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0" y="1116013"/>
            <a:ext cx="90519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542925" defTabSz="914400">
              <a:spcBef>
                <a:spcPct val="50000"/>
              </a:spcBef>
            </a:pPr>
            <a:r>
              <a:rPr lang="hu-HU">
                <a:sym typeface="Wingdings" pitchFamily="2" charset="2"/>
              </a:rPr>
              <a:t></a:t>
            </a:r>
            <a:r>
              <a:rPr lang="hu-HU"/>
              <a:t>   Szabadalmi információ a világ több mint 100 hatóságától egyetlen adatbázisban</a:t>
            </a:r>
          </a:p>
          <a:p>
            <a:pPr marL="542925" indent="-542925" defTabSz="914400">
              <a:spcBef>
                <a:spcPct val="50000"/>
              </a:spcBef>
            </a:pPr>
            <a:r>
              <a:rPr lang="hu-HU"/>
              <a:t>        </a:t>
            </a:r>
            <a:r>
              <a:rPr lang="hu-HU" sz="1400"/>
              <a:t>AM, AP, AR, AT, AU, BA, BE, BG, BR, BY, CA, CH, CL, CN, CO, CR, CS, CU, CY, CZ, DD, DE, DK, DO, DZ, EA, EC, EE, EG, EP, ES, FI, FR, GB, GC, GE, GR, GT, HK, HN, HR, HU, ID, IE, IL, IN, IS, IT, JO, JP, KE, KG, KR, KZ, LT, LU, LV, MA, MC, MD, ME, MN, MT, MW, MX, MY, NI, NL, NO, NZ, OA, PA, PE, PH, PL, PT, RO, RS, RU, SE, SG, SI, SK, SM, SU, SV, TH, TJ, TN, TR, TT, TW, UA, US, UY, UZ, VN, WO, YU, ZA, ZM, ZW</a:t>
            </a:r>
          </a:p>
          <a:p>
            <a:pPr marL="542925" indent="-542925" defTabSz="914400">
              <a:spcBef>
                <a:spcPct val="50000"/>
              </a:spcBef>
            </a:pPr>
            <a:r>
              <a:rPr lang="hu-HU">
                <a:sym typeface="Wingdings" pitchFamily="2" charset="2"/>
              </a:rPr>
              <a:t></a:t>
            </a:r>
            <a:r>
              <a:rPr lang="hu-HU"/>
              <a:t>   A szabadalmi bejelentések, megadott szabadalmak szabadalomcsaládonként vannak rendezve (EXTENDED family)</a:t>
            </a:r>
          </a:p>
          <a:p>
            <a:pPr marL="542925" indent="-542925" defTabSz="914400">
              <a:spcBef>
                <a:spcPct val="50000"/>
              </a:spcBef>
            </a:pPr>
            <a:r>
              <a:rPr lang="hu-HU">
                <a:sym typeface="Wingdings" pitchFamily="2" charset="2"/>
              </a:rPr>
              <a:t></a:t>
            </a:r>
            <a:r>
              <a:rPr lang="hu-HU"/>
              <a:t>   Több mint 55 millió szabadalomcsalád</a:t>
            </a:r>
          </a:p>
          <a:p>
            <a:pPr marL="542925" indent="-542925" defTabSz="914400">
              <a:spcBef>
                <a:spcPct val="50000"/>
              </a:spcBef>
            </a:pPr>
            <a:r>
              <a:rPr lang="hu-HU">
                <a:sym typeface="Wingdings" pitchFamily="2" charset="2"/>
              </a:rPr>
              <a:t></a:t>
            </a:r>
            <a:r>
              <a:rPr lang="hu-HU"/>
              <a:t>   Több mint 105 millió szabadalmi publikáció</a:t>
            </a:r>
          </a:p>
          <a:p>
            <a:pPr marL="542925" indent="-542925" defTabSz="914400">
              <a:spcBef>
                <a:spcPct val="50000"/>
              </a:spcBef>
            </a:pPr>
            <a:r>
              <a:rPr lang="hu-HU">
                <a:sym typeface="Wingdings" pitchFamily="2" charset="2"/>
              </a:rPr>
              <a:t>  </a:t>
            </a:r>
            <a:r>
              <a:rPr lang="hu-HU"/>
              <a:t> 27 hatóság - full text </a:t>
            </a:r>
          </a:p>
          <a:p>
            <a:pPr marL="542925" indent="-542925" defTabSz="914400"/>
            <a:r>
              <a:rPr lang="hu-HU"/>
              <a:t>        </a:t>
            </a:r>
            <a:r>
              <a:rPr lang="hu-HU" sz="1400"/>
              <a:t>AU, BE, BR, CA, CH, CN, CO, DE, DK, EP, ES, FI, FR, GB, IL, IN, JP, KR, NO, PH, RU, SE, SU, TH, TW, US, WO </a:t>
            </a:r>
          </a:p>
          <a:p>
            <a:pPr marL="542925" indent="-542925" defTabSz="914400"/>
            <a:r>
              <a:rPr lang="hu-HU">
                <a:sym typeface="Wingdings" pitchFamily="2" charset="2"/>
              </a:rPr>
              <a:t></a:t>
            </a:r>
            <a:r>
              <a:rPr lang="hu-HU"/>
              <a:t>   28 millió latin teljes szöveg</a:t>
            </a:r>
            <a:endParaRPr lang="hu-HU" sz="1400"/>
          </a:p>
          <a:p>
            <a:pPr marL="542925" indent="-542925" defTabSz="914400"/>
            <a:r>
              <a:rPr lang="hu-HU">
                <a:sym typeface="Wingdings" pitchFamily="2" charset="2"/>
              </a:rPr>
              <a:t></a:t>
            </a:r>
            <a:r>
              <a:rPr lang="hu-HU"/>
              <a:t>   32 millió non-latin teljes szöveg (full text)</a:t>
            </a:r>
          </a:p>
          <a:p>
            <a:pPr marL="542925" indent="-542925" defTabSz="914400"/>
            <a:r>
              <a:rPr lang="hu-HU">
                <a:sym typeface="Wingdings" pitchFamily="2" charset="2"/>
              </a:rPr>
              <a:t></a:t>
            </a:r>
            <a:r>
              <a:rPr lang="hu-HU"/>
              <a:t>   Több mint 50 millió teljes ábrakészlet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19458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hu-HU" smtClean="0">
              <a:solidFill>
                <a:srgbClr val="898989"/>
              </a:solidFill>
            </a:endParaRPr>
          </a:p>
        </p:txBody>
      </p:sp>
      <p:pic>
        <p:nvPicPr>
          <p:cNvPr id="19459" name="Picture 5" descr="PB_slide_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127000"/>
            <a:ext cx="9059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ms_logo_de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6216650"/>
            <a:ext cx="2908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3314700" y="0"/>
            <a:ext cx="5143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355600" algn="l"/>
              </a:tabLst>
            </a:pPr>
            <a:r>
              <a:rPr lang="hu-HU" sz="4000">
                <a:solidFill>
                  <a:srgbClr val="7F7F7F"/>
                </a:solidFill>
              </a:rPr>
              <a:t>Tartalom és minőség   </a:t>
            </a:r>
            <a:endParaRPr lang="en-GB" sz="4000">
              <a:solidFill>
                <a:srgbClr val="7F7F7F"/>
              </a:solidFill>
            </a:endParaRPr>
          </a:p>
        </p:txBody>
      </p:sp>
      <p:pic>
        <p:nvPicPr>
          <p:cNvPr id="19462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600233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1104900" y="1625600"/>
            <a:ext cx="764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hu-HU"/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412750" y="1319213"/>
            <a:ext cx="804545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Szabadalmi bejelentések, megadott szabadalmak, 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Jogi státusz adatok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Idézettség (backwards, forwards)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Eredeti dokumentumok - PDF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Aktualizálás naponta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Szigorú minőség-ellenőrzés – adatjavítás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Standard adatkezelés a teljes adatbázisban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None/>
            </a:pPr>
            <a:endParaRPr lang="hu-HU"/>
          </a:p>
          <a:p>
            <a:pPr marL="542925" indent="-542925" defTabSz="914400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21506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hu-HU" smtClean="0">
              <a:solidFill>
                <a:srgbClr val="898989"/>
              </a:solidFill>
            </a:endParaRPr>
          </a:p>
        </p:txBody>
      </p:sp>
      <p:pic>
        <p:nvPicPr>
          <p:cNvPr id="21507" name="Picture 5" descr="PB_slide_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059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ms_logo_de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6216650"/>
            <a:ext cx="2908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2476500" y="0"/>
            <a:ext cx="6667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355600" algn="l"/>
              </a:tabLst>
            </a:pPr>
            <a:r>
              <a:rPr lang="hu-HU" sz="4000">
                <a:solidFill>
                  <a:srgbClr val="7F7F7F"/>
                </a:solidFill>
              </a:rPr>
              <a:t>Rugalmas kutathatóság</a:t>
            </a:r>
            <a:endParaRPr lang="en-GB" sz="4000">
              <a:solidFill>
                <a:srgbClr val="7F7F7F"/>
              </a:solidFill>
            </a:endParaRPr>
          </a:p>
        </p:txBody>
      </p:sp>
      <p:pic>
        <p:nvPicPr>
          <p:cNvPr id="21510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600233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1104900" y="1625600"/>
            <a:ext cx="764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hu-HU"/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685800" y="1116013"/>
            <a:ext cx="77724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Űrlapos kutatás – parancsmódú kutatás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Átlátható, könnyed navigáció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Kulcsszavas kutatás – jobbról, balról csonkolás, helyzeti operátorok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Non-latin és angoltól eltérő latin nyelvű kutatások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Osztályjelzetekkel való kutatás (IPC, CPC, ECLA, US, JP)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Kutatás a szabadalmi dokumentumok adataival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Kutatás a jogi státuszadatokban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Visszamenőleges és előremutató idézettség-kutatás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Kémiai szerkezet-kutatás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Indexek, tezauruszok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Cégösszefüggések – anya és leányvállalatai</a:t>
            </a:r>
          </a:p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A kutatási stratégia mentése későbbi használatra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23554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hu-HU" smtClean="0">
              <a:solidFill>
                <a:srgbClr val="898989"/>
              </a:solidFill>
            </a:endParaRPr>
          </a:p>
        </p:txBody>
      </p:sp>
      <p:pic>
        <p:nvPicPr>
          <p:cNvPr id="23555" name="Picture 5" descr="PB_slide_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059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ms_logo_de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6216650"/>
            <a:ext cx="2908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2476500" y="0"/>
            <a:ext cx="6667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355600" algn="l"/>
              </a:tabLst>
            </a:pPr>
            <a:r>
              <a:rPr lang="hu-HU" sz="4000">
                <a:solidFill>
                  <a:srgbClr val="7F7F7F"/>
                </a:solidFill>
              </a:rPr>
              <a:t>Találatok kiértékelése</a:t>
            </a:r>
            <a:endParaRPr lang="en-GB" sz="4000">
              <a:solidFill>
                <a:srgbClr val="7F7F7F"/>
              </a:solidFill>
            </a:endParaRPr>
          </a:p>
        </p:txBody>
      </p:sp>
      <p:pic>
        <p:nvPicPr>
          <p:cNvPr id="23558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600233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1104900" y="1625600"/>
            <a:ext cx="764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hu-HU"/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685800" y="1116013"/>
            <a:ext cx="777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Rugalmas mezőtartalom </a:t>
            </a:r>
          </a:p>
        </p:txBody>
      </p:sp>
      <p:pic>
        <p:nvPicPr>
          <p:cNvPr id="23561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25602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hu-HU" smtClean="0">
              <a:solidFill>
                <a:srgbClr val="898989"/>
              </a:solidFill>
            </a:endParaRPr>
          </a:p>
        </p:txBody>
      </p:sp>
      <p:pic>
        <p:nvPicPr>
          <p:cNvPr id="25603" name="Picture 5" descr="PB_slide_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059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ms_logo_de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6216650"/>
            <a:ext cx="2908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2476500" y="0"/>
            <a:ext cx="6667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355600" algn="l"/>
              </a:tabLst>
            </a:pPr>
            <a:r>
              <a:rPr lang="hu-HU" sz="4000">
                <a:solidFill>
                  <a:srgbClr val="7F7F7F"/>
                </a:solidFill>
              </a:rPr>
              <a:t>Találatok kiértékelése</a:t>
            </a:r>
            <a:endParaRPr lang="en-GB" sz="4000">
              <a:solidFill>
                <a:srgbClr val="7F7F7F"/>
              </a:solidFill>
            </a:endParaRPr>
          </a:p>
        </p:txBody>
      </p:sp>
      <p:pic>
        <p:nvPicPr>
          <p:cNvPr id="25606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600233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1104900" y="1625600"/>
            <a:ext cx="764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hu-HU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685800" y="1116013"/>
            <a:ext cx="777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Kiemelő technológia – gyors elemzés – helyérzékeny színtérkép</a:t>
            </a:r>
          </a:p>
        </p:txBody>
      </p:sp>
      <p:pic>
        <p:nvPicPr>
          <p:cNvPr id="25609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6588" y="1625600"/>
            <a:ext cx="6843712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8175" y="3600450"/>
            <a:ext cx="4335463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2765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hu-HU" smtClean="0">
              <a:solidFill>
                <a:srgbClr val="898989"/>
              </a:solidFill>
            </a:endParaRPr>
          </a:p>
        </p:txBody>
      </p:sp>
      <p:pic>
        <p:nvPicPr>
          <p:cNvPr id="27651" name="Picture 5" descr="PB_slide_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059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ms_logo_de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6216650"/>
            <a:ext cx="2908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2476500" y="0"/>
            <a:ext cx="6667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355600" algn="l"/>
              </a:tabLst>
            </a:pPr>
            <a:r>
              <a:rPr lang="hu-HU" sz="4000">
                <a:solidFill>
                  <a:srgbClr val="7F7F7F"/>
                </a:solidFill>
              </a:rPr>
              <a:t>Találatok kiértékelése</a:t>
            </a:r>
            <a:endParaRPr lang="en-GB" sz="4000">
              <a:solidFill>
                <a:srgbClr val="7F7F7F"/>
              </a:solidFill>
            </a:endParaRPr>
          </a:p>
        </p:txBody>
      </p:sp>
      <p:pic>
        <p:nvPicPr>
          <p:cNvPr id="27654" name="Picture 5" descr="C:\Users\Heszberger Diána\DIA\Hivatalos\MineLight Diánás\képek\MineLight logók\logónk\logo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6002338"/>
            <a:ext cx="25685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104900" y="1625600"/>
            <a:ext cx="764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hu-HU"/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685800" y="1116013"/>
            <a:ext cx="777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542925" defTabSz="914400">
              <a:spcBef>
                <a:spcPct val="50000"/>
              </a:spcBef>
              <a:buFont typeface="Wingdings" pitchFamily="2" charset="2"/>
              <a:buChar char="v"/>
            </a:pPr>
            <a:r>
              <a:rPr lang="hu-HU"/>
              <a:t>Kiemelő technológia – gyors elemzés – helyérzékeny színtérkép</a:t>
            </a:r>
          </a:p>
        </p:txBody>
      </p:sp>
      <p:pic>
        <p:nvPicPr>
          <p:cNvPr id="27657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1830388"/>
            <a:ext cx="749617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r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templater 2013</Template>
  <TotalTime>5819</TotalTime>
  <Words>709</Words>
  <Application>Microsoft Office PowerPoint</Application>
  <PresentationFormat>Diavetítés a képernyőre (4:3 oldalarány)</PresentationFormat>
  <Paragraphs>196</Paragraphs>
  <Slides>32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powerpoint templater 2013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katy</dc:creator>
  <cp:lastModifiedBy>Edina</cp:lastModifiedBy>
  <cp:revision>220</cp:revision>
  <dcterms:created xsi:type="dcterms:W3CDTF">2013-05-15T09:23:05Z</dcterms:created>
  <dcterms:modified xsi:type="dcterms:W3CDTF">2016-03-31T04:39:01Z</dcterms:modified>
</cp:coreProperties>
</file>