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BE2B3-E61F-4887-906E-FF71B14D7519}" type="datetimeFigureOut">
              <a:rPr lang="hu-HU" smtClean="0"/>
              <a:t>29/02/16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C23C2-08E4-423D-ACE1-E5726464AA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3902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514600" y="2060575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hu-HU" sz="1800">
                <a:solidFill>
                  <a:srgbClr val="FFFFFF"/>
                </a:solidFill>
              </a:rPr>
              <a:t>DSD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76238" y="1358900"/>
            <a:ext cx="78676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hu-HU" altLang="hu-HU" sz="180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598864" y="2230438"/>
            <a:ext cx="6719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hu-HU" sz="1800">
                <a:solidFill>
                  <a:srgbClr val="FFFFFF"/>
                </a:solidFill>
              </a:rPr>
              <a:t>DSD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339975" y="2205038"/>
            <a:ext cx="2057400" cy="2667000"/>
          </a:xfrm>
          <a:prstGeom prst="rect">
            <a:avLst/>
          </a:prstGeom>
          <a:solidFill>
            <a:srgbClr val="8BA0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hu-HU" altLang="hu-HU" sz="180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711575" y="22812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hu-HU" sz="1125">
                <a:solidFill>
                  <a:srgbClr val="FFFFFF"/>
                </a:solidFill>
              </a:rPr>
              <a:t>DSD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339975" y="2662238"/>
            <a:ext cx="2057400" cy="2209800"/>
          </a:xfrm>
          <a:prstGeom prst="rect">
            <a:avLst/>
          </a:prstGeom>
          <a:solidFill>
            <a:srgbClr val="1641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hu-HU" altLang="hu-HU" sz="180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555875" y="2738438"/>
            <a:ext cx="17399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hu-HU" sz="900" b="0"/>
              <a:t>Department of </a:t>
            </a:r>
          </a:p>
          <a:p>
            <a:pPr algn="r">
              <a:defRPr/>
            </a:pPr>
            <a:r>
              <a:rPr lang="en-US" altLang="hu-HU" sz="900" b="0"/>
              <a:t>Distributed</a:t>
            </a:r>
          </a:p>
          <a:p>
            <a:pPr algn="r">
              <a:defRPr/>
            </a:pPr>
            <a:r>
              <a:rPr lang="en-US" altLang="hu-HU" sz="900" b="0"/>
              <a:t>Systems</a:t>
            </a:r>
          </a:p>
          <a:p>
            <a:pPr algn="r">
              <a:defRPr/>
            </a:pPr>
            <a:endParaRPr lang="en-US" altLang="hu-HU" sz="900" b="0"/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2514600" y="2060575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hu-HU" sz="1800">
                <a:solidFill>
                  <a:srgbClr val="FFFFFF"/>
                </a:solidFill>
              </a:rPr>
              <a:t>DSD</a:t>
            </a:r>
          </a:p>
        </p:txBody>
      </p:sp>
      <p:sp>
        <p:nvSpPr>
          <p:cNvPr id="12" name="Text Box 12"/>
          <p:cNvSpPr txBox="1">
            <a:spLocks noChangeArrowheads="1"/>
          </p:cNvSpPr>
          <p:nvPr userDrawn="1"/>
        </p:nvSpPr>
        <p:spPr bwMode="auto">
          <a:xfrm>
            <a:off x="376238" y="1358900"/>
            <a:ext cx="78676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hu-HU" altLang="hu-HU" sz="1800"/>
          </a:p>
        </p:txBody>
      </p:sp>
      <p:sp>
        <p:nvSpPr>
          <p:cNvPr id="13" name="Rectangle 13"/>
          <p:cNvSpPr>
            <a:spLocks noChangeArrowheads="1"/>
          </p:cNvSpPr>
          <p:nvPr userDrawn="1"/>
        </p:nvSpPr>
        <p:spPr bwMode="auto">
          <a:xfrm>
            <a:off x="3598864" y="2230438"/>
            <a:ext cx="6719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hu-HU" sz="1800">
                <a:solidFill>
                  <a:srgbClr val="FFFFFF"/>
                </a:solidFill>
              </a:rPr>
              <a:t>DSD</a:t>
            </a:r>
          </a:p>
        </p:txBody>
      </p:sp>
      <p:sp>
        <p:nvSpPr>
          <p:cNvPr id="14" name="Rectangle 14"/>
          <p:cNvSpPr>
            <a:spLocks noChangeArrowheads="1"/>
          </p:cNvSpPr>
          <p:nvPr userDrawn="1"/>
        </p:nvSpPr>
        <p:spPr bwMode="auto">
          <a:xfrm>
            <a:off x="2339975" y="2205038"/>
            <a:ext cx="2057400" cy="2667000"/>
          </a:xfrm>
          <a:prstGeom prst="rect">
            <a:avLst/>
          </a:prstGeom>
          <a:solidFill>
            <a:srgbClr val="8BA0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hu-HU" altLang="hu-HU" sz="1800"/>
          </a:p>
        </p:txBody>
      </p:sp>
      <p:sp>
        <p:nvSpPr>
          <p:cNvPr id="15" name="Text Box 15"/>
          <p:cNvSpPr txBox="1">
            <a:spLocks noChangeArrowheads="1"/>
          </p:cNvSpPr>
          <p:nvPr userDrawn="1"/>
        </p:nvSpPr>
        <p:spPr bwMode="auto">
          <a:xfrm>
            <a:off x="3711575" y="22812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hu-HU" sz="1125">
                <a:solidFill>
                  <a:srgbClr val="FFFFFF"/>
                </a:solidFill>
              </a:rPr>
              <a:t>DSD</a:t>
            </a:r>
          </a:p>
        </p:txBody>
      </p:sp>
      <p:sp>
        <p:nvSpPr>
          <p:cNvPr id="16" name="Rectangle 16"/>
          <p:cNvSpPr>
            <a:spLocks noChangeArrowheads="1"/>
          </p:cNvSpPr>
          <p:nvPr userDrawn="1"/>
        </p:nvSpPr>
        <p:spPr bwMode="auto">
          <a:xfrm>
            <a:off x="2339975" y="2662238"/>
            <a:ext cx="2057400" cy="2209800"/>
          </a:xfrm>
          <a:prstGeom prst="rect">
            <a:avLst/>
          </a:prstGeom>
          <a:solidFill>
            <a:srgbClr val="1641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hu-HU" altLang="hu-HU" sz="1800"/>
          </a:p>
        </p:txBody>
      </p:sp>
      <p:sp>
        <p:nvSpPr>
          <p:cNvPr id="17" name="Text Box 17"/>
          <p:cNvSpPr txBox="1">
            <a:spLocks noChangeArrowheads="1"/>
          </p:cNvSpPr>
          <p:nvPr userDrawn="1"/>
        </p:nvSpPr>
        <p:spPr bwMode="auto">
          <a:xfrm>
            <a:off x="2555875" y="2738438"/>
            <a:ext cx="17399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hu-HU" sz="900" b="0"/>
              <a:t>Department of </a:t>
            </a:r>
          </a:p>
          <a:p>
            <a:pPr algn="r">
              <a:defRPr/>
            </a:pPr>
            <a:r>
              <a:rPr lang="en-US" altLang="hu-HU" sz="900" b="0"/>
              <a:t>Distributed</a:t>
            </a:r>
          </a:p>
          <a:p>
            <a:pPr algn="r">
              <a:defRPr/>
            </a:pPr>
            <a:r>
              <a:rPr lang="en-US" altLang="hu-HU" sz="900" b="0"/>
              <a:t>Systems</a:t>
            </a:r>
          </a:p>
          <a:p>
            <a:pPr algn="r">
              <a:defRPr/>
            </a:pPr>
            <a:endParaRPr lang="en-US" altLang="hu-HU" sz="900" b="0"/>
          </a:p>
        </p:txBody>
      </p:sp>
      <p:sp>
        <p:nvSpPr>
          <p:cNvPr id="2109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00563" y="2420938"/>
            <a:ext cx="3887787" cy="1008062"/>
          </a:xfrm>
        </p:spPr>
        <p:txBody>
          <a:bodyPr anchor="t"/>
          <a:lstStyle>
            <a:lvl1pPr>
              <a:defRPr sz="1200">
                <a:solidFill>
                  <a:srgbClr val="16415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09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00564" y="3644900"/>
            <a:ext cx="3384550" cy="863600"/>
          </a:xfrm>
        </p:spPr>
        <p:txBody>
          <a:bodyPr/>
          <a:lstStyle>
            <a:lvl1pPr marL="0" indent="0">
              <a:buFont typeface="Wingdings" pitchFamily="36" charset="2"/>
              <a:buNone/>
              <a:defRPr sz="12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21488393"/>
      </p:ext>
    </p:extLst>
  </p:cSld>
  <p:clrMapOvr>
    <a:masterClrMapping/>
  </p:clrMapOvr>
  <p:transition xmlns:p14="http://schemas.microsoft.com/office/powerpoint/2010/main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83B53-5443-4EDD-A554-6C9252B622CD}" type="datetime1">
              <a:rPr lang="en-US" altLang="hu-HU"/>
              <a:pPr>
                <a:defRPr/>
              </a:pPr>
              <a:t>29/02/16</a:t>
            </a:fld>
            <a:endParaRPr lang="en-US" altLang="hu-H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B6EB4-C6A1-4028-AEC6-3FC089AABB98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46617304"/>
      </p:ext>
    </p:extLst>
  </p:cSld>
  <p:clrMapOvr>
    <a:masterClrMapping/>
  </p:clrMapOvr>
  <p:transition xmlns:p14="http://schemas.microsoft.com/office/powerpoint/2010/main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2"/>
            <a:ext cx="217170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"/>
            <a:ext cx="636270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B4955-9796-4625-B27D-60D314DBA8C3}" type="datetime1">
              <a:rPr lang="en-US" altLang="hu-HU"/>
              <a:pPr>
                <a:defRPr/>
              </a:pPr>
              <a:t>29/02/16</a:t>
            </a:fld>
            <a:endParaRPr lang="en-US" altLang="hu-H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337C5-C12C-4975-8D2C-6A3092496DAE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537590211"/>
      </p:ext>
    </p:extLst>
  </p:cSld>
  <p:clrMapOvr>
    <a:masterClrMapping/>
  </p:clrMapOvr>
  <p:transition xmlns:p14="http://schemas.microsoft.com/office/powerpoint/2010/main" advTm="10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776" y="0"/>
            <a:ext cx="637222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A5E1D-7F1D-4F03-A77B-0066E28A6DF7}" type="datetime1">
              <a:rPr lang="en-US" altLang="hu-HU"/>
              <a:pPr>
                <a:defRPr/>
              </a:pPr>
              <a:t>29/02/16</a:t>
            </a:fld>
            <a:endParaRPr lang="en-US" altLang="hu-H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28F89-9EA4-4D03-AFD5-E5C2EFE22F89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326853427"/>
      </p:ext>
    </p:extLst>
  </p:cSld>
  <p:clrMapOvr>
    <a:masterClrMapping/>
  </p:clrMapOvr>
  <p:transition xmlns:p14="http://schemas.microsoft.com/office/powerpoint/2010/main" advTm="10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776" y="0"/>
            <a:ext cx="637222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86190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3FB20-80C1-499A-953A-98E812A95D5C}" type="datetime1">
              <a:rPr lang="en-US" altLang="hu-HU"/>
              <a:pPr>
                <a:defRPr/>
              </a:pPr>
              <a:t>29/02/16</a:t>
            </a:fld>
            <a:endParaRPr lang="en-US" altLang="hu-H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4D55F-1146-475A-8D77-56605221266B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055504459"/>
      </p:ext>
    </p:extLst>
  </p:cSld>
  <p:clrMapOvr>
    <a:masterClrMapping/>
  </p:clrMapOvr>
  <p:transition xmlns:p14="http://schemas.microsoft.com/office/powerpoint/2010/main" advTm="10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776" y="0"/>
            <a:ext cx="637222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2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AC85B-E1CA-48AF-9AC0-ED2E084CC4D8}" type="datetime1">
              <a:rPr lang="en-US" altLang="hu-HU"/>
              <a:pPr>
                <a:defRPr/>
              </a:pPr>
              <a:t>29/02/16</a:t>
            </a:fld>
            <a:endParaRPr lang="en-US" altLang="hu-H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D5892-C0E2-4884-BD78-A0462E42764B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336174065"/>
      </p:ext>
    </p:extLst>
  </p:cSld>
  <p:clrMapOvr>
    <a:masterClrMapping/>
  </p:clrMapOvr>
  <p:transition xmlns:p14="http://schemas.microsoft.com/office/powerpoint/2010/main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1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084C2-1792-4CAF-8D23-378D9F92BE1F}" type="datetime1">
              <a:rPr lang="en-US" altLang="hu-HU"/>
              <a:pPr>
                <a:defRPr/>
              </a:pPr>
              <a:t>29/02/16</a:t>
            </a:fld>
            <a:endParaRPr lang="en-US" altLang="hu-H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9DC4F-3C93-4730-9B97-EB279D24FED7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990330039"/>
      </p:ext>
    </p:extLst>
  </p:cSld>
  <p:clrMapOvr>
    <a:masterClrMapping/>
  </p:clrMapOvr>
  <p:transition xmlns:p14="http://schemas.microsoft.com/office/powerpoint/2010/main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D2184-A107-4FDD-ADD3-F5E0144D8B0F}" type="datetime1">
              <a:rPr lang="en-US" altLang="hu-HU"/>
              <a:pPr>
                <a:defRPr/>
              </a:pPr>
              <a:t>29/02/16</a:t>
            </a:fld>
            <a:endParaRPr lang="en-US" altLang="hu-H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1BBB0-EB75-46E7-8606-6AC02A7C2A3F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18341750"/>
      </p:ext>
    </p:extLst>
  </p:cSld>
  <p:clrMapOvr>
    <a:masterClrMapping/>
  </p:clrMapOvr>
  <p:transition xmlns:p14="http://schemas.microsoft.com/office/powerpoint/2010/main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917F8-39EE-4658-AE8C-CA6D48DF9F11}" type="datetime1">
              <a:rPr lang="en-US" altLang="hu-HU"/>
              <a:pPr>
                <a:defRPr/>
              </a:pPr>
              <a:t>29/02/16</a:t>
            </a:fld>
            <a:endParaRPr lang="en-US" altLang="hu-H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24172-9B2A-4445-9E4C-34E92B77B57F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693040033"/>
      </p:ext>
    </p:extLst>
  </p:cSld>
  <p:clrMapOvr>
    <a:masterClrMapping/>
  </p:clrMapOvr>
  <p:transition xmlns:p14="http://schemas.microsoft.com/office/powerpoint/2010/main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F35C6-9DD2-40D5-838C-FF70E7D90B0B}" type="datetime1">
              <a:rPr lang="en-US" altLang="hu-HU"/>
              <a:pPr>
                <a:defRPr/>
              </a:pPr>
              <a:t>29/02/16</a:t>
            </a:fld>
            <a:endParaRPr lang="en-US" altLang="hu-H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8ED35-FD03-401A-8D8E-D1728776716F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06408819"/>
      </p:ext>
    </p:extLst>
  </p:cSld>
  <p:clrMapOvr>
    <a:masterClrMapping/>
  </p:clrMapOvr>
  <p:transition xmlns:p14="http://schemas.microsoft.com/office/powerpoint/2010/main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2FC3C-9A69-488A-ADBA-83F04B7F1331}" type="datetime1">
              <a:rPr lang="en-US" altLang="hu-HU"/>
              <a:pPr>
                <a:defRPr/>
              </a:pPr>
              <a:t>29/02/16</a:t>
            </a:fld>
            <a:endParaRPr lang="en-US" altLang="hu-H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E461A-F267-4A4C-84C6-39AE3B41029F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80428667"/>
      </p:ext>
    </p:extLst>
  </p:cSld>
  <p:clrMapOvr>
    <a:masterClrMapping/>
  </p:clrMapOvr>
  <p:transition xmlns:p14="http://schemas.microsoft.com/office/powerpoint/2010/main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8C2C9-21E7-4207-8BC9-D7B223692D1A}" type="datetime1">
              <a:rPr lang="en-US" altLang="hu-HU"/>
              <a:pPr>
                <a:defRPr/>
              </a:pPr>
              <a:t>29/02/16</a:t>
            </a:fld>
            <a:endParaRPr lang="en-US" altLang="hu-H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7F7F0-7E40-40D1-8314-BC11ABB27190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244354778"/>
      </p:ext>
    </p:extLst>
  </p:cSld>
  <p:clrMapOvr>
    <a:masterClrMapping/>
  </p:clrMapOvr>
  <p:transition xmlns:p14="http://schemas.microsoft.com/office/powerpoint/2010/main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441D5-AA9C-48D9-BD1F-CA0D2A768E94}" type="datetime1">
              <a:rPr lang="en-US" altLang="hu-HU"/>
              <a:pPr>
                <a:defRPr/>
              </a:pPr>
              <a:t>29/02/16</a:t>
            </a:fld>
            <a:endParaRPr lang="en-US" altLang="hu-H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17F20-EEF6-4917-B851-27E6B36C7402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245378828"/>
      </p:ext>
    </p:extLst>
  </p:cSld>
  <p:clrMapOvr>
    <a:masterClrMapping/>
  </p:clrMapOvr>
  <p:transition xmlns:p14="http://schemas.microsoft.com/office/powerpoint/2010/main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5A912-A627-4DC3-A2C9-BD48885667F1}" type="datetime1">
              <a:rPr lang="en-US" altLang="hu-HU"/>
              <a:pPr>
                <a:defRPr/>
              </a:pPr>
              <a:t>29/02/16</a:t>
            </a:fld>
            <a:endParaRPr lang="en-US" altLang="hu-H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E11E5-85BC-4FAD-A889-FA41D1C68C78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416991246"/>
      </p:ext>
    </p:extLst>
  </p:cSld>
  <p:clrMapOvr>
    <a:masterClrMapping/>
  </p:clrMapOvr>
  <p:transition xmlns:p14="http://schemas.microsoft.com/office/powerpoint/2010/main" advTm="1000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514600" y="16764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hu-HU" sz="1800">
                <a:solidFill>
                  <a:srgbClr val="FFFFFF"/>
                </a:solidFill>
              </a:rPr>
              <a:t>DSD</a:t>
            </a: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0" y="-620713"/>
            <a:ext cx="9144000" cy="1839913"/>
            <a:chOff x="0" y="-391"/>
            <a:chExt cx="5760" cy="1159"/>
          </a:xfrm>
        </p:grpSpPr>
        <p:sp>
          <p:nvSpPr>
            <p:cNvPr id="1043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768"/>
            </a:xfrm>
            <a:prstGeom prst="rect">
              <a:avLst/>
            </a:prstGeom>
            <a:solidFill>
              <a:srgbClr val="1641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hu-HU" altLang="hu-HU" sz="1800"/>
            </a:p>
          </p:txBody>
        </p:sp>
        <p:sp>
          <p:nvSpPr>
            <p:cNvPr id="1044" name="Rectangle 5"/>
            <p:cNvSpPr>
              <a:spLocks noChangeArrowheads="1"/>
            </p:cNvSpPr>
            <p:nvPr/>
          </p:nvSpPr>
          <p:spPr bwMode="auto">
            <a:xfrm rot="971238" flipH="1">
              <a:off x="251" y="-391"/>
              <a:ext cx="1480" cy="954"/>
            </a:xfrm>
            <a:prstGeom prst="rect">
              <a:avLst/>
            </a:prstGeom>
            <a:solidFill>
              <a:srgbClr val="8BA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hu-HU" altLang="hu-HU" sz="1800"/>
            </a:p>
          </p:txBody>
        </p:sp>
        <p:sp>
          <p:nvSpPr>
            <p:cNvPr id="1045" name="Text Box 6"/>
            <p:cNvSpPr txBox="1">
              <a:spLocks noChangeArrowheads="1"/>
            </p:cNvSpPr>
            <p:nvPr/>
          </p:nvSpPr>
          <p:spPr bwMode="auto">
            <a:xfrm rot="971238">
              <a:off x="1136" y="432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hu-HU" sz="1500">
                  <a:solidFill>
                    <a:srgbClr val="FFFFFF"/>
                  </a:solidFill>
                </a:rPr>
                <a:t>DSD</a:t>
              </a:r>
            </a:p>
          </p:txBody>
        </p:sp>
      </p:grpSp>
      <p:sp>
        <p:nvSpPr>
          <p:cNvPr id="209927" name="Text Box 7"/>
          <p:cNvSpPr txBox="1">
            <a:spLocks noChangeArrowheads="1"/>
          </p:cNvSpPr>
          <p:nvPr/>
        </p:nvSpPr>
        <p:spPr bwMode="auto">
          <a:xfrm>
            <a:off x="0" y="749300"/>
            <a:ext cx="350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hu-HU" sz="900" b="0"/>
              <a:t>Department of</a:t>
            </a:r>
          </a:p>
          <a:p>
            <a:pPr>
              <a:defRPr/>
            </a:pPr>
            <a:r>
              <a:rPr lang="en-US" altLang="hu-HU" sz="900" b="0"/>
              <a:t>Distributed Systems</a:t>
            </a:r>
          </a:p>
          <a:p>
            <a:pPr>
              <a:defRPr/>
            </a:pPr>
            <a:endParaRPr lang="en-US" altLang="hu-HU" sz="900" b="0"/>
          </a:p>
        </p:txBody>
      </p:sp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376238" y="1358900"/>
            <a:ext cx="78676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hu-HU" altLang="hu-HU" sz="1800"/>
          </a:p>
        </p:txBody>
      </p:sp>
      <p:sp>
        <p:nvSpPr>
          <p:cNvPr id="103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771776" y="0"/>
            <a:ext cx="63722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Click to edit Master title style</a:t>
            </a:r>
          </a:p>
        </p:txBody>
      </p:sp>
      <p:sp>
        <p:nvSpPr>
          <p:cNvPr id="1031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Click to edit Master text styles</a:t>
            </a:r>
          </a:p>
          <a:p>
            <a:pPr lvl="1"/>
            <a:r>
              <a:rPr lang="en-US" altLang="hu-HU"/>
              <a:t>Second level</a:t>
            </a:r>
          </a:p>
          <a:p>
            <a:pPr lvl="2"/>
            <a:r>
              <a:rPr lang="en-US" altLang="hu-HU"/>
              <a:t>Third level</a:t>
            </a:r>
          </a:p>
          <a:p>
            <a:pPr lvl="3"/>
            <a:r>
              <a:rPr lang="en-US" altLang="hu-HU"/>
              <a:t>Fourth level</a:t>
            </a:r>
          </a:p>
          <a:p>
            <a:pPr lvl="4"/>
            <a:r>
              <a:rPr lang="en-US" altLang="hu-HU"/>
              <a:t>Fifth level</a:t>
            </a:r>
          </a:p>
        </p:txBody>
      </p:sp>
      <p:sp>
        <p:nvSpPr>
          <p:cNvPr id="2099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 b="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C8127FB-3074-4F0B-BE79-9BD7B414BE61}" type="datetime1">
              <a:rPr lang="en-US" altLang="hu-HU"/>
              <a:pPr>
                <a:defRPr/>
              </a:pPr>
              <a:t>29/02/16</a:t>
            </a:fld>
            <a:endParaRPr lang="en-US" altLang="hu-HU"/>
          </a:p>
        </p:txBody>
      </p:sp>
      <p:sp>
        <p:nvSpPr>
          <p:cNvPr id="2099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 b="0">
                <a:solidFill>
                  <a:schemeClr val="tx1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 b="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DB76086-8B69-4E09-BDA7-0E12FDF1F8C6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  <p:sp>
        <p:nvSpPr>
          <p:cNvPr id="1035" name="Text Box 14"/>
          <p:cNvSpPr txBox="1">
            <a:spLocks noChangeArrowheads="1"/>
          </p:cNvSpPr>
          <p:nvPr userDrawn="1"/>
        </p:nvSpPr>
        <p:spPr bwMode="auto">
          <a:xfrm>
            <a:off x="2514600" y="16764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hu-HU" sz="1800">
                <a:solidFill>
                  <a:srgbClr val="FFFFFF"/>
                </a:solidFill>
              </a:rPr>
              <a:t>DSD</a:t>
            </a:r>
          </a:p>
        </p:txBody>
      </p:sp>
      <p:grpSp>
        <p:nvGrpSpPr>
          <p:cNvPr id="1036" name="Group 15"/>
          <p:cNvGrpSpPr>
            <a:grpSpLocks/>
          </p:cNvGrpSpPr>
          <p:nvPr userDrawn="1"/>
        </p:nvGrpSpPr>
        <p:grpSpPr bwMode="auto">
          <a:xfrm>
            <a:off x="0" y="-620713"/>
            <a:ext cx="9144000" cy="1839913"/>
            <a:chOff x="0" y="-391"/>
            <a:chExt cx="5760" cy="1159"/>
          </a:xfrm>
        </p:grpSpPr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0"/>
              <a:ext cx="5760" cy="768"/>
            </a:xfrm>
            <a:prstGeom prst="rect">
              <a:avLst/>
            </a:prstGeom>
            <a:solidFill>
              <a:srgbClr val="1641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hu-HU" altLang="hu-HU" sz="1800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 rot="971238" flipH="1">
              <a:off x="251" y="-391"/>
              <a:ext cx="1480" cy="954"/>
            </a:xfrm>
            <a:prstGeom prst="rect">
              <a:avLst/>
            </a:prstGeom>
            <a:solidFill>
              <a:srgbClr val="8BA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hu-HU" altLang="hu-HU" sz="1800"/>
            </a:p>
          </p:txBody>
        </p:sp>
        <p:sp>
          <p:nvSpPr>
            <p:cNvPr id="1042" name="Text Box 18"/>
            <p:cNvSpPr txBox="1">
              <a:spLocks noChangeArrowheads="1"/>
            </p:cNvSpPr>
            <p:nvPr/>
          </p:nvSpPr>
          <p:spPr bwMode="auto">
            <a:xfrm rot="971238">
              <a:off x="1136" y="432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hu-HU" sz="1500">
                  <a:solidFill>
                    <a:srgbClr val="FFFFFF"/>
                  </a:solidFill>
                </a:rPr>
                <a:t>DSD</a:t>
              </a:r>
            </a:p>
          </p:txBody>
        </p:sp>
      </p:grpSp>
      <p:sp>
        <p:nvSpPr>
          <p:cNvPr id="209939" name="Text Box 19"/>
          <p:cNvSpPr txBox="1">
            <a:spLocks noChangeArrowheads="1"/>
          </p:cNvSpPr>
          <p:nvPr userDrawn="1"/>
        </p:nvSpPr>
        <p:spPr bwMode="auto">
          <a:xfrm>
            <a:off x="0" y="749300"/>
            <a:ext cx="350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hu-HU" sz="900" b="0"/>
              <a:t>Department of</a:t>
            </a:r>
          </a:p>
          <a:p>
            <a:pPr>
              <a:defRPr/>
            </a:pPr>
            <a:r>
              <a:rPr lang="en-US" altLang="hu-HU" sz="900" b="0"/>
              <a:t>Distributed Systems</a:t>
            </a:r>
          </a:p>
          <a:p>
            <a:pPr>
              <a:defRPr/>
            </a:pPr>
            <a:endParaRPr lang="en-US" altLang="hu-HU" sz="900" b="0"/>
          </a:p>
        </p:txBody>
      </p:sp>
      <p:sp>
        <p:nvSpPr>
          <p:cNvPr id="1038" name="Text Box 20"/>
          <p:cNvSpPr txBox="1">
            <a:spLocks noChangeArrowheads="1"/>
          </p:cNvSpPr>
          <p:nvPr userDrawn="1"/>
        </p:nvSpPr>
        <p:spPr bwMode="auto">
          <a:xfrm>
            <a:off x="376238" y="1358900"/>
            <a:ext cx="78676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hu-HU" altLang="hu-HU" sz="1800"/>
          </a:p>
        </p:txBody>
      </p:sp>
      <p:sp>
        <p:nvSpPr>
          <p:cNvPr id="209941" name="Text Box 21"/>
          <p:cNvSpPr txBox="1">
            <a:spLocks noChangeArrowheads="1"/>
          </p:cNvSpPr>
          <p:nvPr userDrawn="1"/>
        </p:nvSpPr>
        <p:spPr bwMode="auto">
          <a:xfrm>
            <a:off x="7501102" y="1"/>
            <a:ext cx="127554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500" b="0" dirty="0">
                <a:solidFill>
                  <a:schemeClr val="bg1">
                    <a:alpha val="96999"/>
                  </a:schemeClr>
                </a:solidFill>
                <a:latin typeface="Arial" pitchFamily="36" charset="0"/>
                <a:ea typeface="+mn-ea"/>
              </a:rPr>
              <a:t>MTA SZTAKI</a:t>
            </a:r>
          </a:p>
        </p:txBody>
      </p:sp>
    </p:spTree>
    <p:extLst>
      <p:ext uri="{BB962C8B-B14F-4D97-AF65-F5344CB8AC3E}">
        <p14:creationId xmlns:p14="http://schemas.microsoft.com/office/powerpoint/2010/main" val="29262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xmlns:p14="http://schemas.microsoft.com/office/powerpoint/2010/main" advTm="1000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8BA0AA"/>
          </a:solidFill>
          <a:latin typeface="+mj-lt"/>
          <a:ea typeface="ＭＳ Ｐゴシック" pitchFamily="36" charset="-128"/>
          <a:cs typeface="ＭＳ Ｐゴシック" pitchFamily="36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8BA0AA"/>
          </a:solidFill>
          <a:latin typeface="Arial" pitchFamily="36" charset="0"/>
          <a:ea typeface="ＭＳ Ｐゴシック" pitchFamily="36" charset="-128"/>
          <a:cs typeface="ＭＳ Ｐゴシック" pitchFamily="3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8BA0AA"/>
          </a:solidFill>
          <a:latin typeface="Arial" pitchFamily="36" charset="0"/>
          <a:ea typeface="ＭＳ Ｐゴシック" pitchFamily="36" charset="-128"/>
          <a:cs typeface="ＭＳ Ｐゴシック" pitchFamily="3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8BA0AA"/>
          </a:solidFill>
          <a:latin typeface="Arial" pitchFamily="36" charset="0"/>
          <a:ea typeface="ＭＳ Ｐゴシック" pitchFamily="36" charset="-128"/>
          <a:cs typeface="ＭＳ Ｐゴシック" pitchFamily="3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8BA0AA"/>
          </a:solidFill>
          <a:latin typeface="Arial" pitchFamily="36" charset="0"/>
          <a:ea typeface="ＭＳ Ｐゴシック" pitchFamily="36" charset="-128"/>
          <a:cs typeface="ＭＳ Ｐゴシック" pitchFamily="36" charset="-128"/>
        </a:defRPr>
      </a:lvl5pPr>
      <a:lvl6pPr marL="342900" algn="l" rtl="0" fontAlgn="base">
        <a:spcBef>
          <a:spcPct val="0"/>
        </a:spcBef>
        <a:spcAft>
          <a:spcPct val="0"/>
        </a:spcAft>
        <a:defRPr sz="2100" b="1">
          <a:solidFill>
            <a:srgbClr val="8BA0AA"/>
          </a:solidFill>
          <a:latin typeface="Arial" pitchFamily="36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100" b="1">
          <a:solidFill>
            <a:srgbClr val="8BA0AA"/>
          </a:solidFill>
          <a:latin typeface="Arial" pitchFamily="36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100" b="1">
          <a:solidFill>
            <a:srgbClr val="8BA0AA"/>
          </a:solidFill>
          <a:latin typeface="Arial" pitchFamily="36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100" b="1">
          <a:solidFill>
            <a:srgbClr val="8BA0AA"/>
          </a:solidFill>
          <a:latin typeface="Arial" pitchFamily="3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BA0AA"/>
        </a:buClr>
        <a:buSzPct val="75000"/>
        <a:buFont typeface="Wingdings" panose="05000000000000000000" pitchFamily="2" charset="2"/>
        <a:buChar char="n"/>
        <a:defRPr sz="2400">
          <a:solidFill>
            <a:srgbClr val="164155"/>
          </a:solidFill>
          <a:latin typeface="+mn-lt"/>
          <a:ea typeface="ＭＳ Ｐゴシック" pitchFamily="36" charset="-128"/>
          <a:cs typeface="ＭＳ Ｐゴシック" pitchFamily="36" charset="-128"/>
        </a:defRPr>
      </a:lvl1pPr>
      <a:lvl2pPr marL="770335" indent="-341710" algn="l" rtl="0" eaLnBrk="0" fontAlgn="base" hangingPunct="0">
        <a:spcBef>
          <a:spcPct val="20000"/>
        </a:spcBef>
        <a:spcAft>
          <a:spcPct val="0"/>
        </a:spcAft>
        <a:buClr>
          <a:srgbClr val="164155"/>
        </a:buClr>
        <a:buSzPct val="75000"/>
        <a:buFont typeface="Wingdings" panose="05000000000000000000" pitchFamily="2" charset="2"/>
        <a:buChar char="n"/>
        <a:defRPr sz="2100">
          <a:solidFill>
            <a:srgbClr val="164155"/>
          </a:solidFill>
          <a:latin typeface="+mn-lt"/>
          <a:ea typeface="ＭＳ Ｐゴシック" pitchFamily="36" charset="-128"/>
        </a:defRPr>
      </a:lvl2pPr>
      <a:lvl3pPr marL="1027510" indent="-171450" algn="l" rtl="0" eaLnBrk="0" fontAlgn="base" hangingPunct="0">
        <a:spcBef>
          <a:spcPct val="20000"/>
        </a:spcBef>
        <a:spcAft>
          <a:spcPct val="0"/>
        </a:spcAft>
        <a:buClr>
          <a:srgbClr val="8BA0AA"/>
        </a:buClr>
        <a:buSzPct val="70000"/>
        <a:buFont typeface="Wingdings" panose="05000000000000000000" pitchFamily="2" charset="2"/>
        <a:buChar char="n"/>
        <a:defRPr sz="1800">
          <a:solidFill>
            <a:srgbClr val="164155"/>
          </a:solidFill>
          <a:latin typeface="+mn-lt"/>
          <a:ea typeface="ＭＳ Ｐゴシック" pitchFamily="36" charset="-128"/>
        </a:defRPr>
      </a:lvl3pPr>
      <a:lvl4pPr marL="1284685" indent="-17145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1500">
          <a:solidFill>
            <a:srgbClr val="164155"/>
          </a:solidFill>
          <a:latin typeface="+mn-lt"/>
          <a:ea typeface="ＭＳ Ｐゴシック" pitchFamily="36" charset="-128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rgbClr val="8BA0AA"/>
        </a:buClr>
        <a:buSzPct val="55000"/>
        <a:buFont typeface="Wingdings" panose="05000000000000000000" pitchFamily="2" charset="2"/>
        <a:buChar char="n"/>
        <a:defRPr sz="1500">
          <a:solidFill>
            <a:srgbClr val="164155"/>
          </a:solidFill>
          <a:latin typeface="+mn-lt"/>
          <a:ea typeface="ＭＳ Ｐゴシック" pitchFamily="36" charset="-128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lr>
          <a:srgbClr val="8BA0AA"/>
        </a:buClr>
        <a:buSzPct val="55000"/>
        <a:buFont typeface="Wingdings" pitchFamily="36" charset="2"/>
        <a:buChar char="n"/>
        <a:defRPr sz="1500">
          <a:solidFill>
            <a:srgbClr val="164155"/>
          </a:solidFill>
          <a:latin typeface="+mn-lt"/>
          <a:ea typeface="ＭＳ Ｐゴシック" pitchFamily="36" charset="-128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rgbClr val="8BA0AA"/>
        </a:buClr>
        <a:buSzPct val="55000"/>
        <a:buFont typeface="Wingdings" pitchFamily="36" charset="2"/>
        <a:buChar char="n"/>
        <a:defRPr sz="1500">
          <a:solidFill>
            <a:srgbClr val="164155"/>
          </a:solidFill>
          <a:latin typeface="+mn-lt"/>
          <a:ea typeface="ＭＳ Ｐゴシック" pitchFamily="36" charset="-128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lr>
          <a:srgbClr val="8BA0AA"/>
        </a:buClr>
        <a:buSzPct val="55000"/>
        <a:buFont typeface="Wingdings" pitchFamily="36" charset="2"/>
        <a:buChar char="n"/>
        <a:defRPr sz="1500">
          <a:solidFill>
            <a:srgbClr val="164155"/>
          </a:solidFill>
          <a:latin typeface="+mn-lt"/>
          <a:ea typeface="ＭＳ Ｐゴシック" pitchFamily="36" charset="-128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lr>
          <a:srgbClr val="8BA0AA"/>
        </a:buClr>
        <a:buSzPct val="55000"/>
        <a:buFont typeface="Wingdings" pitchFamily="36" charset="2"/>
        <a:buChar char="n"/>
        <a:defRPr sz="1500">
          <a:solidFill>
            <a:srgbClr val="164155"/>
          </a:solidFill>
          <a:latin typeface="+mn-lt"/>
          <a:ea typeface="ＭＳ Ｐゴシック" pitchFamily="36" charset="-128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toth.szabolcs@sztaki.mta.h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500564" y="2651490"/>
            <a:ext cx="3887787" cy="993410"/>
          </a:xfrm>
        </p:spPr>
        <p:txBody>
          <a:bodyPr/>
          <a:lstStyle/>
          <a:p>
            <a:r>
              <a:rPr lang="hu-HU" sz="1800" dirty="0"/>
              <a:t>Gesztuskesztyű alkalmazása az ember és gép közötti kollaborációban</a:t>
            </a:r>
            <a:br>
              <a:rPr lang="hu-HU" sz="1800" dirty="0"/>
            </a:br>
            <a:endParaRPr lang="hu-HU" sz="1800" dirty="0"/>
          </a:p>
        </p:txBody>
      </p:sp>
      <p:sp>
        <p:nvSpPr>
          <p:cNvPr id="3" name="Alcím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hu-HU" sz="1800" dirty="0"/>
              <a:t>Tóth Szabolcs</a:t>
            </a:r>
          </a:p>
        </p:txBody>
      </p:sp>
    </p:spTree>
    <p:extLst>
      <p:ext uri="{BB962C8B-B14F-4D97-AF65-F5344CB8AC3E}">
        <p14:creationId xmlns:p14="http://schemas.microsoft.com/office/powerpoint/2010/main" val="775290251"/>
      </p:ext>
    </p:extLst>
  </p:cSld>
  <p:clrMapOvr>
    <a:masterClrMapping/>
  </p:clrMapOvr>
  <p:transition xmlns:p14="http://schemas.microsoft.com/office/powerpoint/2010/main" advTm="10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kliensapplikáció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5008" y="1667258"/>
            <a:ext cx="4943856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/>
              <a:t>A gesztusok betanítása és parancsok hozzájuk rendelése</a:t>
            </a:r>
          </a:p>
          <a:p>
            <a:pPr>
              <a:lnSpc>
                <a:spcPct val="150000"/>
              </a:lnSpc>
            </a:pPr>
            <a:r>
              <a:rPr lang="hu-HU" dirty="0"/>
              <a:t>A gesztusok felismerése és paranccsá alakítása</a:t>
            </a:r>
          </a:p>
          <a:p>
            <a:pPr>
              <a:lnSpc>
                <a:spcPct val="150000"/>
              </a:lnSpc>
            </a:pPr>
            <a:r>
              <a:rPr lang="hu-HU" dirty="0"/>
              <a:t>Kalibrációs eljárások elvégzése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Kézre kalibrálás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A szenzorok kalibrációja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896" y="2378550"/>
            <a:ext cx="2916943" cy="310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174417"/>
      </p:ext>
    </p:extLst>
  </p:cSld>
  <p:clrMapOvr>
    <a:masterClrMapping/>
  </p:clrMapOvr>
  <p:transition xmlns:p14="http://schemas.microsoft.com/office/powerpoint/2010/main" advTm="10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Kézre kalibrálás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4440" y="1618490"/>
            <a:ext cx="4614672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/>
              <a:t>Minden felhasználónak szükséges a kesztyűt a saját kezére kalibrálnia</a:t>
            </a:r>
          </a:p>
          <a:p>
            <a:pPr>
              <a:lnSpc>
                <a:spcPct val="150000"/>
              </a:lnSpc>
            </a:pPr>
            <a:r>
              <a:rPr lang="hu-HU" dirty="0"/>
              <a:t>Néhány egyszerű lépéssel elvégezhető</a:t>
            </a:r>
          </a:p>
          <a:p>
            <a:pPr>
              <a:lnSpc>
                <a:spcPct val="150000"/>
              </a:lnSpc>
            </a:pPr>
            <a:r>
              <a:rPr lang="hu-HU" dirty="0"/>
              <a:t>Beállítja az ujjak és a csukló </a:t>
            </a:r>
            <a:r>
              <a:rPr lang="hu-HU" dirty="0" err="1"/>
              <a:t>behajlítottságának</a:t>
            </a:r>
            <a:r>
              <a:rPr lang="hu-HU" dirty="0"/>
              <a:t> skáláit és szélső értékeit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704" y="1946820"/>
            <a:ext cx="3886760" cy="3869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31909"/>
      </p:ext>
    </p:extLst>
  </p:cSld>
  <p:clrMapOvr>
    <a:masterClrMapping/>
  </p:clrMapOvr>
  <p:transition xmlns:p14="http://schemas.microsoft.com/office/powerpoint/2010/main" advTm="10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szenzorok kalibrációja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5008" y="1728218"/>
            <a:ext cx="4163568" cy="4525963"/>
          </a:xfrm>
        </p:spPr>
        <p:txBody>
          <a:bodyPr/>
          <a:lstStyle/>
          <a:p>
            <a:r>
              <a:rPr lang="hu-HU" dirty="0"/>
              <a:t>Gyári kalibráció</a:t>
            </a:r>
          </a:p>
          <a:p>
            <a:r>
              <a:rPr lang="hu-HU" dirty="0"/>
              <a:t>Futás idejű kalibráció</a:t>
            </a:r>
          </a:p>
          <a:p>
            <a:r>
              <a:rPr lang="hu-HU" dirty="0"/>
              <a:t>Magnetométer kalibrációja</a:t>
            </a:r>
          </a:p>
          <a:p>
            <a:pPr lvl="1"/>
            <a:r>
              <a:rPr lang="hu-HU" dirty="0"/>
              <a:t>A kesztyűt forgatva, a kliens a képernyőre rajzolja a mért pontokat</a:t>
            </a:r>
          </a:p>
          <a:p>
            <a:pPr lvl="1"/>
            <a:r>
              <a:rPr lang="hu-HU" dirty="0"/>
              <a:t>Egy teljes ellipszoidot kell „rajzolnunk”, több mérési pont, nagyobb pontosság</a:t>
            </a:r>
          </a:p>
          <a:p>
            <a:pPr lvl="1"/>
            <a:r>
              <a:rPr lang="hu-HU" dirty="0"/>
              <a:t>A kesztyű kontrollere kiszámítja és alkalmazza a kalibrációs adatokat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455" y="1884614"/>
            <a:ext cx="3697271" cy="421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288607"/>
      </p:ext>
    </p:extLst>
  </p:cSld>
  <p:clrMapOvr>
    <a:masterClrMapping/>
  </p:clrMapOvr>
  <p:transition xmlns:p14="http://schemas.microsoft.com/office/powerpoint/2010/main" advTm="10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gesztusok betanítása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6240" y="2118362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/>
              <a:t>Mutatjuk a gesztust, majd a rögzítés gombra kattintunk</a:t>
            </a:r>
          </a:p>
          <a:p>
            <a:pPr>
              <a:lnSpc>
                <a:spcPct val="150000"/>
              </a:lnSpc>
            </a:pPr>
            <a:r>
              <a:rPr lang="hu-HU" dirty="0"/>
              <a:t>Minden gesztus rögzítését többször megismételjük</a:t>
            </a:r>
          </a:p>
          <a:p>
            <a:pPr>
              <a:lnSpc>
                <a:spcPct val="150000"/>
              </a:lnSpc>
            </a:pPr>
            <a:r>
              <a:rPr lang="hu-HU" dirty="0"/>
              <a:t>Az egyes gesztusokhoz gyorsbillentyűt rendelhetünk a rögzítés ismétlésének megkönnyítése érdekében</a:t>
            </a:r>
          </a:p>
          <a:p>
            <a:pPr>
              <a:lnSpc>
                <a:spcPct val="150000"/>
              </a:lnSpc>
            </a:pPr>
            <a:r>
              <a:rPr lang="hu-HU" dirty="0"/>
              <a:t>A rögzített gesztusokat a program a rögzítés pillanatától kezdve azonnal felismeri</a:t>
            </a:r>
          </a:p>
        </p:txBody>
      </p:sp>
    </p:spTree>
    <p:extLst>
      <p:ext uri="{BB962C8B-B14F-4D97-AF65-F5344CB8AC3E}">
        <p14:creationId xmlns:p14="http://schemas.microsoft.com/office/powerpoint/2010/main" val="143361390"/>
      </p:ext>
    </p:extLst>
  </p:cSld>
  <p:clrMapOvr>
    <a:masterClrMapping/>
  </p:clrMapOvr>
  <p:transition xmlns:p14="http://schemas.microsoft.com/office/powerpoint/2010/main" advTm="10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gesztuskesztyű használatának előnyei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u-HU" dirty="0"/>
              <a:t>Univerzális, többféle gesztusnyelv betanítható</a:t>
            </a:r>
          </a:p>
          <a:p>
            <a:pPr>
              <a:lnSpc>
                <a:spcPct val="150000"/>
              </a:lnSpc>
            </a:pPr>
            <a:r>
              <a:rPr lang="hu-HU" dirty="0"/>
              <a:t>A vizuális kommunikációval szemben sötétben és takarásban is működik</a:t>
            </a:r>
          </a:p>
          <a:p>
            <a:pPr>
              <a:lnSpc>
                <a:spcPct val="150000"/>
              </a:lnSpc>
            </a:pPr>
            <a:r>
              <a:rPr lang="hu-HU" dirty="0"/>
              <a:t>A hang alapú kommunikációval szemben zajban is működik és  használata szintén nem kelt zajt</a:t>
            </a:r>
          </a:p>
          <a:p>
            <a:pPr>
              <a:lnSpc>
                <a:spcPct val="150000"/>
              </a:lnSpc>
            </a:pPr>
            <a:r>
              <a:rPr lang="hu-HU" dirty="0"/>
              <a:t>Fizikai kontaktust nem igényel</a:t>
            </a:r>
          </a:p>
          <a:p>
            <a:pPr>
              <a:lnSpc>
                <a:spcPct val="150000"/>
              </a:lnSpc>
            </a:pPr>
            <a:r>
              <a:rPr lang="hu-HU" dirty="0"/>
              <a:t>Mobil</a:t>
            </a:r>
          </a:p>
          <a:p>
            <a:pPr>
              <a:lnSpc>
                <a:spcPct val="150000"/>
              </a:lnSpc>
            </a:pPr>
            <a:r>
              <a:rPr lang="hu-HU" dirty="0"/>
              <a:t>Gyors, természetes, könnyen tanulható</a:t>
            </a:r>
          </a:p>
        </p:txBody>
      </p:sp>
    </p:spTree>
    <p:extLst>
      <p:ext uri="{BB962C8B-B14F-4D97-AF65-F5344CB8AC3E}">
        <p14:creationId xmlns:p14="http://schemas.microsoft.com/office/powerpoint/2010/main" val="1636017718"/>
      </p:ext>
    </p:extLst>
  </p:cSld>
  <p:clrMapOvr>
    <a:masterClrMapping/>
  </p:clrMapOvr>
  <p:transition xmlns:p14="http://schemas.microsoft.com/office/powerpoint/2010/main" advTm="10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Köszönöm a figyelmet!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15255" y="288232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hu-HU" sz="2800" b="1" dirty="0"/>
              <a:t>Tóth Szabolcs</a:t>
            </a:r>
          </a:p>
          <a:p>
            <a:pPr marL="0" indent="0" algn="ctr">
              <a:buNone/>
            </a:pPr>
            <a:r>
              <a:rPr lang="hu-HU" sz="2800" b="1" dirty="0">
                <a:hlinkClick r:id="rId2"/>
              </a:rPr>
              <a:t>toth.szabolcs@sztaki.mta.hu</a:t>
            </a:r>
            <a:endParaRPr lang="hu-HU" sz="2800" b="1" dirty="0"/>
          </a:p>
          <a:p>
            <a:pPr marL="0" indent="0" algn="ctr">
              <a:buNone/>
            </a:pPr>
            <a:r>
              <a:rPr lang="hu-HU" sz="2800" b="1" dirty="0"/>
              <a:t>MTA SZTAKI </a:t>
            </a:r>
            <a:r>
              <a:rPr lang="hu-HU" sz="2800" b="1" dirty="0" smtClean="0"/>
              <a:t>DSD</a:t>
            </a:r>
          </a:p>
          <a:p>
            <a:pPr marL="0" indent="0" algn="ctr">
              <a:buNone/>
            </a:pPr>
            <a:r>
              <a:rPr lang="en-US" sz="2800" b="1" dirty="0"/>
              <a:t>d</a:t>
            </a:r>
            <a:r>
              <a:rPr lang="hu-HU" sz="2800" b="1" dirty="0" smtClean="0"/>
              <a:t>sd.sztaki.hu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1184880837"/>
      </p:ext>
    </p:extLst>
  </p:cSld>
  <p:clrMapOvr>
    <a:masterClrMapping/>
  </p:clrMapOvr>
  <p:transition xmlns:p14="http://schemas.microsoft.com/office/powerpoint/2010/main" advTm="10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Ember és robot közötti kollaboráció	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/>
              <a:t>Jelenleg az ember és robot munkatere el van különítve</a:t>
            </a:r>
          </a:p>
          <a:p>
            <a:pPr>
              <a:lnSpc>
                <a:spcPct val="150000"/>
              </a:lnSpc>
            </a:pPr>
            <a:r>
              <a:rPr lang="hu-HU" dirty="0"/>
              <a:t>A kollaboráció nagy mértékű teljesítménynövekedést eredményezne a gyártás során</a:t>
            </a:r>
          </a:p>
          <a:p>
            <a:pPr>
              <a:lnSpc>
                <a:spcPct val="150000"/>
              </a:lnSpc>
            </a:pPr>
            <a:r>
              <a:rPr lang="hu-HU" dirty="0"/>
              <a:t>A SYMBIO-TIC project célja a „fal lebontása” ember és gép között</a:t>
            </a:r>
          </a:p>
        </p:txBody>
      </p:sp>
    </p:spTree>
    <p:extLst>
      <p:ext uri="{BB962C8B-B14F-4D97-AF65-F5344CB8AC3E}">
        <p14:creationId xmlns:p14="http://schemas.microsoft.com/office/powerpoint/2010/main" val="3748191458"/>
      </p:ext>
    </p:extLst>
  </p:cSld>
  <p:clrMapOvr>
    <a:masterClrMapping/>
  </p:clrMapOvr>
  <p:transition xmlns:p14="http://schemas.microsoft.com/office/powerpoint/2010/main" advTm="10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hatékony együttműködés feltételei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00043" y="2161314"/>
            <a:ext cx="8229600" cy="4525963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hu-HU" dirty="0"/>
              <a:t>Az ütközés elkerülése a munkás testi épségének védelmében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A munkafolyamatok adaptív tervezése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A dinamikus változásokhoz való alkalmazkodás képessége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A munkás asszisztálása, instrukciókkal való ellátása, a rendszerrel való multimodális kommunikáció biztosítása</a:t>
            </a:r>
          </a:p>
        </p:txBody>
      </p:sp>
    </p:spTree>
    <p:extLst>
      <p:ext uri="{BB962C8B-B14F-4D97-AF65-F5344CB8AC3E}">
        <p14:creationId xmlns:p14="http://schemas.microsoft.com/office/powerpoint/2010/main" val="698605926"/>
      </p:ext>
    </p:extLst>
  </p:cSld>
  <p:clrMapOvr>
    <a:masterClrMapping/>
  </p:clrMapOvr>
  <p:transition xmlns:p14="http://schemas.microsoft.com/office/powerpoint/2010/main" advTm="10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Gesztusvezérlés gesztuskesztyűvel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77785"/>
            <a:ext cx="8229600" cy="4525963"/>
          </a:xfrm>
        </p:spPr>
        <p:txBody>
          <a:bodyPr/>
          <a:lstStyle/>
          <a:p>
            <a:r>
              <a:rPr lang="hu-HU" dirty="0"/>
              <a:t>A gesztuskesztyű statikus gesztusokat mér</a:t>
            </a:r>
          </a:p>
          <a:p>
            <a:r>
              <a:rPr lang="hu-HU" dirty="0"/>
              <a:t>A mért gesztusokból egy virtuális kézmodellt hoz létre</a:t>
            </a:r>
          </a:p>
          <a:p>
            <a:r>
              <a:rPr lang="hu-HU" dirty="0"/>
              <a:t>A kézmodell alapján a kliens alkalmazás parancsokat generál a robotvezérlés számára</a:t>
            </a:r>
          </a:p>
        </p:txBody>
      </p:sp>
      <p:pic>
        <p:nvPicPr>
          <p:cNvPr id="4" name="Content Placeholder 4" descr="abc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2" t="33102" r="6306" b="32603"/>
          <a:stretch/>
        </p:blipFill>
        <p:spPr bwMode="auto">
          <a:xfrm>
            <a:off x="3257658" y="3716504"/>
            <a:ext cx="2628683" cy="83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Jobbra nyíl 4"/>
          <p:cNvSpPr/>
          <p:nvPr/>
        </p:nvSpPr>
        <p:spPr bwMode="auto">
          <a:xfrm>
            <a:off x="3127268" y="5170230"/>
            <a:ext cx="986549" cy="813473"/>
          </a:xfrm>
          <a:prstGeom prst="rightArrow">
            <a:avLst/>
          </a:prstGeom>
          <a:solidFill>
            <a:schemeClr val="bg1"/>
          </a:solidFill>
          <a:ln w="76200" cap="flat" cmpd="sng" algn="ctr">
            <a:solidFill>
              <a:srgbClr val="0643B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latin typeface="Times"/>
            </a:endParaRPr>
          </a:p>
        </p:txBody>
      </p:sp>
      <p:sp>
        <p:nvSpPr>
          <p:cNvPr id="6" name="Tartalom helye 9"/>
          <p:cNvSpPr txBox="1">
            <a:spLocks/>
          </p:cNvSpPr>
          <p:nvPr/>
        </p:nvSpPr>
        <p:spPr bwMode="auto">
          <a:xfrm>
            <a:off x="3160148" y="5396571"/>
            <a:ext cx="920790" cy="3607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vert="horz" wrap="square" lIns="0" tIns="34055" rIns="68111" bIns="34055" numCol="1" anchor="t" anchorCtr="0" compatLnSpc="1">
            <a:prstTxWarp prst="textNoShape">
              <a:avLst/>
            </a:prstTxWarp>
          </a:bodyPr>
          <a:lstStyle>
            <a:lvl1pPr marL="400050" indent="-400050" algn="l" defTabSz="1034717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90000"/>
              <a:buFont typeface="Wingdings" panose="05000000000000000000" pitchFamily="2" charset="2"/>
              <a:buChar char=""/>
              <a:defRPr lang="en-US" sz="2800" kern="1200">
                <a:solidFill>
                  <a:srgbClr val="000066"/>
                </a:solidFill>
                <a:effectLst/>
                <a:latin typeface="Cambria" panose="02040503050406030204" pitchFamily="18" charset="0"/>
                <a:ea typeface="+mn-ea"/>
                <a:cs typeface="+mn-cs"/>
              </a:defRPr>
            </a:lvl1pPr>
            <a:lvl2pPr marL="720725" indent="-320675" algn="l" defTabSz="1034717" rtl="0" eaLnBrk="0" fontAlgn="base" hangingPunct="0">
              <a:spcBef>
                <a:spcPct val="20000"/>
              </a:spcBef>
              <a:spcAft>
                <a:spcPct val="0"/>
              </a:spcAft>
              <a:buFont typeface="Cambria" panose="02040503050406030204" pitchFamily="18" charset="0"/>
              <a:buChar char="‒"/>
              <a:tabLst>
                <a:tab pos="720725" algn="l"/>
              </a:tabLst>
              <a:defRPr sz="2600">
                <a:solidFill>
                  <a:srgbClr val="000066"/>
                </a:solidFill>
                <a:effectLst/>
                <a:latin typeface="Cambria" panose="02040503050406030204" pitchFamily="18" charset="0"/>
              </a:defRPr>
            </a:lvl2pPr>
            <a:lvl3pPr marL="987425" indent="-266700" algn="l" defTabSz="1034717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itchFamily="34" charset="0"/>
              <a:buChar char="•"/>
              <a:defRPr sz="2400">
                <a:solidFill>
                  <a:srgbClr val="000066"/>
                </a:solidFill>
                <a:effectLst/>
                <a:latin typeface="Cambria" panose="02040503050406030204" pitchFamily="18" charset="0"/>
              </a:defRPr>
            </a:lvl3pPr>
            <a:lvl4pPr marL="1022106" indent="-258673" algn="l" defTabSz="1034717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1271324" indent="-257104" algn="l" defTabSz="1034717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784526" indent="-258578" algn="l" defTabSz="1035914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6pPr>
            <a:lvl7pPr marL="3238622" indent="-258578" algn="l" defTabSz="1035914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7pPr>
            <a:lvl8pPr marL="3692725" indent="-258578" algn="l" defTabSz="1035914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8pPr>
            <a:lvl9pPr marL="4146824" indent="-258578" algn="l" defTabSz="1035914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hu-HU" sz="1800" dirty="0"/>
              <a:t>HAGDIL</a:t>
            </a:r>
          </a:p>
        </p:txBody>
      </p:sp>
      <p:sp>
        <p:nvSpPr>
          <p:cNvPr id="7" name="Tartalom helye 9"/>
          <p:cNvSpPr txBox="1">
            <a:spLocks/>
          </p:cNvSpPr>
          <p:nvPr/>
        </p:nvSpPr>
        <p:spPr bwMode="auto">
          <a:xfrm>
            <a:off x="4236500" y="5081429"/>
            <a:ext cx="1350274" cy="1022319"/>
          </a:xfrm>
          <a:prstGeom prst="rect">
            <a:avLst/>
          </a:prstGeom>
          <a:noFill/>
          <a:ln w="76200">
            <a:solidFill>
              <a:srgbClr val="0643B2"/>
            </a:solidFill>
            <a:miter lim="800000"/>
            <a:headEnd/>
            <a:tailEnd/>
          </a:ln>
        </p:spPr>
        <p:txBody>
          <a:bodyPr vert="horz" wrap="square" lIns="81000" tIns="34055" rIns="68111" bIns="34055" numCol="1" anchor="ctr" anchorCtr="0" compatLnSpc="1">
            <a:prstTxWarp prst="textNoShape">
              <a:avLst/>
            </a:prstTxWarp>
          </a:bodyPr>
          <a:lstStyle>
            <a:lvl1pPr marL="400050" indent="-400050" algn="l" defTabSz="1034717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90000"/>
              <a:buFont typeface="Wingdings" panose="05000000000000000000" pitchFamily="2" charset="2"/>
              <a:buChar char=""/>
              <a:defRPr lang="en-US" sz="2800" kern="1200">
                <a:solidFill>
                  <a:srgbClr val="000066"/>
                </a:solidFill>
                <a:effectLst/>
                <a:latin typeface="Cambria" panose="02040503050406030204" pitchFamily="18" charset="0"/>
                <a:ea typeface="+mn-ea"/>
                <a:cs typeface="+mn-cs"/>
              </a:defRPr>
            </a:lvl1pPr>
            <a:lvl2pPr marL="720725" indent="-320675" algn="l" defTabSz="1034717" rtl="0" eaLnBrk="0" fontAlgn="base" hangingPunct="0">
              <a:spcBef>
                <a:spcPct val="20000"/>
              </a:spcBef>
              <a:spcAft>
                <a:spcPct val="0"/>
              </a:spcAft>
              <a:buFont typeface="Cambria" panose="02040503050406030204" pitchFamily="18" charset="0"/>
              <a:buChar char="‒"/>
              <a:tabLst>
                <a:tab pos="720725" algn="l"/>
              </a:tabLst>
              <a:defRPr sz="2600">
                <a:solidFill>
                  <a:srgbClr val="000066"/>
                </a:solidFill>
                <a:effectLst/>
                <a:latin typeface="Cambria" panose="02040503050406030204" pitchFamily="18" charset="0"/>
              </a:defRPr>
            </a:lvl2pPr>
            <a:lvl3pPr marL="987425" indent="-266700" algn="l" defTabSz="1034717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itchFamily="34" charset="0"/>
              <a:buChar char="•"/>
              <a:defRPr sz="2400">
                <a:solidFill>
                  <a:srgbClr val="000066"/>
                </a:solidFill>
                <a:effectLst/>
                <a:latin typeface="Cambria" panose="02040503050406030204" pitchFamily="18" charset="0"/>
              </a:defRPr>
            </a:lvl3pPr>
            <a:lvl4pPr marL="1022106" indent="-258673" algn="l" defTabSz="1034717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1271324" indent="-257104" algn="l" defTabSz="1034717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784526" indent="-258578" algn="l" defTabSz="1035914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6pPr>
            <a:lvl7pPr marL="3238622" indent="-258578" algn="l" defTabSz="1035914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7pPr>
            <a:lvl8pPr marL="3692725" indent="-258578" algn="l" defTabSz="1035914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8pPr>
            <a:lvl9pPr marL="4146824" indent="-258578" algn="l" defTabSz="1035914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hu-HU" sz="1800" dirty="0" err="1"/>
              <a:t>Gesture</a:t>
            </a:r>
            <a:r>
              <a:rPr lang="hu-HU" sz="1800" dirty="0"/>
              <a:t> </a:t>
            </a:r>
            <a:r>
              <a:rPr lang="hu-HU" sz="1800" dirty="0" err="1"/>
              <a:t>recognition</a:t>
            </a:r>
            <a:endParaRPr lang="hu-HU" sz="1800" dirty="0"/>
          </a:p>
        </p:txBody>
      </p:sp>
      <p:sp>
        <p:nvSpPr>
          <p:cNvPr id="8" name="Tartalom helye 9"/>
          <p:cNvSpPr txBox="1">
            <a:spLocks/>
          </p:cNvSpPr>
          <p:nvPr/>
        </p:nvSpPr>
        <p:spPr bwMode="auto">
          <a:xfrm>
            <a:off x="1509447" y="5081429"/>
            <a:ext cx="1506828" cy="1022319"/>
          </a:xfrm>
          <a:prstGeom prst="rect">
            <a:avLst/>
          </a:prstGeom>
          <a:noFill/>
          <a:ln w="76200">
            <a:solidFill>
              <a:srgbClr val="0643B2"/>
            </a:solidFill>
            <a:miter lim="800000"/>
            <a:headEnd/>
            <a:tailEnd/>
          </a:ln>
        </p:spPr>
        <p:txBody>
          <a:bodyPr vert="horz" wrap="square" lIns="81000" tIns="34055" rIns="68111" bIns="34055" numCol="1" anchor="ctr" anchorCtr="0" compatLnSpc="1">
            <a:prstTxWarp prst="textNoShape">
              <a:avLst/>
            </a:prstTxWarp>
          </a:bodyPr>
          <a:lstStyle>
            <a:lvl1pPr marL="400050" indent="-400050" algn="l" defTabSz="1034717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90000"/>
              <a:buFont typeface="Wingdings" panose="05000000000000000000" pitchFamily="2" charset="2"/>
              <a:buChar char=""/>
              <a:defRPr lang="en-US" sz="2800" kern="1200">
                <a:solidFill>
                  <a:srgbClr val="000066"/>
                </a:solidFill>
                <a:effectLst/>
                <a:latin typeface="Cambria" panose="02040503050406030204" pitchFamily="18" charset="0"/>
                <a:ea typeface="+mn-ea"/>
                <a:cs typeface="+mn-cs"/>
              </a:defRPr>
            </a:lvl1pPr>
            <a:lvl2pPr marL="720725" indent="-320675" algn="l" defTabSz="1034717" rtl="0" eaLnBrk="0" fontAlgn="base" hangingPunct="0">
              <a:spcBef>
                <a:spcPct val="20000"/>
              </a:spcBef>
              <a:spcAft>
                <a:spcPct val="0"/>
              </a:spcAft>
              <a:buFont typeface="Cambria" panose="02040503050406030204" pitchFamily="18" charset="0"/>
              <a:buChar char="‒"/>
              <a:tabLst>
                <a:tab pos="720725" algn="l"/>
              </a:tabLst>
              <a:defRPr sz="2600">
                <a:solidFill>
                  <a:srgbClr val="000066"/>
                </a:solidFill>
                <a:effectLst/>
                <a:latin typeface="Cambria" panose="02040503050406030204" pitchFamily="18" charset="0"/>
              </a:defRPr>
            </a:lvl2pPr>
            <a:lvl3pPr marL="987425" indent="-266700" algn="l" defTabSz="1034717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itchFamily="34" charset="0"/>
              <a:buChar char="•"/>
              <a:defRPr sz="2400">
                <a:solidFill>
                  <a:srgbClr val="000066"/>
                </a:solidFill>
                <a:effectLst/>
                <a:latin typeface="Cambria" panose="02040503050406030204" pitchFamily="18" charset="0"/>
              </a:defRPr>
            </a:lvl3pPr>
            <a:lvl4pPr marL="1022106" indent="-258673" algn="l" defTabSz="1034717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1271324" indent="-257104" algn="l" defTabSz="1034717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784526" indent="-258578" algn="l" defTabSz="1035914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6pPr>
            <a:lvl7pPr marL="3238622" indent="-258578" algn="l" defTabSz="1035914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7pPr>
            <a:lvl8pPr marL="3692725" indent="-258578" algn="l" defTabSz="1035914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8pPr>
            <a:lvl9pPr marL="4146824" indent="-258578" algn="l" defTabSz="1035914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hu-HU" sz="1800" dirty="0" err="1"/>
              <a:t>Gesture</a:t>
            </a:r>
            <a:r>
              <a:rPr lang="hu-HU" sz="1800" dirty="0"/>
              <a:t> </a:t>
            </a:r>
            <a:r>
              <a:rPr lang="hu-HU" sz="1800" dirty="0" err="1"/>
              <a:t>measurement</a:t>
            </a:r>
            <a:endParaRPr lang="hu-HU" sz="1800" dirty="0"/>
          </a:p>
          <a:p>
            <a:pPr marL="0" indent="0" algn="ctr">
              <a:buNone/>
            </a:pPr>
            <a:r>
              <a:rPr lang="hu-HU" sz="1800" dirty="0"/>
              <a:t>(</a:t>
            </a:r>
            <a:r>
              <a:rPr lang="hu-HU" sz="1800" dirty="0" err="1"/>
              <a:t>glove</a:t>
            </a:r>
            <a:r>
              <a:rPr lang="hu-HU" sz="1800" dirty="0"/>
              <a:t>)</a:t>
            </a:r>
          </a:p>
        </p:txBody>
      </p:sp>
      <p:sp>
        <p:nvSpPr>
          <p:cNvPr id="9" name="Jobbra nyíl 8"/>
          <p:cNvSpPr/>
          <p:nvPr/>
        </p:nvSpPr>
        <p:spPr bwMode="auto">
          <a:xfrm>
            <a:off x="5697767" y="5170230"/>
            <a:ext cx="1206485" cy="813473"/>
          </a:xfrm>
          <a:prstGeom prst="rightArrow">
            <a:avLst/>
          </a:prstGeom>
          <a:solidFill>
            <a:schemeClr val="bg1"/>
          </a:solidFill>
          <a:ln w="76200" cap="flat" cmpd="sng" algn="ctr">
            <a:solidFill>
              <a:srgbClr val="0643B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latin typeface="Times"/>
            </a:endParaRPr>
          </a:p>
        </p:txBody>
      </p:sp>
      <p:sp>
        <p:nvSpPr>
          <p:cNvPr id="10" name="Tartalom helye 9"/>
          <p:cNvSpPr txBox="1">
            <a:spLocks/>
          </p:cNvSpPr>
          <p:nvPr/>
        </p:nvSpPr>
        <p:spPr bwMode="auto">
          <a:xfrm>
            <a:off x="5730646" y="5374581"/>
            <a:ext cx="1120852" cy="3607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vert="horz" wrap="square" lIns="0" tIns="34055" rIns="68111" bIns="34055" numCol="1" anchor="t" anchorCtr="0" compatLnSpc="1">
            <a:prstTxWarp prst="textNoShape">
              <a:avLst/>
            </a:prstTxWarp>
          </a:bodyPr>
          <a:lstStyle>
            <a:lvl1pPr marL="400050" indent="-400050" algn="l" defTabSz="1034717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90000"/>
              <a:buFont typeface="Wingdings" panose="05000000000000000000" pitchFamily="2" charset="2"/>
              <a:buChar char=""/>
              <a:defRPr lang="en-US" sz="2800" kern="1200">
                <a:solidFill>
                  <a:srgbClr val="000066"/>
                </a:solidFill>
                <a:effectLst/>
                <a:latin typeface="Cambria" panose="02040503050406030204" pitchFamily="18" charset="0"/>
                <a:ea typeface="+mn-ea"/>
                <a:cs typeface="+mn-cs"/>
              </a:defRPr>
            </a:lvl1pPr>
            <a:lvl2pPr marL="720725" indent="-320675" algn="l" defTabSz="1034717" rtl="0" eaLnBrk="0" fontAlgn="base" hangingPunct="0">
              <a:spcBef>
                <a:spcPct val="20000"/>
              </a:spcBef>
              <a:spcAft>
                <a:spcPct val="0"/>
              </a:spcAft>
              <a:buFont typeface="Cambria" panose="02040503050406030204" pitchFamily="18" charset="0"/>
              <a:buChar char="‒"/>
              <a:tabLst>
                <a:tab pos="720725" algn="l"/>
              </a:tabLst>
              <a:defRPr sz="2600">
                <a:solidFill>
                  <a:srgbClr val="000066"/>
                </a:solidFill>
                <a:effectLst/>
                <a:latin typeface="Cambria" panose="02040503050406030204" pitchFamily="18" charset="0"/>
              </a:defRPr>
            </a:lvl2pPr>
            <a:lvl3pPr marL="987425" indent="-266700" algn="l" defTabSz="1034717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itchFamily="34" charset="0"/>
              <a:buChar char="•"/>
              <a:defRPr sz="2400">
                <a:solidFill>
                  <a:srgbClr val="000066"/>
                </a:solidFill>
                <a:effectLst/>
                <a:latin typeface="Cambria" panose="02040503050406030204" pitchFamily="18" charset="0"/>
              </a:defRPr>
            </a:lvl3pPr>
            <a:lvl4pPr marL="1022106" indent="-258673" algn="l" defTabSz="1034717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1271324" indent="-257104" algn="l" defTabSz="1034717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784526" indent="-258578" algn="l" defTabSz="1035914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6pPr>
            <a:lvl7pPr marL="3238622" indent="-258578" algn="l" defTabSz="1035914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7pPr>
            <a:lvl8pPr marL="3692725" indent="-258578" algn="l" defTabSz="1035914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8pPr>
            <a:lvl9pPr marL="4146824" indent="-258578" algn="l" defTabSz="1035914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hu-HU" sz="1800" dirty="0" err="1"/>
              <a:t>Command</a:t>
            </a:r>
            <a:endParaRPr lang="hu-HU" sz="1800" dirty="0"/>
          </a:p>
        </p:txBody>
      </p:sp>
      <p:sp>
        <p:nvSpPr>
          <p:cNvPr id="11" name="Tartalom helye 9"/>
          <p:cNvSpPr txBox="1">
            <a:spLocks/>
          </p:cNvSpPr>
          <p:nvPr/>
        </p:nvSpPr>
        <p:spPr bwMode="auto">
          <a:xfrm>
            <a:off x="7015246" y="5081429"/>
            <a:ext cx="855513" cy="1022320"/>
          </a:xfrm>
          <a:prstGeom prst="rect">
            <a:avLst/>
          </a:prstGeom>
          <a:noFill/>
          <a:ln w="76200">
            <a:solidFill>
              <a:srgbClr val="0643B2"/>
            </a:solidFill>
            <a:miter lim="800000"/>
            <a:headEnd/>
            <a:tailEnd/>
          </a:ln>
        </p:spPr>
        <p:txBody>
          <a:bodyPr vert="horz" wrap="square" lIns="81000" tIns="34055" rIns="68111" bIns="34055" numCol="1" anchor="ctr" anchorCtr="0" compatLnSpc="1">
            <a:prstTxWarp prst="textNoShape">
              <a:avLst/>
            </a:prstTxWarp>
          </a:bodyPr>
          <a:lstStyle>
            <a:lvl1pPr marL="400050" indent="-400050" algn="l" defTabSz="1034717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90000"/>
              <a:buFont typeface="Wingdings" panose="05000000000000000000" pitchFamily="2" charset="2"/>
              <a:buChar char=""/>
              <a:defRPr lang="en-US" sz="2800" kern="1200">
                <a:solidFill>
                  <a:srgbClr val="000066"/>
                </a:solidFill>
                <a:effectLst/>
                <a:latin typeface="Cambria" panose="02040503050406030204" pitchFamily="18" charset="0"/>
                <a:ea typeface="+mn-ea"/>
                <a:cs typeface="+mn-cs"/>
              </a:defRPr>
            </a:lvl1pPr>
            <a:lvl2pPr marL="720725" indent="-320675" algn="l" defTabSz="1034717" rtl="0" eaLnBrk="0" fontAlgn="base" hangingPunct="0">
              <a:spcBef>
                <a:spcPct val="20000"/>
              </a:spcBef>
              <a:spcAft>
                <a:spcPct val="0"/>
              </a:spcAft>
              <a:buFont typeface="Cambria" panose="02040503050406030204" pitchFamily="18" charset="0"/>
              <a:buChar char="‒"/>
              <a:tabLst>
                <a:tab pos="720725" algn="l"/>
              </a:tabLst>
              <a:defRPr sz="2600">
                <a:solidFill>
                  <a:srgbClr val="000066"/>
                </a:solidFill>
                <a:effectLst/>
                <a:latin typeface="Cambria" panose="02040503050406030204" pitchFamily="18" charset="0"/>
              </a:defRPr>
            </a:lvl2pPr>
            <a:lvl3pPr marL="987425" indent="-266700" algn="l" defTabSz="1034717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itchFamily="34" charset="0"/>
              <a:buChar char="•"/>
              <a:defRPr sz="2400">
                <a:solidFill>
                  <a:srgbClr val="000066"/>
                </a:solidFill>
                <a:effectLst/>
                <a:latin typeface="Cambria" panose="02040503050406030204" pitchFamily="18" charset="0"/>
              </a:defRPr>
            </a:lvl3pPr>
            <a:lvl4pPr marL="1022106" indent="-258673" algn="l" defTabSz="1034717" rtl="0" eaLnBrk="0" fontAlgn="base" hangingPunct="0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–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1271324" indent="-257104" algn="l" defTabSz="1034717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784526" indent="-258578" algn="l" defTabSz="1035914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6pPr>
            <a:lvl7pPr marL="3238622" indent="-258578" algn="l" defTabSz="1035914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7pPr>
            <a:lvl8pPr marL="3692725" indent="-258578" algn="l" defTabSz="1035914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8pPr>
            <a:lvl9pPr marL="4146824" indent="-258578" algn="l" defTabSz="1035914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hu-HU" sz="1800" dirty="0"/>
              <a:t>Robot </a:t>
            </a:r>
            <a:r>
              <a:rPr lang="hu-HU" sz="1800" dirty="0" err="1"/>
              <a:t>control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3271969981"/>
      </p:ext>
    </p:extLst>
  </p:cSld>
  <p:clrMapOvr>
    <a:masterClrMapping/>
  </p:clrMapOvr>
  <p:transition xmlns:p14="http://schemas.microsoft.com/office/powerpoint/2010/main" advTm="10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gesztuskesztyű felépítése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1031" y="2133538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/>
              <a:t>Kesztyű 12 szenzorral</a:t>
            </a:r>
          </a:p>
          <a:p>
            <a:pPr>
              <a:lnSpc>
                <a:spcPct val="150000"/>
              </a:lnSpc>
            </a:pPr>
            <a:r>
              <a:rPr lang="hu-HU" dirty="0"/>
              <a:t>Mikrokontrolleres egység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Feldolgozza a szenzorok jeleit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Gesztusreprezentációt állít elő a kliens számára</a:t>
            </a:r>
          </a:p>
          <a:p>
            <a:pPr>
              <a:lnSpc>
                <a:spcPct val="150000"/>
              </a:lnSpc>
            </a:pPr>
            <a:r>
              <a:rPr lang="hu-HU" dirty="0"/>
              <a:t>Kliensalkalmazás (PC)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A gesztusokból parancsot állít elő a robotvezérlés számára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Segítségével elvégezhetjük a kesztyű konfigurálását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779" y="1760507"/>
            <a:ext cx="4745178" cy="1787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346523"/>
      </p:ext>
    </p:extLst>
  </p:cSld>
  <p:clrMapOvr>
    <a:masterClrMapping/>
  </p:clrMapOvr>
  <p:transition xmlns:p14="http://schemas.microsoft.com/office/powerpoint/2010/main" advTm="10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kesztyű </a:t>
            </a:r>
            <a:r>
              <a:rPr lang="hu-HU" dirty="0" err="1"/>
              <a:t>szenzorai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48464" y="1699924"/>
            <a:ext cx="5691376" cy="4525963"/>
          </a:xfrm>
        </p:spPr>
        <p:txBody>
          <a:bodyPr/>
          <a:lstStyle/>
          <a:p>
            <a:r>
              <a:rPr lang="hu-HU" dirty="0"/>
              <a:t>12 IMU (</a:t>
            </a:r>
            <a:r>
              <a:rPr lang="hu-HU" dirty="0" err="1"/>
              <a:t>Inertial</a:t>
            </a:r>
            <a:r>
              <a:rPr lang="hu-HU" dirty="0"/>
              <a:t> </a:t>
            </a:r>
            <a:r>
              <a:rPr lang="hu-HU" dirty="0" err="1"/>
              <a:t>Measurement</a:t>
            </a:r>
            <a:r>
              <a:rPr lang="hu-HU" dirty="0"/>
              <a:t> Unit)</a:t>
            </a:r>
          </a:p>
          <a:p>
            <a:pPr lvl="1"/>
            <a:r>
              <a:rPr lang="hu-HU" dirty="0"/>
              <a:t>2 minden egyes ujjon</a:t>
            </a:r>
          </a:p>
          <a:p>
            <a:pPr lvl="1"/>
            <a:r>
              <a:rPr lang="hu-HU" dirty="0"/>
              <a:t>1 a kézfejen</a:t>
            </a:r>
          </a:p>
          <a:p>
            <a:pPr lvl="1"/>
            <a:r>
              <a:rPr lang="hu-HU" dirty="0"/>
              <a:t>1 a csuklón</a:t>
            </a:r>
          </a:p>
          <a:p>
            <a:pPr lvl="1"/>
            <a:endParaRPr lang="hu-HU" dirty="0"/>
          </a:p>
          <a:p>
            <a:r>
              <a:rPr lang="hu-HU" dirty="0"/>
              <a:t>A </a:t>
            </a:r>
            <a:r>
              <a:rPr lang="hu-HU" sz="2100" dirty="0"/>
              <a:t>MEMS (</a:t>
            </a:r>
            <a:r>
              <a:rPr lang="hu-HU" sz="2100" dirty="0" err="1"/>
              <a:t>MicroElectroMechanical</a:t>
            </a:r>
            <a:r>
              <a:rPr lang="hu-HU" sz="2100" dirty="0"/>
              <a:t> Systems) szenzorok</a:t>
            </a:r>
            <a:r>
              <a:rPr lang="hu-HU" dirty="0"/>
              <a:t> tartalma</a:t>
            </a:r>
          </a:p>
          <a:p>
            <a:pPr lvl="1"/>
            <a:r>
              <a:rPr lang="hu-HU" dirty="0"/>
              <a:t>3 tengelyű giroszkóp</a:t>
            </a:r>
          </a:p>
          <a:p>
            <a:pPr lvl="1"/>
            <a:r>
              <a:rPr lang="hu-HU" dirty="0"/>
              <a:t>3 tengelyű gyorsulásmérő</a:t>
            </a:r>
          </a:p>
          <a:p>
            <a:pPr lvl="1"/>
            <a:r>
              <a:rPr lang="hu-HU" dirty="0"/>
              <a:t>3 tengelyű magnetométer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169" y="1537537"/>
            <a:ext cx="2867494" cy="4688350"/>
          </a:xfrm>
          <a:prstGeom prst="rect">
            <a:avLst/>
          </a:prstGeom>
        </p:spPr>
      </p:pic>
      <p:pic>
        <p:nvPicPr>
          <p:cNvPr id="5" name="Tartalom hely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07262" y="4623781"/>
            <a:ext cx="1050626" cy="93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5290535"/>
      </p:ext>
    </p:extLst>
  </p:cSld>
  <p:clrMapOvr>
    <a:masterClrMapping/>
  </p:clrMapOvr>
  <p:transition xmlns:p14="http://schemas.microsoft.com/office/powerpoint/2010/main" advTm="10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Szenzorfúzió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105" y="5100623"/>
            <a:ext cx="1318452" cy="1142658"/>
          </a:xfrm>
          <a:prstGeom prst="rect">
            <a:avLst/>
          </a:prstGeom>
        </p:spPr>
      </p:pic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77317" y="1633438"/>
            <a:ext cx="5599651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/>
              <a:t>Giroszkóp: szögsebesség mérés (</a:t>
            </a:r>
            <a:r>
              <a:rPr lang="hu-HU" dirty="0" err="1"/>
              <a:t>drift</a:t>
            </a:r>
            <a:r>
              <a:rPr lang="hu-HU" dirty="0"/>
              <a:t> korrekció szükséges)</a:t>
            </a:r>
          </a:p>
          <a:p>
            <a:pPr>
              <a:lnSpc>
                <a:spcPct val="150000"/>
              </a:lnSpc>
            </a:pPr>
            <a:endParaRPr lang="hu-HU" dirty="0"/>
          </a:p>
          <a:p>
            <a:pPr>
              <a:lnSpc>
                <a:spcPct val="150000"/>
              </a:lnSpc>
            </a:pPr>
            <a:r>
              <a:rPr lang="hu-HU" dirty="0"/>
              <a:t>Gyorsulásmérő: meghatározza a gravitáció irányát</a:t>
            </a:r>
          </a:p>
          <a:p>
            <a:pPr>
              <a:lnSpc>
                <a:spcPct val="150000"/>
              </a:lnSpc>
            </a:pPr>
            <a:endParaRPr lang="hu-HU" dirty="0"/>
          </a:p>
          <a:p>
            <a:pPr>
              <a:lnSpc>
                <a:spcPct val="150000"/>
              </a:lnSpc>
            </a:pPr>
            <a:r>
              <a:rPr lang="hu-HU" dirty="0"/>
              <a:t>Magnetométer: A föld mágneses északi pólusának mérése</a:t>
            </a:r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978" y="3625190"/>
            <a:ext cx="1482706" cy="988470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887" y="1633438"/>
            <a:ext cx="1692888" cy="150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062829"/>
      </p:ext>
    </p:extLst>
  </p:cSld>
  <p:clrMapOvr>
    <a:masterClrMapping/>
  </p:clrMapOvr>
  <p:transition xmlns:p14="http://schemas.microsoft.com/office/powerpoint/2010/main" advTm="10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Gesztusreprezentáció</a:t>
            </a:r>
          </a:p>
        </p:txBody>
      </p:sp>
      <p:sp>
        <p:nvSpPr>
          <p:cNvPr id="12" name="Tartalom helye 5"/>
          <p:cNvSpPr>
            <a:spLocks noGrp="1"/>
          </p:cNvSpPr>
          <p:nvPr>
            <p:ph idx="1"/>
          </p:nvPr>
        </p:nvSpPr>
        <p:spPr>
          <a:xfrm>
            <a:off x="664249" y="1794434"/>
            <a:ext cx="7877282" cy="500325"/>
          </a:xfrm>
          <a:ln w="28575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hu-HU" sz="2100" dirty="0"/>
              <a:t>Szenzorfúzió</a:t>
            </a:r>
            <a:r>
              <a:rPr lang="hu-HU" dirty="0"/>
              <a:t> (giroszkóp, gyorsulásmérő, magnetométer)</a:t>
            </a:r>
          </a:p>
        </p:txBody>
      </p:sp>
      <p:sp>
        <p:nvSpPr>
          <p:cNvPr id="13" name="Lefelé nyíl 12"/>
          <p:cNvSpPr/>
          <p:nvPr/>
        </p:nvSpPr>
        <p:spPr bwMode="auto">
          <a:xfrm>
            <a:off x="4327311" y="2419069"/>
            <a:ext cx="484632" cy="56744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6" name="Lefelé nyíl 15"/>
          <p:cNvSpPr/>
          <p:nvPr/>
        </p:nvSpPr>
        <p:spPr bwMode="auto">
          <a:xfrm>
            <a:off x="4325115" y="3735458"/>
            <a:ext cx="484632" cy="56744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8" name="Lefelé nyíl 17"/>
          <p:cNvSpPr/>
          <p:nvPr/>
        </p:nvSpPr>
        <p:spPr bwMode="auto">
          <a:xfrm>
            <a:off x="4322919" y="5051847"/>
            <a:ext cx="484632" cy="56744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9" name="Lefelé nyíl 18"/>
          <p:cNvSpPr/>
          <p:nvPr/>
        </p:nvSpPr>
        <p:spPr bwMode="auto">
          <a:xfrm>
            <a:off x="6590361" y="3736712"/>
            <a:ext cx="484632" cy="1883833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0" name="Tartalom helye 5"/>
          <p:cNvSpPr txBox="1">
            <a:spLocks/>
          </p:cNvSpPr>
          <p:nvPr/>
        </p:nvSpPr>
        <p:spPr bwMode="auto">
          <a:xfrm>
            <a:off x="1465522" y="3124354"/>
            <a:ext cx="6199425" cy="467433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A0AA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rgbClr val="164155"/>
                </a:solidFill>
                <a:latin typeface="+mn-lt"/>
                <a:ea typeface="ＭＳ Ｐゴシック" pitchFamily="36" charset="-128"/>
                <a:cs typeface="ＭＳ Ｐゴシック" pitchFamily="36" charset="-128"/>
              </a:defRPr>
            </a:lvl1pPr>
            <a:lvl2pPr marL="770335" indent="-34171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64155"/>
              </a:buClr>
              <a:buSzPct val="75000"/>
              <a:buFont typeface="Wingdings" panose="05000000000000000000" pitchFamily="2" charset="2"/>
              <a:buChar char="n"/>
              <a:defRPr sz="2100">
                <a:solidFill>
                  <a:srgbClr val="164155"/>
                </a:solidFill>
                <a:latin typeface="+mn-lt"/>
                <a:ea typeface="ＭＳ Ｐゴシック" pitchFamily="36" charset="-128"/>
              </a:defRPr>
            </a:lvl2pPr>
            <a:lvl3pPr marL="102751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A0AA"/>
              </a:buClr>
              <a:buSzPct val="70000"/>
              <a:buFont typeface="Wingdings" panose="05000000000000000000" pitchFamily="2" charset="2"/>
              <a:buChar char="n"/>
              <a:defRPr sz="1800">
                <a:solidFill>
                  <a:srgbClr val="164155"/>
                </a:solidFill>
                <a:latin typeface="+mn-lt"/>
                <a:ea typeface="ＭＳ Ｐゴシック" pitchFamily="36" charset="-128"/>
              </a:defRPr>
            </a:lvl3pPr>
            <a:lvl4pPr marL="1284685" indent="-17145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n"/>
              <a:defRPr sz="1500">
                <a:solidFill>
                  <a:srgbClr val="164155"/>
                </a:solidFill>
                <a:latin typeface="+mn-lt"/>
                <a:ea typeface="ＭＳ Ｐゴシック" pitchFamily="36" charset="-128"/>
              </a:defRPr>
            </a:lvl4pPr>
            <a:lvl5pPr marL="15430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A0AA"/>
              </a:buClr>
              <a:buSzPct val="55000"/>
              <a:buFont typeface="Wingdings" panose="05000000000000000000" pitchFamily="2" charset="2"/>
              <a:buChar char="n"/>
              <a:defRPr sz="1500">
                <a:solidFill>
                  <a:srgbClr val="164155"/>
                </a:solidFill>
                <a:latin typeface="+mn-lt"/>
                <a:ea typeface="ＭＳ Ｐゴシック" pitchFamily="36" charset="-128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8BA0AA"/>
              </a:buClr>
              <a:buSzPct val="55000"/>
              <a:buFont typeface="Wingdings" pitchFamily="36" charset="2"/>
              <a:buChar char="n"/>
              <a:defRPr sz="1500">
                <a:solidFill>
                  <a:srgbClr val="164155"/>
                </a:solidFill>
                <a:latin typeface="+mn-lt"/>
                <a:ea typeface="ＭＳ Ｐゴシック" pitchFamily="36" charset="-128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8BA0AA"/>
              </a:buClr>
              <a:buSzPct val="55000"/>
              <a:buFont typeface="Wingdings" pitchFamily="36" charset="2"/>
              <a:buChar char="n"/>
              <a:defRPr sz="1500">
                <a:solidFill>
                  <a:srgbClr val="164155"/>
                </a:solidFill>
                <a:latin typeface="+mn-lt"/>
                <a:ea typeface="ＭＳ Ｐゴシック" pitchFamily="36" charset="-128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8BA0AA"/>
              </a:buClr>
              <a:buSzPct val="55000"/>
              <a:buFont typeface="Wingdings" pitchFamily="36" charset="2"/>
              <a:buChar char="n"/>
              <a:defRPr sz="1500">
                <a:solidFill>
                  <a:srgbClr val="164155"/>
                </a:solidFill>
                <a:latin typeface="+mn-lt"/>
                <a:ea typeface="ＭＳ Ｐゴシック" pitchFamily="36" charset="-128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8BA0AA"/>
              </a:buClr>
              <a:buSzPct val="55000"/>
              <a:buFont typeface="Wingdings" pitchFamily="36" charset="2"/>
              <a:buChar char="n"/>
              <a:defRPr sz="1500">
                <a:solidFill>
                  <a:srgbClr val="164155"/>
                </a:solidFill>
                <a:latin typeface="+mn-lt"/>
                <a:ea typeface="ＭＳ Ｐゴシック" pitchFamily="36" charset="-128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hu-HU" sz="2100" kern="0" dirty="0"/>
              <a:t>Az egyes szenzorok abszolút orientációja</a:t>
            </a:r>
          </a:p>
        </p:txBody>
      </p:sp>
      <p:sp>
        <p:nvSpPr>
          <p:cNvPr id="21" name="Tartalom helye 5"/>
          <p:cNvSpPr txBox="1">
            <a:spLocks/>
          </p:cNvSpPr>
          <p:nvPr/>
        </p:nvSpPr>
        <p:spPr bwMode="auto">
          <a:xfrm>
            <a:off x="1465521" y="4438235"/>
            <a:ext cx="4708775" cy="467433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A0AA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rgbClr val="164155"/>
                </a:solidFill>
                <a:latin typeface="+mn-lt"/>
                <a:ea typeface="ＭＳ Ｐゴシック" pitchFamily="36" charset="-128"/>
                <a:cs typeface="ＭＳ Ｐゴシック" pitchFamily="36" charset="-128"/>
              </a:defRPr>
            </a:lvl1pPr>
            <a:lvl2pPr marL="770335" indent="-34171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64155"/>
              </a:buClr>
              <a:buSzPct val="75000"/>
              <a:buFont typeface="Wingdings" panose="05000000000000000000" pitchFamily="2" charset="2"/>
              <a:buChar char="n"/>
              <a:defRPr sz="2100">
                <a:solidFill>
                  <a:srgbClr val="164155"/>
                </a:solidFill>
                <a:latin typeface="+mn-lt"/>
                <a:ea typeface="ＭＳ Ｐゴシック" pitchFamily="36" charset="-128"/>
              </a:defRPr>
            </a:lvl2pPr>
            <a:lvl3pPr marL="102751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A0AA"/>
              </a:buClr>
              <a:buSzPct val="70000"/>
              <a:buFont typeface="Wingdings" panose="05000000000000000000" pitchFamily="2" charset="2"/>
              <a:buChar char="n"/>
              <a:defRPr sz="1800">
                <a:solidFill>
                  <a:srgbClr val="164155"/>
                </a:solidFill>
                <a:latin typeface="+mn-lt"/>
                <a:ea typeface="ＭＳ Ｐゴシック" pitchFamily="36" charset="-128"/>
              </a:defRPr>
            </a:lvl3pPr>
            <a:lvl4pPr marL="1284685" indent="-17145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n"/>
              <a:defRPr sz="1500">
                <a:solidFill>
                  <a:srgbClr val="164155"/>
                </a:solidFill>
                <a:latin typeface="+mn-lt"/>
                <a:ea typeface="ＭＳ Ｐゴシック" pitchFamily="36" charset="-128"/>
              </a:defRPr>
            </a:lvl4pPr>
            <a:lvl5pPr marL="15430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A0AA"/>
              </a:buClr>
              <a:buSzPct val="55000"/>
              <a:buFont typeface="Wingdings" panose="05000000000000000000" pitchFamily="2" charset="2"/>
              <a:buChar char="n"/>
              <a:defRPr sz="1500">
                <a:solidFill>
                  <a:srgbClr val="164155"/>
                </a:solidFill>
                <a:latin typeface="+mn-lt"/>
                <a:ea typeface="ＭＳ Ｐゴシック" pitchFamily="36" charset="-128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8BA0AA"/>
              </a:buClr>
              <a:buSzPct val="55000"/>
              <a:buFont typeface="Wingdings" pitchFamily="36" charset="2"/>
              <a:buChar char="n"/>
              <a:defRPr sz="1500">
                <a:solidFill>
                  <a:srgbClr val="164155"/>
                </a:solidFill>
                <a:latin typeface="+mn-lt"/>
                <a:ea typeface="ＭＳ Ｐゴシック" pitchFamily="36" charset="-128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8BA0AA"/>
              </a:buClr>
              <a:buSzPct val="55000"/>
              <a:buFont typeface="Wingdings" pitchFamily="36" charset="2"/>
              <a:buChar char="n"/>
              <a:defRPr sz="1500">
                <a:solidFill>
                  <a:srgbClr val="164155"/>
                </a:solidFill>
                <a:latin typeface="+mn-lt"/>
                <a:ea typeface="ＭＳ Ｐゴシック" pitchFamily="36" charset="-128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8BA0AA"/>
              </a:buClr>
              <a:buSzPct val="55000"/>
              <a:buFont typeface="Wingdings" pitchFamily="36" charset="2"/>
              <a:buChar char="n"/>
              <a:defRPr sz="1500">
                <a:solidFill>
                  <a:srgbClr val="164155"/>
                </a:solidFill>
                <a:latin typeface="+mn-lt"/>
                <a:ea typeface="ＭＳ Ｐゴシック" pitchFamily="36" charset="-128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8BA0AA"/>
              </a:buClr>
              <a:buSzPct val="55000"/>
              <a:buFont typeface="Wingdings" pitchFamily="36" charset="2"/>
              <a:buChar char="n"/>
              <a:defRPr sz="1500">
                <a:solidFill>
                  <a:srgbClr val="164155"/>
                </a:solidFill>
                <a:latin typeface="+mn-lt"/>
                <a:ea typeface="ＭＳ Ｐゴシック" pitchFamily="36" charset="-128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hu-HU" sz="2100" kern="0" dirty="0"/>
              <a:t>Szenzorok egymással bezárt szögei</a:t>
            </a:r>
          </a:p>
        </p:txBody>
      </p:sp>
      <p:sp>
        <p:nvSpPr>
          <p:cNvPr id="22" name="Tartalom helye 5"/>
          <p:cNvSpPr txBox="1">
            <a:spLocks/>
          </p:cNvSpPr>
          <p:nvPr/>
        </p:nvSpPr>
        <p:spPr bwMode="auto">
          <a:xfrm>
            <a:off x="1465521" y="5765470"/>
            <a:ext cx="6199425" cy="467433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A0AA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rgbClr val="164155"/>
                </a:solidFill>
                <a:latin typeface="+mn-lt"/>
                <a:ea typeface="ＭＳ Ｐゴシック" pitchFamily="36" charset="-128"/>
                <a:cs typeface="ＭＳ Ｐゴシック" pitchFamily="36" charset="-128"/>
              </a:defRPr>
            </a:lvl1pPr>
            <a:lvl2pPr marL="770335" indent="-34171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64155"/>
              </a:buClr>
              <a:buSzPct val="75000"/>
              <a:buFont typeface="Wingdings" panose="05000000000000000000" pitchFamily="2" charset="2"/>
              <a:buChar char="n"/>
              <a:defRPr sz="2100">
                <a:solidFill>
                  <a:srgbClr val="164155"/>
                </a:solidFill>
                <a:latin typeface="+mn-lt"/>
                <a:ea typeface="ＭＳ Ｐゴシック" pitchFamily="36" charset="-128"/>
              </a:defRPr>
            </a:lvl2pPr>
            <a:lvl3pPr marL="102751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A0AA"/>
              </a:buClr>
              <a:buSzPct val="70000"/>
              <a:buFont typeface="Wingdings" panose="05000000000000000000" pitchFamily="2" charset="2"/>
              <a:buChar char="n"/>
              <a:defRPr sz="1800">
                <a:solidFill>
                  <a:srgbClr val="164155"/>
                </a:solidFill>
                <a:latin typeface="+mn-lt"/>
                <a:ea typeface="ＭＳ Ｐゴシック" pitchFamily="36" charset="-128"/>
              </a:defRPr>
            </a:lvl3pPr>
            <a:lvl4pPr marL="1284685" indent="-17145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n"/>
              <a:defRPr sz="1500">
                <a:solidFill>
                  <a:srgbClr val="164155"/>
                </a:solidFill>
                <a:latin typeface="+mn-lt"/>
                <a:ea typeface="ＭＳ Ｐゴシック" pitchFamily="36" charset="-128"/>
              </a:defRPr>
            </a:lvl4pPr>
            <a:lvl5pPr marL="1543050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BA0AA"/>
              </a:buClr>
              <a:buSzPct val="55000"/>
              <a:buFont typeface="Wingdings" panose="05000000000000000000" pitchFamily="2" charset="2"/>
              <a:buChar char="n"/>
              <a:defRPr sz="1500">
                <a:solidFill>
                  <a:srgbClr val="164155"/>
                </a:solidFill>
                <a:latin typeface="+mn-lt"/>
                <a:ea typeface="ＭＳ Ｐゴシック" pitchFamily="36" charset="-128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8BA0AA"/>
              </a:buClr>
              <a:buSzPct val="55000"/>
              <a:buFont typeface="Wingdings" pitchFamily="36" charset="2"/>
              <a:buChar char="n"/>
              <a:defRPr sz="1500">
                <a:solidFill>
                  <a:srgbClr val="164155"/>
                </a:solidFill>
                <a:latin typeface="+mn-lt"/>
                <a:ea typeface="ＭＳ Ｐゴシック" pitchFamily="36" charset="-128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8BA0AA"/>
              </a:buClr>
              <a:buSzPct val="55000"/>
              <a:buFont typeface="Wingdings" pitchFamily="36" charset="2"/>
              <a:buChar char="n"/>
              <a:defRPr sz="1500">
                <a:solidFill>
                  <a:srgbClr val="164155"/>
                </a:solidFill>
                <a:latin typeface="+mn-lt"/>
                <a:ea typeface="ＭＳ Ｐゴシック" pitchFamily="36" charset="-128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8BA0AA"/>
              </a:buClr>
              <a:buSzPct val="55000"/>
              <a:buFont typeface="Wingdings" pitchFamily="36" charset="2"/>
              <a:buChar char="n"/>
              <a:defRPr sz="1500">
                <a:solidFill>
                  <a:srgbClr val="164155"/>
                </a:solidFill>
                <a:latin typeface="+mn-lt"/>
                <a:ea typeface="ＭＳ Ｐゴシック" pitchFamily="36" charset="-128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8BA0AA"/>
              </a:buClr>
              <a:buSzPct val="55000"/>
              <a:buFont typeface="Wingdings" pitchFamily="36" charset="2"/>
              <a:buChar char="n"/>
              <a:defRPr sz="1500">
                <a:solidFill>
                  <a:srgbClr val="164155"/>
                </a:solidFill>
                <a:latin typeface="+mn-lt"/>
                <a:ea typeface="ＭＳ Ｐゴシック" pitchFamily="36" charset="-128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hu-HU" sz="2100" kern="0" dirty="0"/>
              <a:t>Gesztusreprezentáció / virtuális kézmodell</a:t>
            </a:r>
          </a:p>
        </p:txBody>
      </p:sp>
    </p:spTree>
    <p:extLst>
      <p:ext uri="{BB962C8B-B14F-4D97-AF65-F5344CB8AC3E}">
        <p14:creationId xmlns:p14="http://schemas.microsoft.com/office/powerpoint/2010/main" val="216828419"/>
      </p:ext>
    </p:extLst>
  </p:cSld>
  <p:clrMapOvr>
    <a:masterClrMapping/>
  </p:clrMapOvr>
  <p:transition xmlns:p14="http://schemas.microsoft.com/office/powerpoint/2010/main" advTm="10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Gesztusreprezentáció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293127"/>
              </p:ext>
            </p:extLst>
          </p:nvPr>
        </p:nvGraphicFramePr>
        <p:xfrm>
          <a:off x="3858349" y="1632860"/>
          <a:ext cx="2372263" cy="487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1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199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28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003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3147">
                <a:tc>
                  <a:txBody>
                    <a:bodyPr/>
                    <a:lstStyle/>
                    <a:p>
                      <a:pPr algn="l" fontAlgn="ctr"/>
                      <a:endParaRPr lang="hu-HU" sz="1600" b="1" i="0" u="none" strike="noStrike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Sensor1</a:t>
                      </a:r>
                      <a:endParaRPr lang="hu-HU" sz="1200" b="1" i="0" u="none" strike="noStrike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Sensor</a:t>
                      </a:r>
                      <a:r>
                        <a:rPr lang="hu-H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72000" marR="72000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Ax</a:t>
                      </a:r>
                      <a:r>
                        <a:rPr lang="hu-H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i</a:t>
                      </a:r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s</a:t>
                      </a:r>
                      <a:endParaRPr lang="hu-HU" sz="1200" b="1" i="0" u="none" strike="noStrike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14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hu-HU" sz="1600" b="1" i="0" u="none" strike="noStrike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T1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y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14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hu-HU" sz="1600" b="1" i="0" u="none" strike="noStrike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T1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T2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y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14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hu-HU" sz="1600" b="1" i="0" u="none" strike="noStrike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I1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x</a:t>
                      </a:r>
                    </a:p>
                  </a:txBody>
                  <a:tcPr marL="72000" marR="72000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14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  <a:endParaRPr lang="hu-HU" sz="1600" b="1" i="0" u="none" strike="noStrike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I1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I2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x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314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endParaRPr lang="hu-HU" sz="1600" b="1" i="0" u="none" strike="noStrike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M1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x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314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  <a:endParaRPr lang="hu-HU" sz="1600" b="1" i="0" u="none" strike="noStrike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M1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M2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x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14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  <a:endParaRPr lang="hu-HU" sz="1600" b="1" i="0" u="none" strike="noStrike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R1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x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314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  <a:endParaRPr lang="hu-HU" sz="1600" b="1" i="0" u="none" strike="noStrike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R1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R2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x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314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8</a:t>
                      </a:r>
                      <a:endParaRPr lang="hu-HU" sz="1600" b="1" i="0" u="none" strike="noStrike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L1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x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314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  <a:endParaRPr lang="hu-HU" sz="1600" b="1" i="0" u="none" strike="noStrike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L1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L2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x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687479"/>
              </p:ext>
            </p:extLst>
          </p:nvPr>
        </p:nvGraphicFramePr>
        <p:xfrm>
          <a:off x="6386856" y="1632860"/>
          <a:ext cx="2372263" cy="487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3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9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28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003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3147">
                <a:tc>
                  <a:txBody>
                    <a:bodyPr/>
                    <a:lstStyle/>
                    <a:p>
                      <a:pPr algn="l" fontAlgn="ctr"/>
                      <a:endParaRPr lang="hu-HU" sz="1600" b="1" i="0" u="none" strike="noStrike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Sensor1</a:t>
                      </a:r>
                      <a:endParaRPr lang="hu-HU" sz="1200" b="1" i="0" u="none" strike="noStrike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Sensor</a:t>
                      </a:r>
                      <a:r>
                        <a:rPr lang="hu-H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72000" marR="72000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Ax</a:t>
                      </a:r>
                      <a:r>
                        <a:rPr lang="hu-H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i</a:t>
                      </a:r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s</a:t>
                      </a:r>
                      <a:endParaRPr lang="hu-HU" sz="1200" b="1" i="0" u="none" strike="noStrike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72000" marT="9525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147"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10</a:t>
                      </a:r>
                    </a:p>
                  </a:txBody>
                  <a:tcPr marL="72000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</a:t>
                      </a:r>
                    </a:p>
                  </a:txBody>
                  <a:tcPr marL="72000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T2</a:t>
                      </a:r>
                    </a:p>
                  </a:txBody>
                  <a:tcPr marL="72000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x</a:t>
                      </a:r>
                    </a:p>
                  </a:txBody>
                  <a:tcPr marL="72000" marR="9525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3147"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11</a:t>
                      </a:r>
                    </a:p>
                  </a:txBody>
                  <a:tcPr marL="72000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I2</a:t>
                      </a:r>
                    </a:p>
                  </a:txBody>
                  <a:tcPr marL="72000" marR="952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M2</a:t>
                      </a:r>
                    </a:p>
                  </a:txBody>
                  <a:tcPr marL="72000" marR="952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y</a:t>
                      </a:r>
                    </a:p>
                  </a:txBody>
                  <a:tcPr marL="72000" marR="9525" marT="9525" marB="0" anchor="ctr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3147"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600" b="1" i="0" u="none" strike="noStrike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12</a:t>
                      </a:r>
                    </a:p>
                  </a:txBody>
                  <a:tcPr marL="72000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M2</a:t>
                      </a:r>
                    </a:p>
                  </a:txBody>
                  <a:tcPr marL="72000" marR="952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R2</a:t>
                      </a:r>
                    </a:p>
                  </a:txBody>
                  <a:tcPr marL="72000" marR="952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y</a:t>
                      </a:r>
                    </a:p>
                  </a:txBody>
                  <a:tcPr marL="72000" marR="9525" marT="9525" marB="0" anchor="ctr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3147"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600" b="1" i="0" u="none" strike="noStrike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13</a:t>
                      </a:r>
                    </a:p>
                  </a:txBody>
                  <a:tcPr marL="72000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R2</a:t>
                      </a:r>
                    </a:p>
                  </a:txBody>
                  <a:tcPr marL="72000" marR="952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L2</a:t>
                      </a:r>
                    </a:p>
                  </a:txBody>
                  <a:tcPr marL="72000" marR="952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y</a:t>
                      </a:r>
                    </a:p>
                  </a:txBody>
                  <a:tcPr marL="72000" marR="9525" marT="9525" marB="0" anchor="ctr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3147"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600" b="1" i="0" u="none" strike="noStrike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14</a:t>
                      </a:r>
                    </a:p>
                  </a:txBody>
                  <a:tcPr marL="72000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</a:t>
                      </a:r>
                    </a:p>
                  </a:txBody>
                  <a:tcPr marL="72000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</a:t>
                      </a:r>
                    </a:p>
                  </a:txBody>
                  <a:tcPr marL="72000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x</a:t>
                      </a:r>
                    </a:p>
                  </a:txBody>
                  <a:tcPr marL="72000" marR="9525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3147"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600" b="1" i="0" u="none" strike="noStrike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15</a:t>
                      </a:r>
                    </a:p>
                  </a:txBody>
                  <a:tcPr marL="72000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</a:t>
                      </a:r>
                    </a:p>
                  </a:txBody>
                  <a:tcPr marL="72000" marR="952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</a:t>
                      </a:r>
                    </a:p>
                  </a:txBody>
                  <a:tcPr marL="72000" marR="9525" marT="9525" marB="0" anchor="ctr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y</a:t>
                      </a:r>
                    </a:p>
                  </a:txBody>
                  <a:tcPr marL="72000" marR="9525" marT="9525" marB="0" anchor="ctr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3147"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600" b="1" i="0" u="none" strike="noStrike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16</a:t>
                      </a:r>
                    </a:p>
                  </a:txBody>
                  <a:tcPr marL="72000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Hand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Abs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q0</a:t>
                      </a:r>
                    </a:p>
                  </a:txBody>
                  <a:tcPr marL="72000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3147"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600" b="1" i="0" u="none" strike="noStrike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17</a:t>
                      </a:r>
                    </a:p>
                  </a:txBody>
                  <a:tcPr marL="72000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Hand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Abs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q1</a:t>
                      </a:r>
                    </a:p>
                  </a:txBody>
                  <a:tcPr marL="72000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3147"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600" b="1" i="0" u="none" strike="noStrike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18</a:t>
                      </a:r>
                    </a:p>
                  </a:txBody>
                  <a:tcPr marL="72000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Hand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Abs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q2</a:t>
                      </a:r>
                    </a:p>
                  </a:txBody>
                  <a:tcPr marL="72000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3147"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mbria" panose="02040503050406030204" pitchFamily="18" charset="0"/>
                        </a:rPr>
                        <a:t>19</a:t>
                      </a:r>
                    </a:p>
                  </a:txBody>
                  <a:tcPr marL="72000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Hand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hu-HU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Abs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2000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q3</a:t>
                      </a:r>
                    </a:p>
                  </a:txBody>
                  <a:tcPr marL="72000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pic>
        <p:nvPicPr>
          <p:cNvPr id="6" name="Tartalom helye 9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55" y="1426636"/>
            <a:ext cx="3154404" cy="5157450"/>
          </a:xfrm>
        </p:spPr>
      </p:pic>
    </p:spTree>
    <p:extLst>
      <p:ext uri="{BB962C8B-B14F-4D97-AF65-F5344CB8AC3E}">
        <p14:creationId xmlns:p14="http://schemas.microsoft.com/office/powerpoint/2010/main" val="1910416068"/>
      </p:ext>
    </p:extLst>
  </p:cSld>
  <p:clrMapOvr>
    <a:masterClrMapping/>
  </p:clrMapOvr>
  <p:transition xmlns:p14="http://schemas.microsoft.com/office/powerpoint/2010/main" advTm="10000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dsd">
  <a:themeElements>
    <a:clrScheme name="1_dsd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1_ds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3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36" charset="0"/>
          </a:defRPr>
        </a:defPPr>
      </a:lstStyle>
    </a:lnDef>
  </a:objectDefaults>
  <a:extraClrSchemeLst>
    <a:extraClrScheme>
      <a:clrScheme name="1_dsd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sd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sd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sd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sd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</TotalTime>
  <Words>514</Words>
  <Application>Microsoft Macintosh PowerPoint</Application>
  <PresentationFormat>On-screen Show (4:3)</PresentationFormat>
  <Paragraphs>171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1_dsd</vt:lpstr>
      <vt:lpstr>Gesztuskesztyű alkalmazása az ember és gép közötti kollaborációban </vt:lpstr>
      <vt:lpstr>Ember és robot közötti kollaboráció </vt:lpstr>
      <vt:lpstr>A hatékony együttműködés feltételei</vt:lpstr>
      <vt:lpstr>Gesztusvezérlés gesztuskesztyűvel</vt:lpstr>
      <vt:lpstr>A gesztuskesztyű felépítése</vt:lpstr>
      <vt:lpstr>A kesztyű szenzorai</vt:lpstr>
      <vt:lpstr>Szenzorfúzió</vt:lpstr>
      <vt:lpstr>Gesztusreprezentáció</vt:lpstr>
      <vt:lpstr>Gesztusreprezentáció</vt:lpstr>
      <vt:lpstr>A kliensapplikáció</vt:lpstr>
      <vt:lpstr>Kézre kalibrálás</vt:lpstr>
      <vt:lpstr>A szenzorok kalibrációja</vt:lpstr>
      <vt:lpstr>A gesztusok betanítása</vt:lpstr>
      <vt:lpstr>A gesztuskesztyű használatának előnyei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Szabolcs</dc:creator>
  <cp:lastModifiedBy>Virág Éva</cp:lastModifiedBy>
  <cp:revision>44</cp:revision>
  <dcterms:created xsi:type="dcterms:W3CDTF">2016-02-25T09:40:48Z</dcterms:created>
  <dcterms:modified xsi:type="dcterms:W3CDTF">2016-02-29T14:18:30Z</dcterms:modified>
</cp:coreProperties>
</file>