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58" r:id="rId5"/>
    <p:sldId id="265" r:id="rId6"/>
    <p:sldId id="261" r:id="rId7"/>
    <p:sldId id="259" r:id="rId8"/>
    <p:sldId id="260" r:id="rId9"/>
    <p:sldId id="262" r:id="rId10"/>
    <p:sldId id="263" r:id="rId11"/>
    <p:sldId id="264" r:id="rId12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64855" autoAdjust="0"/>
  </p:normalViewPr>
  <p:slideViewPr>
    <p:cSldViewPr>
      <p:cViewPr>
        <p:scale>
          <a:sx n="70" d="100"/>
          <a:sy n="70" d="100"/>
        </p:scale>
        <p:origin x="-9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hi\Documents\_private\iig\tiop-2.2.x%20megval&#243;s&#237;t&#225;s\tsz\it_projekt_stat_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215854962574136E-2"/>
          <c:y val="0.12154980627421573"/>
          <c:w val="0.84503255628479645"/>
          <c:h val="0.76153311718388139"/>
        </c:manualLayout>
      </c:layout>
      <c:pie3DChart>
        <c:varyColors val="1"/>
        <c:ser>
          <c:idx val="0"/>
          <c:order val="0"/>
          <c:dPt>
            <c:idx val="3"/>
            <c:bubble3D val="0"/>
            <c:explosion val="25"/>
          </c:dPt>
          <c:dLbls>
            <c:dLbl>
              <c:idx val="0"/>
              <c:layout>
                <c:manualLayout>
                  <c:x val="-3.2988750721467487E-2"/>
                  <c:y val="-0.35618634765376284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hu-H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31862157174827E-2"/>
                  <c:y val="-2.1720521859089192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hu-H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265933544614387E-2"/>
                  <c:y val="-5.9054520774649157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hu-H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4191081775799588E-2"/>
                  <c:y val="-2.2922474770596338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hu-H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Munka1!$E$13:$H$13</c:f>
              <c:strCache>
                <c:ptCount val="4"/>
                <c:pt idx="0">
                  <c:v>építés</c:v>
                </c:pt>
                <c:pt idx="1">
                  <c:v>bútor</c:v>
                </c:pt>
                <c:pt idx="2">
                  <c:v>műszer</c:v>
                </c:pt>
                <c:pt idx="3">
                  <c:v>IT</c:v>
                </c:pt>
              </c:strCache>
            </c:strRef>
          </c:cat>
          <c:val>
            <c:numRef>
              <c:f>Munka1!$E$21:$H$21</c:f>
              <c:numCache>
                <c:formatCode>0%</c:formatCode>
                <c:ptCount val="4"/>
                <c:pt idx="0">
                  <c:v>0.62431064004485692</c:v>
                </c:pt>
                <c:pt idx="1">
                  <c:v>5.0629441019323852E-2</c:v>
                </c:pt>
                <c:pt idx="2">
                  <c:v>0.28544462065705051</c:v>
                </c:pt>
                <c:pt idx="3">
                  <c:v>3.9615298278768744E-2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25400" cap="flat" cmpd="sng" algn="ctr">
      <a:noFill/>
      <a:prstDash val="solid"/>
    </a:ln>
    <a:effectLst/>
  </c:spPr>
  <c:txPr>
    <a:bodyPr/>
    <a:lstStyle/>
    <a:p>
      <a:pPr>
        <a:defRPr sz="2400" b="1">
          <a:solidFill>
            <a:schemeClr val="dk1"/>
          </a:solidFill>
          <a:latin typeface="+mn-lt"/>
          <a:ea typeface="+mn-ea"/>
          <a:cs typeface="+mn-cs"/>
        </a:defRPr>
      </a:pPr>
      <a:endParaRPr lang="hu-H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u-HU" smtClean="0"/>
              <a:t>Uherkovich Péter: Smart Hospitality a PTE-n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F183B-F976-4035-8800-CCE462A7BCAC}" type="datetimeFigureOut">
              <a:rPr lang="hu-HU" smtClean="0"/>
              <a:t>2016.03.29.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 smtClean="0"/>
              <a:t>Networkshop 2016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F4499-D72D-4F81-94B1-261573D61A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193896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u-HU" smtClean="0"/>
              <a:t>Uherkovich Péter: Smart Hospitality a PTE-n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73217-5517-45AA-B290-28F84AEB2C83}" type="datetimeFigureOut">
              <a:rPr lang="hu-HU" smtClean="0"/>
              <a:t>2016.03.29.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58578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416121"/>
            <a:ext cx="5438140" cy="49247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 smtClean="0"/>
              <a:t>Networkshop 2016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A7880-207C-478A-9220-C6F39A09D1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875972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0113" y="58578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Bevezetés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Pécsi Tudományegyetemen az elmúlt 7 éves uniós támogatási ciklusban számos nagy beruházás zajlott, melyek mentén az informatikai infrastruktúra területén is jelentős beruházások történtek. A PTE ÚMF programjain túl az EKF beruházások, valamint a regionális egészségügyi ellátórendszer átszervezése is érintette az egyetemet. Előadásom első részében a projektek egészségügyi területen elért eredményeit szeretném bemutatni.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rendelkezésünkre álló infrastrukturális és tudásbeli adottságok kihasználásával a PTE elindul a </a:t>
            </a:r>
            <a:r>
              <a:rPr lang="hu-H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University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megvalósítása irányába. Ennek egészségügyi területén a </a:t>
            </a:r>
            <a:r>
              <a:rPr lang="hu-H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Hospitality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kutatásaink keretében a mobil, testen viselhető szenzoroktól kezdve a betegek kényelmét szolgáló klinikai TV hálózatig többféle kutatás, fejlesztés is szerepet kap. Az orvosképzés, tanárképzés és közoktatás területén a </a:t>
            </a:r>
            <a:r>
              <a:rPr lang="hu-H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School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technológiák bevezetését kezdjük meg.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A7880-207C-478A-9220-C6F39A09D131}" type="slidenum">
              <a:rPr lang="hu-HU" smtClean="0"/>
              <a:t>1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C147201-B339-47BB-A964-9B2C5FA58A15}" type="datetime1">
              <a:rPr lang="hu-HU" smtClean="0"/>
              <a:t>2016.03.29.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 smtClean="0"/>
              <a:t>Networkshop 2016</a:t>
            </a:r>
            <a:endParaRPr lang="hu-HU"/>
          </a:p>
        </p:txBody>
      </p:sp>
      <p:sp>
        <p:nvSpPr>
          <p:cNvPr id="7" name="Élőfej helye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hu-HU" smtClean="0"/>
              <a:t>Uherkovich Péter: Smart Hospitality a PTE-n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2109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A7880-207C-478A-9220-C6F39A09D131}" type="slidenum">
              <a:rPr lang="hu-HU" smtClean="0"/>
              <a:t>10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9C00BBC-852B-4A4F-B1B8-8FF63EAB02E2}" type="datetime1">
              <a:rPr lang="hu-HU" smtClean="0"/>
              <a:t>2016.03.29.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 smtClean="0"/>
              <a:t>Networkshop 2016</a:t>
            </a:r>
            <a:endParaRPr lang="hu-HU"/>
          </a:p>
        </p:txBody>
      </p:sp>
      <p:sp>
        <p:nvSpPr>
          <p:cNvPr id="7" name="Élőfej helye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hu-HU" smtClean="0"/>
              <a:t>Uherkovich Péter: Smart Hospitality a PTE-n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7173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0113" y="58578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Az informatika már</a:t>
            </a:r>
            <a:r>
              <a:rPr lang="hu-HU" baseline="0" dirty="0" smtClean="0"/>
              <a:t> ma olyan mértékben áthat mindent, hogy mindenütt jelen kell lenni és képben lenni.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/>
              <a:t>Ugyan a tárgyak internetének kora még nem érkezett el, de érzékelhetően növekszik a közvetlenül vagy közvetetetten hálózati kapcsolattal rendelkező eszközök száma.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 mobil eszközök személyes használatban általánosak mondhatók, intézményesített használatuk egyelőre inkább pilot projektként jellemző.</a:t>
            </a:r>
          </a:p>
          <a:p>
            <a:endParaRPr lang="hu-HU" dirty="0" smtClean="0"/>
          </a:p>
          <a:p>
            <a:r>
              <a:rPr lang="hu-HU" dirty="0" smtClean="0"/>
              <a:t>Az</a:t>
            </a:r>
            <a:r>
              <a:rPr lang="hu-HU" baseline="0" dirty="0" smtClean="0"/>
              <a:t> elmúlt beruházási ciklusban elsősorban infrastruktúrát építettünk, egy kiterjesztett értelemben vett infrastruktúrát, mely biztos alapot ad a jövőbeli fejlesztéseknek.</a:t>
            </a:r>
          </a:p>
          <a:p>
            <a:endParaRPr lang="hu-HU" baseline="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A7880-207C-478A-9220-C6F39A09D131}" type="slidenum">
              <a:rPr lang="hu-HU" smtClean="0"/>
              <a:t>2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10DAE52-ECC4-4B85-AB51-77E94FCAE1E4}" type="datetime1">
              <a:rPr lang="hu-HU" smtClean="0"/>
              <a:t>2016.03.29.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 smtClean="0"/>
              <a:t>Networkshop 2016</a:t>
            </a:r>
            <a:endParaRPr lang="hu-HU"/>
          </a:p>
        </p:txBody>
      </p:sp>
      <p:sp>
        <p:nvSpPr>
          <p:cNvPr id="7" name="Élőfej helye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hu-HU" smtClean="0"/>
              <a:t>Uherkovich Péter: Smart Hospitality a PTE-n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4105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0113" y="58578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u-HU" dirty="0" smtClean="0"/>
              <a:t>Csak a TIOP projektekben 395 AP, összesen</a:t>
            </a:r>
            <a:r>
              <a:rPr lang="hu-HU" baseline="0" dirty="0" smtClean="0"/>
              <a:t> mára 700 körül.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Két telephelyes redundáns szerver és </a:t>
            </a:r>
            <a:r>
              <a:rPr lang="hu-HU" dirty="0" err="1" smtClean="0"/>
              <a:t>storage</a:t>
            </a:r>
            <a:r>
              <a:rPr lang="hu-HU" dirty="0" smtClean="0"/>
              <a:t> rendszer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Jó felkészült</a:t>
            </a:r>
            <a:r>
              <a:rPr lang="hu-HU" baseline="0" dirty="0" smtClean="0"/>
              <a:t> üzemeltető személyzet</a:t>
            </a:r>
            <a:endParaRPr lang="hu-HU" dirty="0" smtClean="0"/>
          </a:p>
          <a:p>
            <a:pPr marL="0" indent="0">
              <a:buFontTx/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A7880-207C-478A-9220-C6F39A09D131}" type="slidenum">
              <a:rPr lang="hu-HU" smtClean="0"/>
              <a:t>3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8DC71D8-49C0-4CA6-80D8-0573166C3C8C}" type="datetime1">
              <a:rPr lang="hu-HU" smtClean="0"/>
              <a:t>2016.03.29.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 smtClean="0"/>
              <a:t>Networkshop 2016</a:t>
            </a:r>
            <a:endParaRPr lang="hu-HU"/>
          </a:p>
        </p:txBody>
      </p:sp>
      <p:sp>
        <p:nvSpPr>
          <p:cNvPr id="7" name="Élőfej helye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hu-HU" smtClean="0"/>
              <a:t>Uherkovich Péter: Smart Hospitality a PTE-n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4704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0113" y="58578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>
          <a:xfrm>
            <a:off x="679768" y="4416121"/>
            <a:ext cx="5438140" cy="4766019"/>
          </a:xfrm>
        </p:spPr>
        <p:txBody>
          <a:bodyPr/>
          <a:lstStyle/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Változatos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rendszertechnikai felépítés</a:t>
            </a:r>
          </a:p>
          <a:p>
            <a:pPr lvl="0"/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Kapcsolódó hardverek: </a:t>
            </a:r>
          </a:p>
          <a:p>
            <a:pPr marL="628650" lvl="1" indent="-171450">
              <a:buFontTx/>
              <a:buChar char="-"/>
            </a:pP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triage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kijelző; </a:t>
            </a:r>
          </a:p>
          <a:p>
            <a:pPr marL="628650" lvl="1" indent="-171450">
              <a:buFontTx/>
              <a:buChar char="-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medikai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tabletek</a:t>
            </a:r>
            <a:endParaRPr lang="hu-H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Tx/>
              <a:buChar char="-"/>
            </a:pPr>
            <a:r>
              <a:rPr lang="hu-H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Vonalkódnyomtató-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olvasók, gőzálló címkék</a:t>
            </a:r>
          </a:p>
          <a:p>
            <a:pPr marL="628650" lvl="1" indent="-171450">
              <a:buFontTx/>
              <a:buChar char="-"/>
            </a:pP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Betegőrző monitorok, infúziós pumpák</a:t>
            </a:r>
          </a:p>
          <a:p>
            <a:pPr marL="628650" lvl="1" indent="-171450">
              <a:buFontTx/>
              <a:buChar char="-"/>
            </a:pP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Sorszámnyomtató, várótermi és rendelőkijelzők</a:t>
            </a:r>
          </a:p>
          <a:p>
            <a:pPr marL="628650" lvl="1" indent="-171450">
              <a:buFontTx/>
              <a:buChar char="-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Gravimetrikus és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volumetrikus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méréssel támogatott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gyártási folyamat</a:t>
            </a:r>
          </a:p>
          <a:p>
            <a:pPr lvl="0"/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Illesztési feladatok</a:t>
            </a:r>
          </a:p>
          <a:p>
            <a:pPr lvl="1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 szigetrendszereket építünk</a:t>
            </a:r>
          </a:p>
          <a:p>
            <a:pPr lvl="2"/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authentikáció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medikai rendszereknél betegadatok</a:t>
            </a:r>
          </a:p>
          <a:p>
            <a:pPr lvl="2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szervezeti és finanszírozási adatok átvétele</a:t>
            </a:r>
          </a:p>
          <a:p>
            <a:pPr lvl="1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felelősségi nehézségek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A7880-207C-478A-9220-C6F39A09D131}" type="slidenum">
              <a:rPr lang="hu-HU" smtClean="0"/>
              <a:t>4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88C697-A033-4331-BD5F-27F1E6118F1C}" type="datetime1">
              <a:rPr lang="hu-HU" smtClean="0"/>
              <a:t>2016.03.29.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 smtClean="0"/>
              <a:t>Networkshop 2016</a:t>
            </a:r>
            <a:endParaRPr lang="hu-HU"/>
          </a:p>
        </p:txBody>
      </p:sp>
      <p:sp>
        <p:nvSpPr>
          <p:cNvPr id="7" name="Élőfej helye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hu-HU" smtClean="0"/>
              <a:t>Uherkovich Péter: Smart Hospitality a PTE-n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3683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0113" y="58578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Jövőbeli erőforrások tervezése (nyilvánvaló, de mégis meg kell érte küzdeni)</a:t>
            </a:r>
          </a:p>
          <a:p>
            <a:pPr lvl="1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feldolgozó rendszer,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licenszköltség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üzemeltető, támogató humán erőforrások és ezek pénzügyi háttere</a:t>
            </a:r>
          </a:p>
          <a:p>
            <a:pPr lvl="0"/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Testreszabási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feladatok – a tényleges projekt időtartamon messze túlmutat</a:t>
            </a:r>
          </a:p>
          <a:p>
            <a:pPr lvl="1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Üzemeltetők és szakmai kulcsfelhasználók bevonása már a specifikációtól</a:t>
            </a:r>
          </a:p>
          <a:p>
            <a:pPr lvl="1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rendszer és a szervezet kölcsönös egymásra hatása</a:t>
            </a:r>
          </a:p>
          <a:p>
            <a:pPr lvl="1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 olyan, hogy a szervezet nem érett egy rendszer bevezetésére. Ekkor az érdemi használatbavételig nagyobb idő telik el. A hibát nem feltétlenül a szoftverben kell keresni. A támogatási időszakban kell megteremteni a lehetőségét az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utánkövetésnek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Dokumentáció megkövetelése</a:t>
            </a:r>
          </a:p>
          <a:p>
            <a:pPr lvl="1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Üzemeltetési dokumentáció közös elkészítése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Jelen problémáinak megoldása mellett a digitális jövőkép megalapozása is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A7880-207C-478A-9220-C6F39A09D131}" type="slidenum">
              <a:rPr lang="hu-HU" smtClean="0"/>
              <a:t>5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F982A35-475B-4BA2-A109-6D8AEABCF2EC}" type="datetime1">
              <a:rPr lang="hu-HU" smtClean="0"/>
              <a:t>2016.03.29.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 smtClean="0"/>
              <a:t>Networkshop 2016</a:t>
            </a:r>
            <a:endParaRPr lang="hu-HU"/>
          </a:p>
        </p:txBody>
      </p:sp>
      <p:sp>
        <p:nvSpPr>
          <p:cNvPr id="7" name="Élőfej helye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hu-HU" smtClean="0"/>
              <a:t>Uherkovich Péter: Smart Hospitality a PTE-n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9116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0113" y="58578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nagy projektjeink minden esetben építési beruházások is. A legtöbb egyetemi-klinikai épület eredetileg más célra épült, már többször átalakított, elavult épület volt. Ez alól ugyan kivétel a 400 ágyas klinika 1966-ban épült tömbje, de az általános elavulás mellett az a tény, hogy az elmúlt 47 évben a klinika technológia annyit változott, hogy ennek befogadására komolyabb átépítés nélkül nem volt alkalmas.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építéssel is járó nagy projektekben az IT költségek részaránya jellemzően 3-5% körül mozgott, átlagosan a projekt értékének 4%-át tette ki, ez nagyságrendileg a bútorbeszerzéshez hasonló.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 egy új vagy felújított négyzetméterre eső IT költség átlagosan 24 000 Ft.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 az infrastruktúránál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többet szeretnénk elérni, az IT beruházás arányát is növelni szükséges.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A7880-207C-478A-9220-C6F39A09D131}" type="slidenum">
              <a:rPr lang="hu-HU" smtClean="0"/>
              <a:t>6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7C89F9-EA8E-4436-9929-746E49CF4746}" type="datetime1">
              <a:rPr lang="hu-HU" smtClean="0"/>
              <a:t>2016.03.29.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 smtClean="0"/>
              <a:t>Networkshop 2016</a:t>
            </a:r>
            <a:endParaRPr lang="hu-HU"/>
          </a:p>
        </p:txBody>
      </p:sp>
      <p:sp>
        <p:nvSpPr>
          <p:cNvPr id="7" name="Élőfej helye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hu-HU" smtClean="0"/>
              <a:t>Uherkovich Péter: Smart Hospitality a PTE-n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9841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0113" y="58578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nagy projektek IT összetevői az integrált egyetemi informatikai rendszerekhez való sokrétű kapcsolódás miatt nem menedzselhető külön az IT szervezettől. A projekt adminisztrációját végző projektszervezet és az IT szervezet az IT szervezethez tartozó IT projektvezetőn keresztül kapcsolódott össze. Az IT projekt szereplői a hierarchikus szervezeteken átnyúló horizontális együttműködésben dolgoztak. Ez egy hatékony modellnek bizonyult.</a:t>
            </a:r>
          </a:p>
          <a:p>
            <a:endParaRPr lang="hu-HU" dirty="0" smtClean="0"/>
          </a:p>
          <a:p>
            <a:r>
              <a:rPr lang="hu-HU" dirty="0" smtClean="0"/>
              <a:t>Ez</a:t>
            </a:r>
            <a:r>
              <a:rPr lang="hu-HU" baseline="0" dirty="0" smtClean="0"/>
              <a:t> egy egyszerűsített ábra, a projektekben munkakapcsolatokat kellett kialakítani még:</a:t>
            </a:r>
          </a:p>
          <a:p>
            <a:r>
              <a:rPr lang="hu-HU" baseline="0" dirty="0" smtClean="0"/>
              <a:t>-- Közbeszerzési Igazgatóság (rengeteg kisebb-nagyobb közbeszerzési eljárást folytattunk le, melyeknek informatikai összetevői is voltak)</a:t>
            </a:r>
          </a:p>
          <a:p>
            <a:r>
              <a:rPr lang="hu-HU" baseline="0" dirty="0" smtClean="0"/>
              <a:t>-- Műszaki Igazgatóság (főleg építésekkel is összefüggő rendszerek esetében), tervek összehangolása, kivitelezés irányítása, műszaki ellenőrzési feladatok</a:t>
            </a:r>
          </a:p>
          <a:p>
            <a:r>
              <a:rPr lang="hu-HU" baseline="0" dirty="0" smtClean="0"/>
              <a:t>-- Klinikai munkatársak, ápolásigazgatás, </a:t>
            </a:r>
            <a:r>
              <a:rPr lang="hu-HU" baseline="0" dirty="0" err="1" smtClean="0"/>
              <a:t>kórházhigiénia</a:t>
            </a:r>
            <a:r>
              <a:rPr lang="hu-HU" baseline="0" dirty="0" smtClean="0"/>
              <a:t>, biztonságtechnika, logisztika</a:t>
            </a:r>
          </a:p>
          <a:p>
            <a:endParaRPr lang="hu-HU" dirty="0" smtClean="0"/>
          </a:p>
          <a:p>
            <a:r>
              <a:rPr lang="hu-HU" dirty="0" smtClean="0"/>
              <a:t>Köszönetnyilvánítás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A7880-207C-478A-9220-C6F39A09D131}" type="slidenum">
              <a:rPr lang="hu-HU" smtClean="0"/>
              <a:t>7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322D732-9989-4805-B5F2-07BC250BB8F2}" type="datetime1">
              <a:rPr lang="hu-HU" smtClean="0"/>
              <a:t>2016.03.29.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 smtClean="0"/>
              <a:t>Networkshop 2016</a:t>
            </a:r>
            <a:endParaRPr lang="hu-HU"/>
          </a:p>
        </p:txBody>
      </p:sp>
      <p:sp>
        <p:nvSpPr>
          <p:cNvPr id="7" name="Élőfej helye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hu-HU" smtClean="0"/>
              <a:t>Uherkovich Péter: Smart Hospitality a PTE-n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2279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0113" y="58578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Felhasználói attitűd változása (beteg, hallgató)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Kétirányú kommunikáció igénye (intézmény – orvos – beteg)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Passzív fogyasztó -&gt; döntéseket hozó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Célunk a felhasználói élmény és elégedettség növelése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Hatékonyság, képességeink kiaknázása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Megújult infrastruktúránkra alapozva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Valós klinikai környezet, valós betegek, orvosi szaktudás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Új technológiák klinikai tesztelése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Tömeges, kutatásra és szolgáltatásfejlesztésre alkalmas adat gyűjtése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Tanárképzés -&gt; közoktatás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Eszközök, módszerek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Személyre szabott információszolgáltatás fejlesztése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Mobilalkalmazások fejlesztése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Testen viselhető eszközök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Ipari partnerek bevonása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Elszigetelt kutatások eredményeinek integrálása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A7880-207C-478A-9220-C6F39A09D131}" type="slidenum">
              <a:rPr lang="hu-HU" smtClean="0"/>
              <a:t>8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A6C906-DEF1-461D-97DA-92595A00C12D}" type="datetime1">
              <a:rPr lang="hu-HU" smtClean="0"/>
              <a:t>2016.03.29.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 smtClean="0"/>
              <a:t>Networkshop 2016</a:t>
            </a:r>
            <a:endParaRPr lang="hu-HU"/>
          </a:p>
        </p:txBody>
      </p:sp>
      <p:sp>
        <p:nvSpPr>
          <p:cNvPr id="7" name="Élőfej helye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hu-HU" smtClean="0"/>
              <a:t>Uherkovich Péter: Smart Hospitality a PTE-n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5667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0113" y="58578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Testen viselhető diagnosztikai eszközök kutatása</a:t>
            </a:r>
          </a:p>
          <a:p>
            <a:pPr lvl="1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egyetem klinikai környezetet, klinikai tudást, és valódi betegeket tud biztosítani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betegségek megelőzését, a beavatkozások előkészítését, majd a beteg rehabilitációs ellátását támogató olyan mobil alkalmazás bevezetése, amely protokollszerűen, személyre szabva, interaktívan segítené a felkészítés, majd rehabilitáció folyamatát.</a:t>
            </a:r>
          </a:p>
          <a:p>
            <a:pPr lvl="1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Alapvető az ügyfelek hiteles azonosítása</a:t>
            </a:r>
          </a:p>
          <a:p>
            <a:pPr lvl="1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Adatvédelmi megfontolások (háromoldalú)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egyetemi mobil alkalmazás továbbfejlesztése egy olyan platformon, ahol a hallgatók-oktatók, orvosok-betegek gyorsan, egyszerűen és röviden kommunikálhatnak egymással.</a:t>
            </a:r>
          </a:p>
          <a:p>
            <a:pPr lvl="1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 itt vissza kell utalni a megfelelő infrastrukturális háttérre is: ha a hallgatók, betegek sokasága által látogatott területeken például nem kielégítő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hozzáférés teljesítőképessége, az csak frusztrációt okoz, ezen a területen tehát a siker érdekében nem elég félmegoldásokat biztosítani.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Beltéri navigációs és helyfüggő információ-szolgáltatás kialakítása (beleértve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gyengénlátók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navigálását is)</a:t>
            </a:r>
          </a:p>
          <a:p>
            <a:pPr lvl="1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Technológiai háttér: Olcsó, pontos helymeghatározást segítő jeladók nagy számú telepítése a navigációs útvonalak mentén.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hordozható mobil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eszözök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személyes használata elég elterjedt, érezhető a nyomás ezek kiszolgálására (a </a:t>
            </a:r>
            <a:r>
              <a:rPr lang="hu-H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konnektivitáson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túl), de emellett a mobil eszközök rendszerszerű bevezetését is folytatni kell. Nem minden területen alkalmazható a BYOD elv – gyógyítás, oktatás…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School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technológiák tesztelése és ehhez alkalmas tartalmak előállítása</a:t>
            </a:r>
          </a:p>
          <a:p>
            <a:pPr lvl="1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Pilot projekt megindult</a:t>
            </a:r>
          </a:p>
          <a:p>
            <a:pPr lvl="1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technológia elsősorban a tudás és készségek elmélyítésére alkalmas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megkezdett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Hospitality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TV szolgáltatás tartalommal feltöltése és kiterjesztése a Janus Pannonius Klinikai Tömbön kívüli egységekre.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A7880-207C-478A-9220-C6F39A09D131}" type="slidenum">
              <a:rPr lang="hu-HU" smtClean="0"/>
              <a:t>9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0E5E37B-FB2C-4079-84AF-E975054F11AA}" type="datetime1">
              <a:rPr lang="hu-HU" smtClean="0"/>
              <a:t>2016.03.29.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 smtClean="0"/>
              <a:t>Networkshop 2016</a:t>
            </a:r>
            <a:endParaRPr lang="hu-HU"/>
          </a:p>
        </p:txBody>
      </p:sp>
      <p:sp>
        <p:nvSpPr>
          <p:cNvPr id="7" name="Élőfej helye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hu-HU" smtClean="0"/>
              <a:t>Uherkovich Péter: Smart Hospitality a PTE-n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9163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2016.03.30.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Networkshop -- Smart Hospitality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063C-518D-4063-B880-3DD1076F68F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4253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4253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2016.03.30.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063C-518D-4063-B880-3DD1076F68F5}" type="slidenum">
              <a:rPr lang="hu-HU" smtClean="0"/>
              <a:t>‹#›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3275856" y="6303269"/>
            <a:ext cx="325564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Networkshop -- Smart Hospitality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03520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2016.03.30.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063C-518D-4063-B880-3DD1076F68F5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3"/>
          </p:nvPr>
        </p:nvSpPr>
        <p:spPr>
          <a:xfrm>
            <a:off x="3275856" y="6303269"/>
            <a:ext cx="325564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Networkshop -- Smart Hospitality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86126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2016.03.30.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063C-518D-4063-B880-3DD1076F68F5}" type="slidenum">
              <a:rPr lang="hu-HU" smtClean="0"/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3"/>
          </p:nvPr>
        </p:nvSpPr>
        <p:spPr>
          <a:xfrm>
            <a:off x="3275856" y="6303269"/>
            <a:ext cx="325564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Networkshop -- Smart Hospitality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396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2016.03.30.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063C-518D-4063-B880-3DD1076F68F5}" type="slidenum">
              <a:rPr lang="hu-HU" smtClean="0"/>
              <a:t>‹#›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275856" y="6303269"/>
            <a:ext cx="325564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Networkshop -- Smart Hospitality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9119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2016.03.30.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063C-518D-4063-B880-3DD1076F68F5}" type="slidenum">
              <a:rPr lang="hu-HU" smtClean="0"/>
              <a:t>‹#›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3275856" y="6303269"/>
            <a:ext cx="325564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Networkshop -- Smart Hospitality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3514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2016.03.30.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063C-518D-4063-B880-3DD1076F68F5}" type="slidenum">
              <a:rPr lang="hu-HU" smtClean="0"/>
              <a:t>‹#›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3275856" y="6303269"/>
            <a:ext cx="325564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Networkshop -- Smart Hospitality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9731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80920" cy="1143000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564904"/>
            <a:ext cx="8291264" cy="3528392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283968" y="6309320"/>
            <a:ext cx="2133600" cy="365125"/>
          </a:xfrm>
        </p:spPr>
        <p:txBody>
          <a:bodyPr/>
          <a:lstStyle/>
          <a:p>
            <a:r>
              <a:rPr lang="hu-HU" smtClean="0"/>
              <a:t>2016.03.30.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88224" y="6303269"/>
            <a:ext cx="2133600" cy="365125"/>
          </a:xfrm>
        </p:spPr>
        <p:txBody>
          <a:bodyPr/>
          <a:lstStyle/>
          <a:p>
            <a:fld id="{3A0D063C-518D-4063-B880-3DD1076F68F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2016.03.30.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Networkshop -- Smart Hospitality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063C-518D-4063-B880-3DD1076F68F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564904"/>
            <a:ext cx="4038600" cy="35612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2564904"/>
            <a:ext cx="4038600" cy="35612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2016.03.30.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Networkshop -- Smart Hospitality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063C-518D-4063-B880-3DD1076F68F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7544" y="256490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3284984"/>
            <a:ext cx="4040188" cy="28411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4008" y="256490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3284984"/>
            <a:ext cx="4041775" cy="28411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2016.03.30.</a:t>
            </a: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Networkshop -- Smart Hospitality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063C-518D-4063-B880-3DD1076F68F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2016.03.30.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Networkshop -- Smart Hospitality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063C-518D-4063-B880-3DD1076F68F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2016.03.30.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Networkshop -- Smart Hospitality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063C-518D-4063-B880-3DD1076F68F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224544"/>
            <a:ext cx="7380312" cy="52257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80920" cy="1143000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00808"/>
            <a:ext cx="8291264" cy="43924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588224" y="6303269"/>
            <a:ext cx="1197496" cy="365125"/>
          </a:xfrm>
        </p:spPr>
        <p:txBody>
          <a:bodyPr/>
          <a:lstStyle/>
          <a:p>
            <a:r>
              <a:rPr lang="hu-HU" smtClean="0"/>
              <a:t>2016.03.30.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956376" y="6303269"/>
            <a:ext cx="765448" cy="365125"/>
          </a:xfrm>
        </p:spPr>
        <p:txBody>
          <a:bodyPr/>
          <a:lstStyle/>
          <a:p>
            <a:fld id="{3A0D063C-518D-4063-B880-3DD1076F68F5}" type="slidenum">
              <a:rPr lang="hu-HU" smtClean="0"/>
              <a:t>‹#›</a:t>
            </a:fld>
            <a:endParaRPr lang="hu-HU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545"/>
            <a:ext cx="1763688" cy="522575"/>
          </a:xfrm>
          <a:prstGeom prst="rect">
            <a:avLst/>
          </a:prstGeom>
        </p:spPr>
      </p:pic>
      <p:sp>
        <p:nvSpPr>
          <p:cNvPr id="11" name="Élőláb helye 4"/>
          <p:cNvSpPr>
            <a:spLocks noGrp="1"/>
          </p:cNvSpPr>
          <p:nvPr>
            <p:ph type="ftr" sz="quarter" idx="3"/>
          </p:nvPr>
        </p:nvSpPr>
        <p:spPr>
          <a:xfrm>
            <a:off x="3203848" y="6303269"/>
            <a:ext cx="325564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Networkshop -- Smart Hospitality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05990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2016.03.30.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063C-518D-4063-B880-3DD1076F68F5}" type="slidenum">
              <a:rPr lang="hu-HU" smtClean="0"/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3"/>
          </p:nvPr>
        </p:nvSpPr>
        <p:spPr>
          <a:xfrm>
            <a:off x="3275856" y="6303269"/>
            <a:ext cx="325564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Networkshop -- Smart Hospitality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307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2636912"/>
            <a:ext cx="8229600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r>
              <a:rPr lang="hu-HU" smtClean="0"/>
              <a:t>2016.03.30.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r>
              <a:rPr lang="hu-HU" smtClean="0"/>
              <a:t>Networkshop -- Smart Hospitality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fld id="{3A0D063C-518D-4063-B880-3DD1076F68F5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76" y="188640"/>
            <a:ext cx="9176775" cy="1008112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75" y="188640"/>
            <a:ext cx="3402375" cy="10081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>
              <a:lumMod val="95000"/>
            </a:schemeClr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224544"/>
            <a:ext cx="7380312" cy="522575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822960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660232" y="6303268"/>
            <a:ext cx="1125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r>
              <a:rPr lang="hu-HU" smtClean="0"/>
              <a:t>2016.03.30.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956376" y="6303268"/>
            <a:ext cx="765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fld id="{3A0D063C-518D-4063-B880-3DD1076F68F5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545"/>
            <a:ext cx="1763688" cy="522575"/>
          </a:xfrm>
          <a:prstGeom prst="rect">
            <a:avLst/>
          </a:prstGeom>
        </p:spPr>
      </p:pic>
      <p:sp>
        <p:nvSpPr>
          <p:cNvPr id="9" name="Élőláb helye 4"/>
          <p:cNvSpPr>
            <a:spLocks noGrp="1"/>
          </p:cNvSpPr>
          <p:nvPr>
            <p:ph type="ftr" sz="quarter" idx="3"/>
          </p:nvPr>
        </p:nvSpPr>
        <p:spPr>
          <a:xfrm>
            <a:off x="3275856" y="6303269"/>
            <a:ext cx="325564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Networkshop -- Smart Hospitality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145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>
              <a:lumMod val="95000"/>
            </a:schemeClr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1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6000"/>
                    </a14:imgEffect>
                    <a14:imgEffect>
                      <a14:brightnessContrast bright="-95000"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84" b="19551"/>
          <a:stretch/>
        </p:blipFill>
        <p:spPr>
          <a:xfrm>
            <a:off x="2915817" y="1340768"/>
            <a:ext cx="6228184" cy="551723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Smart</a:t>
            </a:r>
            <a:r>
              <a:rPr lang="hu-HU" dirty="0" smtClean="0"/>
              <a:t> </a:t>
            </a:r>
            <a:r>
              <a:rPr lang="hu-HU" dirty="0" err="1" smtClean="0"/>
              <a:t>Hospitality</a:t>
            </a:r>
            <a:r>
              <a:rPr lang="hu-HU" dirty="0" smtClean="0"/>
              <a:t> a PTE-n</a:t>
            </a:r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2">
                    <a:lumMod val="90000"/>
                  </a:schemeClr>
                </a:solidFill>
              </a:rPr>
              <a:t>Informatikai projektek az egészségügy területén</a:t>
            </a:r>
          </a:p>
          <a:p>
            <a:r>
              <a:rPr lang="hu-HU" dirty="0">
                <a:solidFill>
                  <a:schemeClr val="bg2">
                    <a:lumMod val="90000"/>
                  </a:schemeClr>
                </a:solidFill>
              </a:rPr>
              <a:t>M</a:t>
            </a:r>
            <a:r>
              <a:rPr lang="hu-HU" dirty="0" smtClean="0">
                <a:solidFill>
                  <a:schemeClr val="bg2">
                    <a:lumMod val="90000"/>
                  </a:schemeClr>
                </a:solidFill>
              </a:rPr>
              <a:t>últ és jövő</a:t>
            </a:r>
            <a:endParaRPr lang="hu-H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259632" y="5805264"/>
            <a:ext cx="665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Uherkovich Péter  - Pécsi Tudományegyetem Informatikai Igazgatóság</a:t>
            </a:r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6000"/>
                    </a14:imgEffect>
                    <a14:imgEffect>
                      <a14:brightnessContrast bright="-95000"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84" b="19551"/>
          <a:stretch/>
        </p:blipFill>
        <p:spPr>
          <a:xfrm>
            <a:off x="2915817" y="1340768"/>
            <a:ext cx="6228184" cy="5517232"/>
          </a:xfrm>
          <a:prstGeom prst="rect">
            <a:avLst/>
          </a:prstGeom>
        </p:spPr>
      </p:pic>
      <p:sp>
        <p:nvSpPr>
          <p:cNvPr id="6" name="Cím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Köszönöm a </a:t>
            </a:r>
            <a:r>
              <a:rPr lang="hu-HU" dirty="0" err="1" smtClean="0"/>
              <a:t>figyelemet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Uherkovich Péter</a:t>
            </a:r>
          </a:p>
          <a:p>
            <a:r>
              <a:rPr lang="hu-HU" dirty="0" err="1" smtClean="0"/>
              <a:t>Uherkovich.peter</a:t>
            </a:r>
            <a:r>
              <a:rPr lang="hu-HU" dirty="0" smtClean="0"/>
              <a:t>@</a:t>
            </a:r>
            <a:r>
              <a:rPr lang="hu-HU" dirty="0" err="1" smtClean="0"/>
              <a:t>pte.hu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607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3000"/>
                    </a14:imgEffect>
                    <a14:imgEffect>
                      <a14:colorTemperature colorTemp="47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928992" cy="5936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73616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Informatikai projektek klinikai területen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067944" y="1700114"/>
            <a:ext cx="4896544" cy="4425355"/>
          </a:xfrm>
        </p:spPr>
        <p:txBody>
          <a:bodyPr>
            <a:normAutofit/>
          </a:bodyPr>
          <a:lstStyle/>
          <a:p>
            <a:r>
              <a:rPr lang="hu-HU" dirty="0" smtClean="0"/>
              <a:t>Kiterjesztett infrastruktúra</a:t>
            </a:r>
          </a:p>
          <a:p>
            <a:pPr lvl="1"/>
            <a:r>
              <a:rPr lang="hu-HU" dirty="0" smtClean="0"/>
              <a:t>Fizikai közeg</a:t>
            </a:r>
          </a:p>
          <a:p>
            <a:pPr lvl="1"/>
            <a:r>
              <a:rPr lang="hu-HU" dirty="0"/>
              <a:t>F</a:t>
            </a:r>
            <a:r>
              <a:rPr lang="hu-HU" dirty="0" smtClean="0"/>
              <a:t>eldolgozó és szoftveres háttér</a:t>
            </a:r>
          </a:p>
          <a:p>
            <a:pPr lvl="1"/>
            <a:r>
              <a:rPr lang="hu-HU" dirty="0" smtClean="0"/>
              <a:t>Digitalizált adatok</a:t>
            </a:r>
          </a:p>
          <a:p>
            <a:pPr lvl="1"/>
            <a:r>
              <a:rPr lang="hu-HU" dirty="0" smtClean="0"/>
              <a:t>Folyamatok és szaktudás	</a:t>
            </a:r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2016.03.30.</a:t>
            </a:r>
            <a:endParaRPr lang="hu-HU" dirty="0"/>
          </a:p>
        </p:txBody>
      </p:sp>
      <p:sp>
        <p:nvSpPr>
          <p:cNvPr id="7" name="Élőláb helye 5"/>
          <p:cNvSpPr>
            <a:spLocks noGrp="1"/>
          </p:cNvSpPr>
          <p:nvPr>
            <p:ph type="ftr" sz="quarter" idx="3"/>
          </p:nvPr>
        </p:nvSpPr>
        <p:spPr>
          <a:xfrm>
            <a:off x="3203848" y="6303269"/>
            <a:ext cx="3255640" cy="365125"/>
          </a:xfrm>
        </p:spPr>
        <p:txBody>
          <a:bodyPr/>
          <a:lstStyle/>
          <a:p>
            <a:r>
              <a:rPr lang="hu-HU" dirty="0" err="1" smtClean="0"/>
              <a:t>Networkshop</a:t>
            </a:r>
            <a:r>
              <a:rPr lang="hu-HU" dirty="0" smtClean="0"/>
              <a:t> -- </a:t>
            </a:r>
            <a:r>
              <a:rPr lang="hu-HU" dirty="0" err="1" smtClean="0"/>
              <a:t>Smart</a:t>
            </a:r>
            <a:r>
              <a:rPr lang="hu-HU" dirty="0" smtClean="0"/>
              <a:t> </a:t>
            </a:r>
            <a:r>
              <a:rPr lang="hu-HU" dirty="0" err="1" smtClean="0"/>
              <a:t>Hospitality</a:t>
            </a:r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063C-518D-4063-B880-3DD1076F68F5}" type="slidenum">
              <a:rPr lang="hu-HU" smtClean="0"/>
              <a:t>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5"/>
            <a:ext cx="9144000" cy="6081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 smtClean="0"/>
              <a:t>Infrastrukturális beruházások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hu-HU" dirty="0" smtClean="0"/>
              <a:t>fizikai</a:t>
            </a:r>
          </a:p>
          <a:p>
            <a:pPr lvl="1"/>
            <a:r>
              <a:rPr lang="hu-HU" dirty="0" smtClean="0"/>
              <a:t>3430 vezetékes végpont</a:t>
            </a:r>
          </a:p>
          <a:p>
            <a:pPr lvl="1"/>
            <a:r>
              <a:rPr lang="hu-HU" dirty="0" smtClean="0"/>
              <a:t>395 vezeték nélküli hozzáférési pont </a:t>
            </a:r>
          </a:p>
          <a:p>
            <a:pPr lvl="1"/>
            <a:r>
              <a:rPr lang="hu-HU" dirty="0" smtClean="0"/>
              <a:t>127 hálózati kapcsoló</a:t>
            </a:r>
          </a:p>
          <a:p>
            <a:pPr lvl="1"/>
            <a:r>
              <a:rPr lang="hu-HU" dirty="0" smtClean="0"/>
              <a:t>395 PC</a:t>
            </a:r>
          </a:p>
          <a:p>
            <a:pPr lvl="1"/>
            <a:r>
              <a:rPr lang="hu-HU" dirty="0" smtClean="0"/>
              <a:t>redundáns tárhely </a:t>
            </a:r>
            <a:r>
              <a:rPr lang="hu-HU" dirty="0" smtClean="0"/>
              <a:t>102TB, </a:t>
            </a:r>
            <a:r>
              <a:rPr lang="hu-HU" dirty="0" smtClean="0"/>
              <a:t>és szerverkapacitás 192 CPU</a:t>
            </a:r>
            <a:endParaRPr lang="hu-HU" dirty="0" smtClean="0"/>
          </a:p>
          <a:p>
            <a:pPr lvl="1"/>
            <a:r>
              <a:rPr lang="hu-HU" dirty="0" smtClean="0"/>
              <a:t>946 </a:t>
            </a:r>
            <a:r>
              <a:rPr lang="hu-HU" dirty="0" err="1" smtClean="0"/>
              <a:t>ip-telefon</a:t>
            </a:r>
            <a:endParaRPr lang="hu-HU" dirty="0" smtClean="0"/>
          </a:p>
          <a:p>
            <a:pPr lvl="1"/>
            <a:r>
              <a:rPr lang="hu-HU" dirty="0" smtClean="0"/>
              <a:t>128 </a:t>
            </a:r>
            <a:r>
              <a:rPr lang="hu-HU" dirty="0" err="1" smtClean="0"/>
              <a:t>ipTV</a:t>
            </a:r>
            <a:endParaRPr lang="hu-HU" dirty="0" smtClean="0"/>
          </a:p>
          <a:p>
            <a:pPr lvl="0"/>
            <a:r>
              <a:rPr lang="hu-HU" dirty="0" smtClean="0"/>
              <a:t>szoftverek</a:t>
            </a:r>
          </a:p>
          <a:p>
            <a:pPr lvl="1"/>
            <a:r>
              <a:rPr lang="hu-HU" dirty="0" smtClean="0"/>
              <a:t>összesen 16 rendszer</a:t>
            </a:r>
          </a:p>
          <a:p>
            <a:pPr lvl="1"/>
            <a:r>
              <a:rPr lang="hu-HU" dirty="0" err="1" smtClean="0"/>
              <a:t>testreszabási</a:t>
            </a:r>
            <a:r>
              <a:rPr lang="hu-HU" dirty="0" smtClean="0"/>
              <a:t> projektek</a:t>
            </a:r>
          </a:p>
        </p:txBody>
      </p:sp>
      <p:sp>
        <p:nvSpPr>
          <p:cNvPr id="8" name="Dátum helye 8"/>
          <p:cNvSpPr>
            <a:spLocks noGrp="1"/>
          </p:cNvSpPr>
          <p:nvPr>
            <p:ph type="dt" sz="half" idx="10"/>
          </p:nvPr>
        </p:nvSpPr>
        <p:spPr>
          <a:xfrm>
            <a:off x="6660232" y="6303268"/>
            <a:ext cx="1125488" cy="365125"/>
          </a:xfrm>
        </p:spPr>
        <p:txBody>
          <a:bodyPr/>
          <a:lstStyle/>
          <a:p>
            <a:r>
              <a:rPr lang="hu-HU" dirty="0" smtClean="0"/>
              <a:t>2016.03.30.</a:t>
            </a:r>
            <a:endParaRPr lang="hu-HU" dirty="0"/>
          </a:p>
        </p:txBody>
      </p:sp>
      <p:sp>
        <p:nvSpPr>
          <p:cNvPr id="9" name="Élőláb helye 5"/>
          <p:cNvSpPr>
            <a:spLocks noGrp="1"/>
          </p:cNvSpPr>
          <p:nvPr>
            <p:ph type="ftr" sz="quarter" idx="3"/>
          </p:nvPr>
        </p:nvSpPr>
        <p:spPr>
          <a:xfrm>
            <a:off x="3203848" y="6303269"/>
            <a:ext cx="3255640" cy="365125"/>
          </a:xfrm>
        </p:spPr>
        <p:txBody>
          <a:bodyPr/>
          <a:lstStyle/>
          <a:p>
            <a:r>
              <a:rPr lang="hu-HU" dirty="0" err="1" smtClean="0"/>
              <a:t>Networkshop</a:t>
            </a:r>
            <a:r>
              <a:rPr lang="hu-HU" dirty="0" smtClean="0"/>
              <a:t> -- </a:t>
            </a:r>
            <a:r>
              <a:rPr lang="hu-HU" dirty="0" err="1" smtClean="0"/>
              <a:t>Smart</a:t>
            </a:r>
            <a:r>
              <a:rPr lang="hu-HU" dirty="0" smtClean="0"/>
              <a:t> </a:t>
            </a:r>
            <a:r>
              <a:rPr lang="hu-HU" dirty="0" err="1" smtClean="0"/>
              <a:t>Hospitality</a:t>
            </a:r>
            <a:endParaRPr lang="hu-HU" dirty="0"/>
          </a:p>
        </p:txBody>
      </p:sp>
      <p:sp>
        <p:nvSpPr>
          <p:cNvPr id="10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7956376" y="6303268"/>
            <a:ext cx="765448" cy="365125"/>
          </a:xfrm>
        </p:spPr>
        <p:txBody>
          <a:bodyPr/>
          <a:lstStyle/>
          <a:p>
            <a:fld id="{3A0D063C-518D-4063-B880-3DD1076F68F5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419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0"/>
                    </a14:imgEffect>
                    <a14:imgEffect>
                      <a14:colorTemperature colorTemp="5300"/>
                    </a14:imgEffect>
                    <a14:imgEffect>
                      <a14:brightnessContrast bright="-55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51" t="351" r="2280" b="-351"/>
          <a:stretch/>
        </p:blipFill>
        <p:spPr>
          <a:xfrm>
            <a:off x="0" y="116632"/>
            <a:ext cx="9104686" cy="5975004"/>
          </a:xfrm>
          <a:prstGeom prst="rect">
            <a:avLst/>
          </a:prstGeom>
          <a:ln>
            <a:noFill/>
          </a:ln>
          <a:effectLst>
            <a:reflection endPos="0" dist="50800" dir="5400000" sy="-100000" algn="bl" rotWithShape="0"/>
            <a:softEdge rad="127000"/>
          </a:effectLst>
        </p:spPr>
      </p:pic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Rendszerek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Triázs</a:t>
            </a:r>
            <a:r>
              <a:rPr lang="hu-HU" dirty="0" smtClean="0"/>
              <a:t> rendszer</a:t>
            </a:r>
          </a:p>
          <a:p>
            <a:r>
              <a:rPr lang="hu-HU" dirty="0" err="1" smtClean="0"/>
              <a:t>E-Medsol</a:t>
            </a:r>
            <a:r>
              <a:rPr lang="hu-HU" dirty="0" smtClean="0"/>
              <a:t> mobil felülete</a:t>
            </a:r>
          </a:p>
          <a:p>
            <a:r>
              <a:rPr lang="hu-HU" dirty="0" smtClean="0"/>
              <a:t>Sterilizáló vonalkódos követés</a:t>
            </a:r>
          </a:p>
          <a:p>
            <a:r>
              <a:rPr lang="hu-HU" dirty="0" smtClean="0"/>
              <a:t>Lázlaprendszer</a:t>
            </a:r>
          </a:p>
          <a:p>
            <a:r>
              <a:rPr lang="hu-HU" dirty="0" smtClean="0"/>
              <a:t>Betegbehívó</a:t>
            </a:r>
          </a:p>
          <a:p>
            <a:r>
              <a:rPr lang="hu-HU" dirty="0" err="1" smtClean="0"/>
              <a:t>Citosztatikumok</a:t>
            </a:r>
            <a:r>
              <a:rPr lang="hu-HU" dirty="0" smtClean="0"/>
              <a:t> előállítását támogató ~</a:t>
            </a:r>
            <a:endParaRPr lang="hu-HU" dirty="0"/>
          </a:p>
        </p:txBody>
      </p:sp>
      <p:sp>
        <p:nvSpPr>
          <p:cNvPr id="10" name="Dátum helye 8"/>
          <p:cNvSpPr>
            <a:spLocks noGrp="1"/>
          </p:cNvSpPr>
          <p:nvPr>
            <p:ph type="dt" sz="half" idx="10"/>
          </p:nvPr>
        </p:nvSpPr>
        <p:spPr>
          <a:xfrm>
            <a:off x="6660232" y="6303268"/>
            <a:ext cx="1125488" cy="365125"/>
          </a:xfrm>
        </p:spPr>
        <p:txBody>
          <a:bodyPr/>
          <a:lstStyle/>
          <a:p>
            <a:r>
              <a:rPr lang="hu-HU" dirty="0" smtClean="0"/>
              <a:t>2016.03.30.</a:t>
            </a:r>
            <a:endParaRPr lang="hu-HU" dirty="0"/>
          </a:p>
        </p:txBody>
      </p:sp>
      <p:sp>
        <p:nvSpPr>
          <p:cNvPr id="11" name="Élőláb helye 5"/>
          <p:cNvSpPr>
            <a:spLocks noGrp="1"/>
          </p:cNvSpPr>
          <p:nvPr>
            <p:ph type="ftr" sz="quarter" idx="3"/>
          </p:nvPr>
        </p:nvSpPr>
        <p:spPr>
          <a:xfrm>
            <a:off x="3203848" y="6303269"/>
            <a:ext cx="3255640" cy="365125"/>
          </a:xfrm>
        </p:spPr>
        <p:txBody>
          <a:bodyPr/>
          <a:lstStyle/>
          <a:p>
            <a:r>
              <a:rPr lang="hu-HU" dirty="0" err="1" smtClean="0"/>
              <a:t>Networkshop</a:t>
            </a:r>
            <a:r>
              <a:rPr lang="hu-HU" dirty="0" smtClean="0"/>
              <a:t> -- </a:t>
            </a:r>
            <a:r>
              <a:rPr lang="hu-HU" dirty="0" err="1" smtClean="0"/>
              <a:t>Smart</a:t>
            </a:r>
            <a:r>
              <a:rPr lang="hu-HU" dirty="0" smtClean="0"/>
              <a:t> </a:t>
            </a:r>
            <a:r>
              <a:rPr lang="hu-HU" dirty="0" err="1" smtClean="0"/>
              <a:t>Hospitality</a:t>
            </a:r>
            <a:endParaRPr lang="hu-HU" dirty="0"/>
          </a:p>
        </p:txBody>
      </p:sp>
      <p:sp>
        <p:nvSpPr>
          <p:cNvPr id="12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7956376" y="6303268"/>
            <a:ext cx="765448" cy="365125"/>
          </a:xfrm>
        </p:spPr>
        <p:txBody>
          <a:bodyPr/>
          <a:lstStyle/>
          <a:p>
            <a:fld id="{3A0D063C-518D-4063-B880-3DD1076F68F5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972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artalom helye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1000"/>
                    </a14:imgEffect>
                    <a14:imgEffect>
                      <a14:brightnessContrast bright="-94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37312"/>
          </a:xfrm>
          <a:prstGeom prst="rect">
            <a:avLst/>
          </a:prstGeom>
          <a:ln>
            <a:noFill/>
          </a:ln>
          <a:effectLst>
            <a:softEdge rad="3048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 dirty="0" smtClean="0"/>
              <a:t>Szoftverprojekt tapasztalatok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6635080" cy="4425355"/>
          </a:xfrm>
        </p:spPr>
        <p:txBody>
          <a:bodyPr/>
          <a:lstStyle/>
          <a:p>
            <a:pPr lvl="0"/>
            <a:r>
              <a:rPr lang="hu-HU" dirty="0" smtClean="0"/>
              <a:t>Jövőbeli erőforrások tervezése</a:t>
            </a:r>
          </a:p>
          <a:p>
            <a:pPr lvl="0"/>
            <a:r>
              <a:rPr lang="hu-HU" dirty="0" err="1" smtClean="0"/>
              <a:t>Testreszabási</a:t>
            </a:r>
            <a:r>
              <a:rPr lang="hu-HU" dirty="0" smtClean="0"/>
              <a:t> feladatok</a:t>
            </a:r>
          </a:p>
          <a:p>
            <a:pPr lvl="0"/>
            <a:r>
              <a:rPr lang="hu-HU" dirty="0" smtClean="0"/>
              <a:t>Illesztési feladatok</a:t>
            </a:r>
          </a:p>
          <a:p>
            <a:pPr lvl="0"/>
            <a:r>
              <a:rPr lang="hu-HU" dirty="0" smtClean="0"/>
              <a:t>Dokumentáció</a:t>
            </a:r>
          </a:p>
          <a:p>
            <a:pPr lvl="0"/>
            <a:r>
              <a:rPr lang="hu-HU" dirty="0" smtClean="0"/>
              <a:t>Jövőkép megalapozása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2016.03.30.</a:t>
            </a:r>
            <a:endParaRPr lang="hu-HU" dirty="0"/>
          </a:p>
        </p:txBody>
      </p:sp>
      <p:sp>
        <p:nvSpPr>
          <p:cNvPr id="7" name="Élőláb helye 5"/>
          <p:cNvSpPr>
            <a:spLocks noGrp="1"/>
          </p:cNvSpPr>
          <p:nvPr>
            <p:ph type="ftr" sz="quarter" idx="3"/>
          </p:nvPr>
        </p:nvSpPr>
        <p:spPr>
          <a:xfrm>
            <a:off x="3203848" y="6303269"/>
            <a:ext cx="3255640" cy="365125"/>
          </a:xfrm>
        </p:spPr>
        <p:txBody>
          <a:bodyPr/>
          <a:lstStyle/>
          <a:p>
            <a:r>
              <a:rPr lang="hu-HU" smtClean="0"/>
              <a:t>Networkshop -- Smart Hospitality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063C-518D-4063-B880-3DD1076F68F5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22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4000"/>
                    </a14:imgEffect>
                    <a14:imgEffect>
                      <a14:brightnessContrast bright="-75000" contras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1196752"/>
            <a:ext cx="10727831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>Az informatika aránya a beruházásokban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01426"/>
              </p:ext>
            </p:extLst>
          </p:nvPr>
        </p:nvGraphicFramePr>
        <p:xfrm>
          <a:off x="457200" y="1700213"/>
          <a:ext cx="8291513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Dátum helye 8"/>
          <p:cNvSpPr>
            <a:spLocks noGrp="1"/>
          </p:cNvSpPr>
          <p:nvPr>
            <p:ph type="dt" sz="half" idx="10"/>
          </p:nvPr>
        </p:nvSpPr>
        <p:spPr>
          <a:xfrm>
            <a:off x="6660232" y="6303268"/>
            <a:ext cx="1125488" cy="365125"/>
          </a:xfrm>
        </p:spPr>
        <p:txBody>
          <a:bodyPr/>
          <a:lstStyle/>
          <a:p>
            <a:r>
              <a:rPr lang="hu-HU" dirty="0" smtClean="0"/>
              <a:t>2016.03.30.</a:t>
            </a:r>
            <a:endParaRPr lang="hu-HU" dirty="0"/>
          </a:p>
        </p:txBody>
      </p:sp>
      <p:sp>
        <p:nvSpPr>
          <p:cNvPr id="9" name="Élőláb helye 5"/>
          <p:cNvSpPr>
            <a:spLocks noGrp="1"/>
          </p:cNvSpPr>
          <p:nvPr>
            <p:ph type="ftr" sz="quarter" idx="3"/>
          </p:nvPr>
        </p:nvSpPr>
        <p:spPr>
          <a:xfrm>
            <a:off x="3203848" y="6303269"/>
            <a:ext cx="3255640" cy="365125"/>
          </a:xfrm>
        </p:spPr>
        <p:txBody>
          <a:bodyPr/>
          <a:lstStyle/>
          <a:p>
            <a:r>
              <a:rPr lang="hu-HU" dirty="0" err="1" smtClean="0"/>
              <a:t>Networkshop</a:t>
            </a:r>
            <a:r>
              <a:rPr lang="hu-HU" dirty="0" smtClean="0"/>
              <a:t> -- </a:t>
            </a:r>
            <a:r>
              <a:rPr lang="hu-HU" dirty="0" err="1" smtClean="0"/>
              <a:t>Smart</a:t>
            </a:r>
            <a:r>
              <a:rPr lang="hu-HU" dirty="0" smtClean="0"/>
              <a:t> </a:t>
            </a:r>
            <a:r>
              <a:rPr lang="hu-HU" dirty="0" err="1" smtClean="0"/>
              <a:t>Hospitality</a:t>
            </a:r>
            <a:endParaRPr lang="hu-HU" dirty="0"/>
          </a:p>
        </p:txBody>
      </p:sp>
      <p:sp>
        <p:nvSpPr>
          <p:cNvPr id="10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7956376" y="6303268"/>
            <a:ext cx="765448" cy="365125"/>
          </a:xfrm>
        </p:spPr>
        <p:txBody>
          <a:bodyPr/>
          <a:lstStyle/>
          <a:p>
            <a:fld id="{3A0D063C-518D-4063-B880-3DD1076F68F5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49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Kép 5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6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15" y="188640"/>
            <a:ext cx="7979154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Projektszervezet</a:t>
            </a:r>
          </a:p>
        </p:txBody>
      </p:sp>
      <p:grpSp>
        <p:nvGrpSpPr>
          <p:cNvPr id="24" name="Vászon 5"/>
          <p:cNvGrpSpPr/>
          <p:nvPr/>
        </p:nvGrpSpPr>
        <p:grpSpPr>
          <a:xfrm>
            <a:off x="1043608" y="1268760"/>
            <a:ext cx="6840760" cy="4896544"/>
            <a:chOff x="0" y="0"/>
            <a:chExt cx="5486400" cy="3749040"/>
          </a:xfrm>
        </p:grpSpPr>
        <p:sp>
          <p:nvSpPr>
            <p:cNvPr id="25" name="Téglalap 24"/>
            <p:cNvSpPr/>
            <p:nvPr/>
          </p:nvSpPr>
          <p:spPr>
            <a:xfrm>
              <a:off x="0" y="0"/>
              <a:ext cx="5486400" cy="3749040"/>
            </a:xfrm>
            <a:prstGeom prst="rect">
              <a:avLst/>
            </a:prstGeom>
          </p:spPr>
        </p:sp>
        <p:sp>
          <p:nvSpPr>
            <p:cNvPr id="26" name="Lekerekített téglalap 25"/>
            <p:cNvSpPr/>
            <p:nvPr/>
          </p:nvSpPr>
          <p:spPr>
            <a:xfrm>
              <a:off x="1028725" y="205765"/>
              <a:ext cx="914400" cy="5715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hu-HU" sz="1100" b="1">
                  <a:effectLst/>
                  <a:ea typeface="Times New Roman"/>
                  <a:cs typeface="Times New Roman"/>
                </a:rPr>
                <a:t>IT szervezet</a:t>
              </a:r>
              <a:endParaRPr lang="hu-HU" sz="110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27" name="Lekerekített téglalap 26"/>
            <p:cNvSpPr/>
            <p:nvPr/>
          </p:nvSpPr>
          <p:spPr>
            <a:xfrm>
              <a:off x="2971825" y="205765"/>
              <a:ext cx="1143000" cy="5715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hu-HU" sz="1000" b="1">
                  <a:effectLst/>
                  <a:ea typeface="Times New Roman"/>
                  <a:cs typeface="Times New Roman"/>
                </a:rPr>
                <a:t>Orvos-szakmai irányítás</a:t>
              </a:r>
              <a:endParaRPr lang="hu-HU" sz="110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28" name="Lekerekített téglalap 27"/>
            <p:cNvSpPr/>
            <p:nvPr/>
          </p:nvSpPr>
          <p:spPr>
            <a:xfrm>
              <a:off x="4229125" y="205765"/>
              <a:ext cx="914400" cy="5715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hu-HU" sz="1000" b="1">
                  <a:effectLst/>
                  <a:ea typeface="Times New Roman"/>
                  <a:cs typeface="Times New Roman"/>
                </a:rPr>
                <a:t>Projekt szervezet</a:t>
              </a:r>
              <a:endParaRPr lang="hu-HU" sz="110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29" name="Lekerekített téglalap 28"/>
            <p:cNvSpPr/>
            <p:nvPr/>
          </p:nvSpPr>
          <p:spPr>
            <a:xfrm>
              <a:off x="228625" y="1234472"/>
              <a:ext cx="914400" cy="5715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hu-HU" sz="1000" b="1">
                  <a:effectLst/>
                  <a:ea typeface="Times New Roman"/>
                  <a:cs typeface="Times New Roman"/>
                </a:rPr>
                <a:t>Infrastruktúra</a:t>
              </a:r>
              <a:r>
                <a:rPr lang="hu-HU" sz="1100" b="1">
                  <a:effectLst/>
                  <a:ea typeface="Times New Roman"/>
                  <a:cs typeface="Times New Roman"/>
                </a:rPr>
                <a:t> </a:t>
              </a:r>
              <a:endParaRPr lang="hu-HU" sz="110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30" name="Lekerekített téglalap 29"/>
            <p:cNvSpPr/>
            <p:nvPr/>
          </p:nvSpPr>
          <p:spPr>
            <a:xfrm>
              <a:off x="1257326" y="1234456"/>
              <a:ext cx="914400" cy="5714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hu-HU" sz="1000" b="1">
                  <a:effectLst/>
                  <a:ea typeface="Times New Roman"/>
                  <a:cs typeface="Times New Roman"/>
                </a:rPr>
                <a:t>Alkalmazások</a:t>
              </a:r>
              <a:endParaRPr lang="hu-HU" sz="110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31" name="Lekerekített téglalap 30"/>
            <p:cNvSpPr/>
            <p:nvPr/>
          </p:nvSpPr>
          <p:spPr>
            <a:xfrm>
              <a:off x="228625" y="1920251"/>
              <a:ext cx="914400" cy="16002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32" name="Lekerekített téglalap 31"/>
            <p:cNvSpPr/>
            <p:nvPr/>
          </p:nvSpPr>
          <p:spPr>
            <a:xfrm>
              <a:off x="1257325" y="1920278"/>
              <a:ext cx="914400" cy="16002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33" name="Lekerekített téglalap 32"/>
            <p:cNvSpPr/>
            <p:nvPr/>
          </p:nvSpPr>
          <p:spPr>
            <a:xfrm>
              <a:off x="25" y="2263119"/>
              <a:ext cx="5486375" cy="571511"/>
            </a:xfrm>
            <a:prstGeom prst="roundRect">
              <a:avLst/>
            </a:prstGeom>
            <a:solidFill>
              <a:schemeClr val="accent2">
                <a:alpha val="51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34" name="Lekerekített téglalap 33"/>
            <p:cNvSpPr/>
            <p:nvPr/>
          </p:nvSpPr>
          <p:spPr>
            <a:xfrm>
              <a:off x="4229125" y="1920251"/>
              <a:ext cx="914400" cy="160021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hu-HU" sz="1000" b="1">
                  <a:effectLst/>
                  <a:ea typeface="Times New Roman"/>
                  <a:cs typeface="Times New Roman"/>
                </a:rPr>
                <a:t>Projektvezetők</a:t>
              </a:r>
              <a:endParaRPr lang="hu-HU" sz="110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35" name="Lekerekített téglalap 34"/>
            <p:cNvSpPr/>
            <p:nvPr/>
          </p:nvSpPr>
          <p:spPr>
            <a:xfrm>
              <a:off x="2514625" y="2263179"/>
              <a:ext cx="1143000" cy="5715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hu-HU" sz="1000" b="1">
                  <a:effectLst/>
                  <a:ea typeface="Times New Roman"/>
                  <a:cs typeface="Times New Roman"/>
                </a:rPr>
                <a:t>IT</a:t>
              </a:r>
              <a:r>
                <a:rPr lang="hu-HU" sz="1100" b="1">
                  <a:effectLst/>
                  <a:ea typeface="Times New Roman"/>
                  <a:cs typeface="Times New Roman"/>
                </a:rPr>
                <a:t> projektvezető</a:t>
              </a:r>
              <a:endParaRPr lang="hu-HU" sz="1100">
                <a:effectLst/>
                <a:ea typeface="Times New Roman"/>
                <a:cs typeface="Times New Roman"/>
              </a:endParaRPr>
            </a:p>
          </p:txBody>
        </p:sp>
        <p:cxnSp>
          <p:nvCxnSpPr>
            <p:cNvPr id="36" name="Szögletes összekötő 35"/>
            <p:cNvCxnSpPr>
              <a:stCxn id="26" idx="2"/>
              <a:endCxn id="35" idx="0"/>
            </p:cNvCxnSpPr>
            <p:nvPr/>
          </p:nvCxnSpPr>
          <p:spPr>
            <a:xfrm rot="16200000" flipH="1">
              <a:off x="1543068" y="720122"/>
              <a:ext cx="1485914" cy="1600200"/>
            </a:xfrm>
            <a:prstGeom prst="bentConnector3">
              <a:avLst>
                <a:gd name="adj1" fmla="val 15046"/>
              </a:avLst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zögletes összekötő 36"/>
            <p:cNvCxnSpPr>
              <a:stCxn id="26" idx="2"/>
              <a:endCxn id="30" idx="0"/>
            </p:cNvCxnSpPr>
            <p:nvPr/>
          </p:nvCxnSpPr>
          <p:spPr>
            <a:xfrm rot="16200000" flipH="1">
              <a:off x="1371630" y="891559"/>
              <a:ext cx="457191" cy="228601"/>
            </a:xfrm>
            <a:prstGeom prst="bentConnector3">
              <a:avLst>
                <a:gd name="adj1" fmla="val 50000"/>
              </a:avLst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zögletes összekötő 37"/>
            <p:cNvCxnSpPr>
              <a:stCxn id="26" idx="2"/>
              <a:endCxn id="29" idx="0"/>
            </p:cNvCxnSpPr>
            <p:nvPr/>
          </p:nvCxnSpPr>
          <p:spPr>
            <a:xfrm rot="5400000">
              <a:off x="857272" y="605818"/>
              <a:ext cx="457207" cy="800100"/>
            </a:xfrm>
            <a:prstGeom prst="bentConnector3">
              <a:avLst>
                <a:gd name="adj1" fmla="val 50000"/>
              </a:avLst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zögletes összekötő 38"/>
            <p:cNvCxnSpPr>
              <a:stCxn id="28" idx="2"/>
              <a:endCxn id="34" idx="0"/>
            </p:cNvCxnSpPr>
            <p:nvPr/>
          </p:nvCxnSpPr>
          <p:spPr>
            <a:xfrm rot="5400000">
              <a:off x="4114832" y="1348758"/>
              <a:ext cx="1142986" cy="12700"/>
            </a:xfrm>
            <a:prstGeom prst="bentConnector3">
              <a:avLst>
                <a:gd name="adj1" fmla="val 719"/>
              </a:avLst>
            </a:prstGeom>
            <a:ln w="317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gyenes összekötő nyíllal 39"/>
            <p:cNvCxnSpPr>
              <a:stCxn id="27" idx="2"/>
            </p:cNvCxnSpPr>
            <p:nvPr/>
          </p:nvCxnSpPr>
          <p:spPr>
            <a:xfrm>
              <a:off x="3543325" y="777265"/>
              <a:ext cx="736067" cy="1149327"/>
            </a:xfrm>
            <a:prstGeom prst="straightConnector1">
              <a:avLst/>
            </a:prstGeom>
            <a:ln w="31750">
              <a:prstDash val="sysDash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Egyenes összekötő nyíllal 40"/>
            <p:cNvCxnSpPr>
              <a:endCxn id="35" idx="3"/>
            </p:cNvCxnSpPr>
            <p:nvPr/>
          </p:nvCxnSpPr>
          <p:spPr>
            <a:xfrm flipH="1">
              <a:off x="3657625" y="2548895"/>
              <a:ext cx="571500" cy="34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Egyenes összekötő nyíllal 41"/>
            <p:cNvCxnSpPr/>
            <p:nvPr/>
          </p:nvCxnSpPr>
          <p:spPr>
            <a:xfrm flipH="1">
              <a:off x="3314725" y="783586"/>
              <a:ext cx="228600" cy="1479564"/>
            </a:xfrm>
            <a:prstGeom prst="straightConnector1">
              <a:avLst/>
            </a:prstGeom>
            <a:ln w="31750">
              <a:prstDash val="sysDash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Egyenes összekötő nyíllal 42"/>
            <p:cNvCxnSpPr>
              <a:stCxn id="35" idx="1"/>
            </p:cNvCxnSpPr>
            <p:nvPr/>
          </p:nvCxnSpPr>
          <p:spPr>
            <a:xfrm flipH="1" flipV="1">
              <a:off x="2171725" y="2548912"/>
              <a:ext cx="342900" cy="17"/>
            </a:xfrm>
            <a:prstGeom prst="straightConnector1">
              <a:avLst/>
            </a:prstGeom>
            <a:ln w="31750">
              <a:solidFill>
                <a:schemeClr val="accent1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6" name="Dátum helye 8"/>
          <p:cNvSpPr>
            <a:spLocks noGrp="1"/>
          </p:cNvSpPr>
          <p:nvPr>
            <p:ph type="dt" sz="half" idx="10"/>
          </p:nvPr>
        </p:nvSpPr>
        <p:spPr>
          <a:xfrm>
            <a:off x="6660232" y="6303268"/>
            <a:ext cx="1125488" cy="365125"/>
          </a:xfrm>
        </p:spPr>
        <p:txBody>
          <a:bodyPr/>
          <a:lstStyle/>
          <a:p>
            <a:r>
              <a:rPr lang="hu-HU" dirty="0" smtClean="0"/>
              <a:t>2016.03.30.</a:t>
            </a:r>
            <a:endParaRPr lang="hu-HU" dirty="0"/>
          </a:p>
        </p:txBody>
      </p:sp>
      <p:sp>
        <p:nvSpPr>
          <p:cNvPr id="47" name="Élőláb helye 5"/>
          <p:cNvSpPr>
            <a:spLocks noGrp="1"/>
          </p:cNvSpPr>
          <p:nvPr>
            <p:ph type="ftr" sz="quarter" idx="3"/>
          </p:nvPr>
        </p:nvSpPr>
        <p:spPr>
          <a:xfrm>
            <a:off x="3203848" y="6303269"/>
            <a:ext cx="3255640" cy="365125"/>
          </a:xfrm>
        </p:spPr>
        <p:txBody>
          <a:bodyPr/>
          <a:lstStyle/>
          <a:p>
            <a:r>
              <a:rPr lang="hu-HU" dirty="0" err="1" smtClean="0"/>
              <a:t>Networkshop</a:t>
            </a:r>
            <a:r>
              <a:rPr lang="hu-HU" dirty="0" smtClean="0"/>
              <a:t> -- </a:t>
            </a:r>
            <a:r>
              <a:rPr lang="hu-HU" dirty="0" err="1" smtClean="0"/>
              <a:t>Smart</a:t>
            </a:r>
            <a:r>
              <a:rPr lang="hu-HU" dirty="0" smtClean="0"/>
              <a:t> </a:t>
            </a:r>
            <a:r>
              <a:rPr lang="hu-HU" dirty="0" err="1" smtClean="0"/>
              <a:t>Hospitality</a:t>
            </a:r>
            <a:endParaRPr lang="hu-HU" dirty="0"/>
          </a:p>
        </p:txBody>
      </p:sp>
      <p:sp>
        <p:nvSpPr>
          <p:cNvPr id="48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7956376" y="6303268"/>
            <a:ext cx="765448" cy="365125"/>
          </a:xfrm>
        </p:spPr>
        <p:txBody>
          <a:bodyPr/>
          <a:lstStyle/>
          <a:p>
            <a:fld id="{3A0D063C-518D-4063-B880-3DD1076F68F5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55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artalom helye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brightnessContrast bright="-69000" contras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01645" cy="6048672"/>
          </a:xfrm>
          <a:prstGeom prst="rect">
            <a:avLst/>
          </a:prstGeom>
          <a:ln>
            <a:noFill/>
          </a:ln>
          <a:effectLst>
            <a:softEdge rad="2794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 dirty="0" smtClean="0"/>
              <a:t>Jövőkép – </a:t>
            </a:r>
            <a:r>
              <a:rPr lang="hu-HU" dirty="0" err="1" smtClean="0"/>
              <a:t>Smart</a:t>
            </a:r>
            <a:r>
              <a:rPr lang="hu-HU" dirty="0" smtClean="0"/>
              <a:t> technológiák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8147248" cy="4425355"/>
          </a:xfrm>
        </p:spPr>
        <p:txBody>
          <a:bodyPr>
            <a:normAutofit/>
          </a:bodyPr>
          <a:lstStyle/>
          <a:p>
            <a:pPr lvl="0"/>
            <a:r>
              <a:rPr lang="hu-HU" dirty="0" smtClean="0"/>
              <a:t>Mitől „</a:t>
            </a:r>
            <a:r>
              <a:rPr lang="hu-HU" dirty="0" err="1" smtClean="0"/>
              <a:t>smart</a:t>
            </a:r>
            <a:r>
              <a:rPr lang="hu-HU" dirty="0" smtClean="0"/>
              <a:t>” a technológia?</a:t>
            </a:r>
          </a:p>
          <a:p>
            <a:r>
              <a:rPr lang="hu-HU" dirty="0" smtClean="0"/>
              <a:t>Felhasználói attitűd változása (beteg, hallgató)</a:t>
            </a:r>
          </a:p>
          <a:p>
            <a:r>
              <a:rPr lang="hu-HU" dirty="0" smtClean="0"/>
              <a:t>Hatékonyság, képességeink kiaknázása</a:t>
            </a:r>
          </a:p>
          <a:p>
            <a:r>
              <a:rPr lang="hu-HU" dirty="0" smtClean="0"/>
              <a:t>Eszközök, módszerek</a:t>
            </a:r>
          </a:p>
          <a:p>
            <a:pPr lvl="0"/>
            <a:endParaRPr lang="hu-HU" dirty="0" smtClean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2016.03.30.</a:t>
            </a:r>
            <a:endParaRPr lang="hu-HU"/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3"/>
          </p:nvPr>
        </p:nvSpPr>
        <p:spPr>
          <a:xfrm>
            <a:off x="3203848" y="6303269"/>
            <a:ext cx="3255640" cy="365125"/>
          </a:xfrm>
        </p:spPr>
        <p:txBody>
          <a:bodyPr/>
          <a:lstStyle/>
          <a:p>
            <a:r>
              <a:rPr lang="hu-HU" smtClean="0"/>
              <a:t>Networkshop -- Smart Hospitality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063C-518D-4063-B880-3DD1076F68F5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619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8000"/>
                    </a14:imgEffect>
                    <a14:imgEffect>
                      <a14:brightnessContrast bright="-67000" contras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44" r="14633"/>
          <a:stretch/>
        </p:blipFill>
        <p:spPr>
          <a:xfrm>
            <a:off x="61270" y="188639"/>
            <a:ext cx="9082730" cy="6008491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 smtClean="0"/>
              <a:t>Tervezett projektek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hu-HU" dirty="0" smtClean="0"/>
              <a:t>Testen viselhető diagnosztikai eszközök kutatása</a:t>
            </a:r>
          </a:p>
          <a:p>
            <a:pPr lvl="0"/>
            <a:r>
              <a:rPr lang="hu-HU" dirty="0" smtClean="0"/>
              <a:t>Betegeknek szóló mobil alkalmazás </a:t>
            </a:r>
          </a:p>
          <a:p>
            <a:pPr lvl="0"/>
            <a:r>
              <a:rPr lang="hu-HU" dirty="0" smtClean="0"/>
              <a:t>Az egyetemi mobil alkalmazás továbbfejlesztése</a:t>
            </a:r>
          </a:p>
          <a:p>
            <a:pPr lvl="0"/>
            <a:r>
              <a:rPr lang="hu-HU" dirty="0" smtClean="0"/>
              <a:t>Beltéri navigációs és helyfüggő információ-szolgáltatás kialakítása</a:t>
            </a:r>
          </a:p>
          <a:p>
            <a:pPr lvl="0"/>
            <a:r>
              <a:rPr lang="hu-HU" dirty="0" err="1" smtClean="0"/>
              <a:t>Smart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r>
              <a:rPr lang="hu-HU" dirty="0" smtClean="0"/>
              <a:t> technológiák bevezetése</a:t>
            </a:r>
          </a:p>
          <a:p>
            <a:pPr lvl="0"/>
            <a:r>
              <a:rPr lang="hu-HU" dirty="0" err="1" smtClean="0"/>
              <a:t>Hospitality</a:t>
            </a:r>
            <a:r>
              <a:rPr lang="hu-HU" dirty="0" smtClean="0"/>
              <a:t> TV szolgáltatás kiterjesztése</a:t>
            </a:r>
            <a:endParaRPr lang="hu-HU" dirty="0"/>
          </a:p>
        </p:txBody>
      </p:sp>
      <p:sp>
        <p:nvSpPr>
          <p:cNvPr id="7" name="Dátum helye 8"/>
          <p:cNvSpPr>
            <a:spLocks noGrp="1"/>
          </p:cNvSpPr>
          <p:nvPr>
            <p:ph type="dt" sz="half" idx="10"/>
          </p:nvPr>
        </p:nvSpPr>
        <p:spPr>
          <a:xfrm>
            <a:off x="6660232" y="6303268"/>
            <a:ext cx="1125488" cy="365125"/>
          </a:xfrm>
        </p:spPr>
        <p:txBody>
          <a:bodyPr/>
          <a:lstStyle/>
          <a:p>
            <a:r>
              <a:rPr lang="hu-HU" dirty="0" smtClean="0"/>
              <a:t>2016.03.30.</a:t>
            </a:r>
            <a:endParaRPr lang="hu-HU" dirty="0"/>
          </a:p>
        </p:txBody>
      </p:sp>
      <p:sp>
        <p:nvSpPr>
          <p:cNvPr id="9" name="Élőláb helye 5"/>
          <p:cNvSpPr>
            <a:spLocks noGrp="1"/>
          </p:cNvSpPr>
          <p:nvPr>
            <p:ph type="ftr" sz="quarter" idx="3"/>
          </p:nvPr>
        </p:nvSpPr>
        <p:spPr>
          <a:xfrm>
            <a:off x="3203848" y="6303269"/>
            <a:ext cx="3255640" cy="365125"/>
          </a:xfrm>
        </p:spPr>
        <p:txBody>
          <a:bodyPr/>
          <a:lstStyle/>
          <a:p>
            <a:r>
              <a:rPr lang="hu-HU" dirty="0" err="1" smtClean="0"/>
              <a:t>Networkshop</a:t>
            </a:r>
            <a:r>
              <a:rPr lang="hu-HU" dirty="0" smtClean="0"/>
              <a:t> -- </a:t>
            </a:r>
            <a:r>
              <a:rPr lang="hu-HU" dirty="0" err="1" smtClean="0"/>
              <a:t>Smart</a:t>
            </a:r>
            <a:r>
              <a:rPr lang="hu-HU" dirty="0" smtClean="0"/>
              <a:t> </a:t>
            </a:r>
            <a:r>
              <a:rPr lang="hu-HU" dirty="0" err="1" smtClean="0"/>
              <a:t>Hospitality</a:t>
            </a:r>
            <a:endParaRPr lang="hu-HU" dirty="0"/>
          </a:p>
        </p:txBody>
      </p:sp>
      <p:sp>
        <p:nvSpPr>
          <p:cNvPr id="10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7956376" y="6303268"/>
            <a:ext cx="765448" cy="365125"/>
          </a:xfrm>
        </p:spPr>
        <p:txBody>
          <a:bodyPr/>
          <a:lstStyle/>
          <a:p>
            <a:fld id="{3A0D063C-518D-4063-B880-3DD1076F68F5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298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pte">
      <a:dk1>
        <a:sysClr val="windowText" lastClr="000000"/>
      </a:dk1>
      <a:lt1>
        <a:sysClr val="window" lastClr="FFFFFF"/>
      </a:lt1>
      <a:dk2>
        <a:srgbClr val="203C5C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pte">
      <a:dk1>
        <a:sysClr val="windowText" lastClr="000000"/>
      </a:dk1>
      <a:lt1>
        <a:sysClr val="window" lastClr="FFFFFF"/>
      </a:lt1>
      <a:dk2>
        <a:srgbClr val="203C5C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1287</Words>
  <Application>Microsoft Office PowerPoint</Application>
  <PresentationFormat>Diavetítés a képernyőre (4:3 oldalarány)</PresentationFormat>
  <Paragraphs>206</Paragraphs>
  <Slides>10</Slides>
  <Notes>10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10</vt:i4>
      </vt:variant>
    </vt:vector>
  </HeadingPairs>
  <TitlesOfParts>
    <vt:vector size="12" baseType="lpstr">
      <vt:lpstr>Office-téma</vt:lpstr>
      <vt:lpstr>1_Office-téma</vt:lpstr>
      <vt:lpstr>Smart Hospitality a PTE-n</vt:lpstr>
      <vt:lpstr>Informatikai projektek klinikai területen</vt:lpstr>
      <vt:lpstr>Infrastrukturális beruházások</vt:lpstr>
      <vt:lpstr>Rendszerek</vt:lpstr>
      <vt:lpstr>Szoftverprojekt tapasztalatok</vt:lpstr>
      <vt:lpstr>Az informatika aránya a beruházásokban</vt:lpstr>
      <vt:lpstr>Projektszervezet</vt:lpstr>
      <vt:lpstr>Jövőkép – Smart technológiák</vt:lpstr>
      <vt:lpstr>Tervezett projektek</vt:lpstr>
      <vt:lpstr>Köszönöm a figyelemet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Pinczehelyi</dc:creator>
  <cp:lastModifiedBy>uhi</cp:lastModifiedBy>
  <cp:revision>36</cp:revision>
  <cp:lastPrinted>2016-03-27T09:08:30Z</cp:lastPrinted>
  <dcterms:created xsi:type="dcterms:W3CDTF">2016-01-27T17:38:19Z</dcterms:created>
  <dcterms:modified xsi:type="dcterms:W3CDTF">2016-03-29T07:37:40Z</dcterms:modified>
</cp:coreProperties>
</file>