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  <p:sldMasterId id="2147483695" r:id="rId5"/>
  </p:sldMasterIdLst>
  <p:notesMasterIdLst>
    <p:notesMasterId r:id="rId39"/>
  </p:notesMasterIdLst>
  <p:sldIdLst>
    <p:sldId id="256" r:id="rId6"/>
    <p:sldId id="376" r:id="rId7"/>
    <p:sldId id="292" r:id="rId8"/>
    <p:sldId id="307" r:id="rId9"/>
    <p:sldId id="366" r:id="rId10"/>
    <p:sldId id="349" r:id="rId11"/>
    <p:sldId id="373" r:id="rId12"/>
    <p:sldId id="351" r:id="rId13"/>
    <p:sldId id="367" r:id="rId14"/>
    <p:sldId id="353" r:id="rId15"/>
    <p:sldId id="362" r:id="rId16"/>
    <p:sldId id="361" r:id="rId17"/>
    <p:sldId id="371" r:id="rId18"/>
    <p:sldId id="374" r:id="rId19"/>
    <p:sldId id="375" r:id="rId20"/>
    <p:sldId id="377" r:id="rId21"/>
    <p:sldId id="350" r:id="rId22"/>
    <p:sldId id="370" r:id="rId23"/>
    <p:sldId id="293" r:id="rId24"/>
    <p:sldId id="358" r:id="rId25"/>
    <p:sldId id="354" r:id="rId26"/>
    <p:sldId id="365" r:id="rId27"/>
    <p:sldId id="355" r:id="rId28"/>
    <p:sldId id="369" r:id="rId29"/>
    <p:sldId id="372" r:id="rId30"/>
    <p:sldId id="363" r:id="rId31"/>
    <p:sldId id="360" r:id="rId32"/>
    <p:sldId id="335" r:id="rId33"/>
    <p:sldId id="322" r:id="rId34"/>
    <p:sldId id="356" r:id="rId35"/>
    <p:sldId id="364" r:id="rId36"/>
    <p:sldId id="378" r:id="rId37"/>
    <p:sldId id="337" r:id="rId38"/>
  </p:sldIdLst>
  <p:sldSz cx="9144000" cy="6858000" type="screen4x3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8">
          <p15:clr>
            <a:srgbClr val="A4A3A4"/>
          </p15:clr>
        </p15:guide>
        <p15:guide id="2" orient="horz" pos="2849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oper, Kira (ELS-SDG)" initials="CK(" lastIdx="15" clrIdx="0">
    <p:extLst/>
  </p:cmAuthor>
  <p:cmAuthor id="2" name="Reed Elsevier" initials="RE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8200"/>
    <a:srgbClr val="007398"/>
    <a:srgbClr val="53565A"/>
    <a:srgbClr val="A7A8AA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59" autoAdjust="0"/>
  </p:normalViewPr>
  <p:slideViewPr>
    <p:cSldViewPr snapToGrid="0" snapToObjects="1">
      <p:cViewPr varScale="1">
        <p:scale>
          <a:sx n="62" d="100"/>
          <a:sy n="62" d="100"/>
        </p:scale>
        <p:origin x="1626" y="72"/>
      </p:cViewPr>
      <p:guideLst>
        <p:guide orient="horz" pos="948"/>
        <p:guide orient="horz" pos="284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DCB7CAEB-1EC1-4999-AFE8-C906D18DD610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E8E341E-E4C4-4555-945E-129A21FEE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35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r>
              <a:rPr lang="en-US" baseline="0" dirty="0" smtClean="0"/>
              <a:t> to the resources and services in this presentation can be found at https://www.elsevier.com/librarians. Be sure to bookmark the page!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63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your</a:t>
            </a:r>
            <a:r>
              <a:rPr lang="en-US" baseline="0" dirty="0" smtClean="0"/>
              <a:t> authors decide where to publish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6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</a:t>
            </a:r>
            <a:r>
              <a:rPr lang="en-US" baseline="0" dirty="0" smtClean="0"/>
              <a:t> your authors with their promotion and tenure files by giving them valuable information about the performance of their 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63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 online lectures. Interactive training courses. Expert advice. Resources you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use to assist your grad students and junior faculty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publishing. Certificates to recognize their efforts.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31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</a:t>
            </a:r>
            <a:r>
              <a:rPr lang="en-US" baseline="0" dirty="0" smtClean="0"/>
              <a:t> up for free, or get even more space and groups with </a:t>
            </a:r>
            <a:r>
              <a:rPr lang="en-US" baseline="0" dirty="0" err="1" smtClean="0"/>
              <a:t>Mendeley</a:t>
            </a:r>
            <a:r>
              <a:rPr lang="en-US" baseline="0" dirty="0" smtClean="0"/>
              <a:t> Institutional Edition. I’ll talk about the Certification Program for Librarians in the next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46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the Librarians page on Elsevier.com you’ll find links for the various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84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03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Sharing policy is available as a handout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28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researchers comply</a:t>
            </a:r>
            <a:r>
              <a:rPr lang="en-US" baseline="0" dirty="0" smtClean="0"/>
              <a:t> with sharing mandates.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research data citable -- DOIs and versioning following Force11 guidelines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86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Newsletter for librarians specifically about eBooks on </a:t>
            </a:r>
            <a:r>
              <a:rPr lang="en-US" dirty="0" err="1" smtClean="0"/>
              <a:t>ScienceDirect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94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Library </a:t>
            </a:r>
            <a:r>
              <a:rPr lang="en-US" dirty="0"/>
              <a:t>Connect is a global </a:t>
            </a:r>
            <a:r>
              <a:rPr lang="en-US" dirty="0" smtClean="0"/>
              <a:t>program </a:t>
            </a:r>
            <a:r>
              <a:rPr lang="en-US" dirty="0"/>
              <a:t>from Elsevier for academic, </a:t>
            </a:r>
            <a:r>
              <a:rPr lang="en-US" dirty="0" smtClean="0"/>
              <a:t>medical, </a:t>
            </a:r>
            <a:r>
              <a:rPr lang="en-US" dirty="0"/>
              <a:t>corporate and government librarians and information professionals. The program includes a free </a:t>
            </a:r>
            <a:r>
              <a:rPr lang="en-US" dirty="0" err="1"/>
              <a:t>enewsletter</a:t>
            </a:r>
            <a:r>
              <a:rPr lang="en-US" dirty="0"/>
              <a:t>, webinars, seminars and symposia, and interactive news channels, including Facebook and Twitter</a:t>
            </a:r>
            <a:r>
              <a:rPr lang="en-US" dirty="0" smtClean="0"/>
              <a:t>. SUBSCRIBE</a:t>
            </a:r>
            <a:r>
              <a:rPr lang="en-US" baseline="0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the </a:t>
            </a:r>
            <a:r>
              <a:rPr lang="en-US" i="1" dirty="0"/>
              <a:t>Library Connect Newsletter</a:t>
            </a:r>
            <a:r>
              <a:rPr lang="en-US" dirty="0"/>
              <a:t>, which is published as an </a:t>
            </a:r>
            <a:r>
              <a:rPr lang="en-US" dirty="0" err="1"/>
              <a:t>enewsletter</a:t>
            </a:r>
            <a:r>
              <a:rPr lang="en-US" dirty="0"/>
              <a:t> </a:t>
            </a:r>
            <a:r>
              <a:rPr lang="en-US" dirty="0" smtClean="0"/>
              <a:t>10 times per year, linking </a:t>
            </a:r>
            <a:r>
              <a:rPr lang="en-US" dirty="0"/>
              <a:t>to content on the Library Connect website. The newsletter features librarian authors sharing </a:t>
            </a:r>
            <a:r>
              <a:rPr lang="en-US" dirty="0" smtClean="0"/>
              <a:t>LIS best </a:t>
            </a:r>
            <a:r>
              <a:rPr lang="en-US" dirty="0"/>
              <a:t>practices, how-</a:t>
            </a:r>
            <a:r>
              <a:rPr lang="en-US" dirty="0" err="1"/>
              <a:t>tos</a:t>
            </a:r>
            <a:r>
              <a:rPr lang="en-US" dirty="0"/>
              <a:t>, </a:t>
            </a:r>
            <a:r>
              <a:rPr lang="en-US" dirty="0" smtClean="0"/>
              <a:t>technology, tips </a:t>
            </a:r>
            <a:r>
              <a:rPr lang="en-US" dirty="0"/>
              <a:t>and </a:t>
            </a:r>
            <a:r>
              <a:rPr lang="en-US" dirty="0" smtClean="0"/>
              <a:t>trends. REGISTER</a:t>
            </a:r>
            <a:r>
              <a:rPr lang="en-US" baseline="0" dirty="0" smtClean="0"/>
              <a:t> for a Library Connect webinar.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9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30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 as much as possible about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Mendeley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you can confidently train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29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67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to management where their access comes from, how librarians select collections and what collections they have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94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9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Data, driving high-quality decisions, can be a powerful vehicle for change. By empowering librarians with fact-based analytics, their libraries can become more prominent and valuable. Such “gap analysis” provides librarians greater visibility into usage behavior, as well as their institution’s and the world’s research trends – allowing librarians to provide greater access to the content library patrons want, and elevate their own stature within an institution.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3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much can you save by converting your print books to electronic books? Enter a few quick values in the calculator to get an estimate.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0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Build the foundation, get top researchers on it, connect the Elsevier ecosystem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A7C41-3746-4CAF-9F93-3CD6A63DAFFE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78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</a:t>
            </a:r>
            <a:r>
              <a:rPr lang="en-US" baseline="0" dirty="0" smtClean="0"/>
              <a:t> your authors with their promotion and tenure files by giving them valuable information about the performance of their 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E341E-E4C4-4555-945E-129A21FEE8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6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/>
          <p:cNvSpPr>
            <a:spLocks noGrp="1"/>
          </p:cNvSpPr>
          <p:nvPr>
            <p:ph idx="1"/>
          </p:nvPr>
        </p:nvSpPr>
        <p:spPr>
          <a:xfrm>
            <a:off x="458851" y="3688074"/>
            <a:ext cx="2570262" cy="23815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8851" y="1500110"/>
            <a:ext cx="2570260" cy="2041724"/>
          </a:xfrm>
        </p:spPr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248072" y="1500110"/>
            <a:ext cx="2645627" cy="2041724"/>
          </a:xfrm>
        </p:spPr>
      </p:sp>
      <p:sp>
        <p:nvSpPr>
          <p:cNvPr id="1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28074" y="1500109"/>
            <a:ext cx="2570260" cy="2041724"/>
          </a:xfrm>
        </p:spPr>
      </p:sp>
      <p:sp>
        <p:nvSpPr>
          <p:cNvPr id="20" name="Content Placeholder 7"/>
          <p:cNvSpPr>
            <a:spLocks noGrp="1"/>
          </p:cNvSpPr>
          <p:nvPr>
            <p:ph idx="14"/>
          </p:nvPr>
        </p:nvSpPr>
        <p:spPr>
          <a:xfrm>
            <a:off x="3265312" y="3688074"/>
            <a:ext cx="2628388" cy="23815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Content Placeholder 8"/>
          <p:cNvSpPr>
            <a:spLocks noGrp="1"/>
          </p:cNvSpPr>
          <p:nvPr>
            <p:ph idx="15"/>
          </p:nvPr>
        </p:nvSpPr>
        <p:spPr>
          <a:xfrm>
            <a:off x="6128074" y="3688074"/>
            <a:ext cx="2570262" cy="23815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41135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6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0324_el_ppt_layout_leadingtheway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1303" cy="6858000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843179" y="6160138"/>
            <a:ext cx="3027423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43178" y="6455349"/>
            <a:ext cx="3027423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6" name="Picture 5" descr="Elsevier_Tre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02" y="359748"/>
            <a:ext cx="688848" cy="798576"/>
          </a:xfrm>
          <a:prstGeom prst="rect">
            <a:avLst/>
          </a:prstGeom>
        </p:spPr>
      </p:pic>
      <p:pic>
        <p:nvPicPr>
          <p:cNvPr id="7" name="Picture 6" descr="140324_el_ppt_layout_leadingtheway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1303" cy="6858000"/>
          </a:xfrm>
          <a:prstGeom prst="rect">
            <a:avLst/>
          </a:prstGeom>
        </p:spPr>
      </p:pic>
      <p:pic>
        <p:nvPicPr>
          <p:cNvPr id="8" name="Picture 7" descr="Elsevier_Tree_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02" y="359748"/>
            <a:ext cx="688848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40324_el_ppt_layout_illu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616" cy="6870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3118" y="2046612"/>
            <a:ext cx="3912176" cy="166479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Cover Slide Title and Multiple Lines If Necessary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3116" y="3835859"/>
            <a:ext cx="3912177" cy="1284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pic>
        <p:nvPicPr>
          <p:cNvPr id="10" name="Picture 9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6096000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22825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8" name="Picture 7" descr="140324_el_ppt_layout_illus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616" cy="6870462"/>
          </a:xfrm>
          <a:prstGeom prst="rect">
            <a:avLst/>
          </a:prstGeom>
        </p:spPr>
      </p:pic>
      <p:pic>
        <p:nvPicPr>
          <p:cNvPr id="11" name="Picture 10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23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40324_el_ppt_layout_illu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9"/>
            <a:ext cx="9144000" cy="6870462"/>
          </a:xfrm>
          <a:prstGeom prst="rect">
            <a:avLst/>
          </a:prstGeom>
        </p:spPr>
      </p:pic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2825" y="5551714"/>
            <a:ext cx="3912178" cy="544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891024" y="2007810"/>
            <a:ext cx="3912176" cy="504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1022" y="2626076"/>
            <a:ext cx="3912177" cy="18493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rgbClr val="FF82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 and Multiple Lines If Necessary</a:t>
            </a:r>
            <a:endParaRPr lang="en-US" dirty="0"/>
          </a:p>
        </p:txBody>
      </p:sp>
      <p:pic>
        <p:nvPicPr>
          <p:cNvPr id="10" name="Picture 9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6096000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22825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9" name="Picture 8" descr="140324_el_ppt_layout_illus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9"/>
            <a:ext cx="9144000" cy="6870462"/>
          </a:xfrm>
          <a:prstGeom prst="rect">
            <a:avLst/>
          </a:prstGeom>
        </p:spPr>
      </p:pic>
      <p:pic>
        <p:nvPicPr>
          <p:cNvPr id="11" name="Picture 10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35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llust_Cover_2_No_Ba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004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698749"/>
            <a:ext cx="9144000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9208" y="2872276"/>
            <a:ext cx="5472113" cy="901716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60000"/>
              </a:lnSpc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</a:t>
            </a:r>
          </a:p>
          <a:p>
            <a:r>
              <a:rPr lang="en-US" dirty="0" smtClean="0"/>
              <a:t>Second Line If Necessary</a:t>
            </a:r>
          </a:p>
        </p:txBody>
      </p:sp>
      <p:pic>
        <p:nvPicPr>
          <p:cNvPr id="12" name="Picture 11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208" y="3740100"/>
            <a:ext cx="5472113" cy="2524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6539" y="6096001"/>
            <a:ext cx="3913188" cy="290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6539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10" name="Picture 9" descr="Illust_Cover_2_No_Ban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004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698749"/>
            <a:ext cx="9144000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35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llust_Cover_2_No_Ba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004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698749"/>
            <a:ext cx="9144000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4069" y="2971286"/>
            <a:ext cx="5596363" cy="97162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70000"/>
              </a:lnSpc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</a:t>
            </a:r>
          </a:p>
          <a:p>
            <a:r>
              <a:rPr lang="en-US" dirty="0" smtClean="0"/>
              <a:t>Second Line If Necessary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45967" y="2275315"/>
            <a:ext cx="3912176" cy="4438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rgbClr val="FF6600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39981" y="2044095"/>
            <a:ext cx="5300451" cy="530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26645" y="5539619"/>
            <a:ext cx="5201811" cy="52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26645" y="6096001"/>
            <a:ext cx="3913188" cy="278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26645" y="6397624"/>
            <a:ext cx="4202212" cy="3636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12" name="Picture 11" descr="Illust_Cover_2_No_Ban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00400" cy="68580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2698749"/>
            <a:ext cx="9144000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19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 userDrawn="1"/>
        </p:nvSpPr>
        <p:spPr>
          <a:xfrm>
            <a:off x="3545967" y="2275315"/>
            <a:ext cx="3912176" cy="4438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rgbClr val="FF6600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150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ust_Cover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" y="233129"/>
            <a:ext cx="9144608" cy="6637866"/>
          </a:xfrm>
          <a:prstGeom prst="rect">
            <a:avLst/>
          </a:prstGeom>
        </p:spPr>
      </p:pic>
      <p:pic>
        <p:nvPicPr>
          <p:cNvPr id="7" name="Picture 6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0038" y="6096001"/>
            <a:ext cx="3913188" cy="290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00038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0038" y="1282537"/>
            <a:ext cx="7484329" cy="322555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53565A"/>
                </a:solidFill>
              </a:defRPr>
            </a:lvl1pPr>
          </a:lstStyle>
          <a:p>
            <a:pPr lvl="0"/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09786" y="177660"/>
            <a:ext cx="7474582" cy="1104877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90000"/>
              </a:lnSpc>
              <a:defRPr sz="3600" baseline="0">
                <a:solidFill>
                  <a:srgbClr val="53565A"/>
                </a:solidFill>
              </a:defRPr>
            </a:lvl1pPr>
          </a:lstStyle>
          <a:p>
            <a:r>
              <a:rPr lang="en-US" dirty="0" smtClean="0"/>
              <a:t>Cover Slide Title and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  <a:endParaRPr lang="en-US" dirty="0"/>
          </a:p>
        </p:txBody>
      </p:sp>
      <p:pic>
        <p:nvPicPr>
          <p:cNvPr id="8" name="Picture 7" descr="Illust_Cover_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" y="233129"/>
            <a:ext cx="9144608" cy="6637866"/>
          </a:xfrm>
          <a:prstGeom prst="rect">
            <a:avLst/>
          </a:prstGeom>
        </p:spPr>
      </p:pic>
      <p:pic>
        <p:nvPicPr>
          <p:cNvPr id="11" name="Picture 10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90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llust_Cover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" y="291497"/>
            <a:ext cx="9144608" cy="6566503"/>
          </a:xfrm>
          <a:prstGeom prst="rect">
            <a:avLst/>
          </a:prstGeom>
        </p:spPr>
      </p:pic>
      <p:pic>
        <p:nvPicPr>
          <p:cNvPr id="11" name="Picture 10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44008" y="168031"/>
            <a:ext cx="6868853" cy="506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4008" y="5757333"/>
            <a:ext cx="5317489" cy="541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44008" y="6265333"/>
            <a:ext cx="3913188" cy="278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44008" y="653097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0039" y="624933"/>
            <a:ext cx="6738218" cy="115653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3600" baseline="0">
                <a:solidFill>
                  <a:srgbClr val="53565A"/>
                </a:solidFill>
              </a:defRPr>
            </a:lvl1pPr>
            <a:lvl2pPr>
              <a:buNone/>
              <a:defRPr>
                <a:solidFill>
                  <a:srgbClr val="53565A"/>
                </a:solidFill>
              </a:defRPr>
            </a:lvl2pPr>
            <a:lvl3pPr>
              <a:buNone/>
              <a:defRPr>
                <a:solidFill>
                  <a:srgbClr val="53565A"/>
                </a:solidFill>
              </a:defRPr>
            </a:lvl3pPr>
            <a:lvl4pPr>
              <a:buNone/>
              <a:defRPr>
                <a:solidFill>
                  <a:srgbClr val="53565A"/>
                </a:solidFill>
              </a:defRPr>
            </a:lvl4pPr>
            <a:lvl5pPr>
              <a:buNone/>
              <a:defRPr>
                <a:solidFill>
                  <a:srgbClr val="53565A"/>
                </a:solidFill>
              </a:defRPr>
            </a:lvl5pPr>
          </a:lstStyle>
          <a:p>
            <a:pPr lvl="0"/>
            <a:r>
              <a:rPr lang="en-US" dirty="0" smtClean="0"/>
              <a:t>Cover Slide Title 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</a:p>
        </p:txBody>
      </p:sp>
      <p:pic>
        <p:nvPicPr>
          <p:cNvPr id="12" name="Picture 11" descr="Illust_Cover_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" y="291497"/>
            <a:ext cx="9144608" cy="6566503"/>
          </a:xfrm>
          <a:prstGeom prst="rect">
            <a:avLst/>
          </a:prstGeom>
        </p:spPr>
      </p:pic>
      <p:pic>
        <p:nvPicPr>
          <p:cNvPr id="15" name="Picture 14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29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31AE-162C-7F40-A041-02A23CCEDF0D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F264-A8AF-C045-9E7A-50ACEEBDE0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Illust_Cover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" y="320681"/>
            <a:ext cx="9144608" cy="6637866"/>
          </a:xfrm>
          <a:prstGeom prst="rect">
            <a:avLst/>
          </a:prstGeom>
        </p:spPr>
      </p:pic>
      <p:pic>
        <p:nvPicPr>
          <p:cNvPr id="7" name="Picture 6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47587" y="6096001"/>
            <a:ext cx="3913188" cy="278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47587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200" y="949001"/>
            <a:ext cx="6874246" cy="761124"/>
          </a:xfrm>
        </p:spPr>
        <p:txBody>
          <a:bodyPr/>
          <a:lstStyle>
            <a:lvl1pPr>
              <a:defRPr sz="1600">
                <a:solidFill>
                  <a:srgbClr val="53565A"/>
                </a:solidFill>
              </a:defRPr>
            </a:lvl1pPr>
          </a:lstStyle>
          <a:p>
            <a:r>
              <a:rPr lang="en-US" dirty="0" smtClean="0"/>
              <a:t>Subtitle of slide and or description of presentation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3402" y="374492"/>
            <a:ext cx="6878044" cy="783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pic>
        <p:nvPicPr>
          <p:cNvPr id="11" name="Picture 10" descr="Illust_Cover_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" y="320681"/>
            <a:ext cx="9144608" cy="6637866"/>
          </a:xfrm>
          <a:prstGeom prst="rect">
            <a:avLst/>
          </a:prstGeom>
        </p:spPr>
      </p:pic>
      <p:pic>
        <p:nvPicPr>
          <p:cNvPr id="12" name="Picture 11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5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24_el_ppt_layout_leadingtheway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8" name="Picture 7" descr="Elsevier_Tre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02" y="359748"/>
            <a:ext cx="688848" cy="7985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917835" y="2740932"/>
            <a:ext cx="3732113" cy="2429904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1000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Section Title And Multiple Lines If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39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3118" y="2046612"/>
            <a:ext cx="3912176" cy="166479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Cover Slide Title and Multiple Lines If Necessary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3116" y="3835859"/>
            <a:ext cx="3912177" cy="1284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pic>
        <p:nvPicPr>
          <p:cNvPr id="10" name="Picture 9" descr="Elsevier_Tree_Logo_2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6096000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22825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11" name="Picture 10" descr="placeholder-vec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8" name="Picture 7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9" name="Picture 8" descr="placeholder-vect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4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199" y="1500110"/>
            <a:ext cx="4012006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1"/>
          </p:nvPr>
        </p:nvSpPr>
        <p:spPr>
          <a:xfrm>
            <a:off x="4698217" y="1500110"/>
            <a:ext cx="4028595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endParaRPr lang="en-US" dirty="0"/>
          </a:p>
        </p:txBody>
      </p:sp>
      <p:sp>
        <p:nvSpPr>
          <p:cNvPr id="12" name="Slide Number Placeholder 7"/>
          <p:cNvSpPr txBox="1">
            <a:spLocks/>
          </p:cNvSpPr>
          <p:nvPr userDrawn="1"/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69613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31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2825" y="5553981"/>
            <a:ext cx="3912178" cy="518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891024" y="2007810"/>
            <a:ext cx="3912176" cy="504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1022" y="2626076"/>
            <a:ext cx="3912177" cy="18493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rgbClr val="FF82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 and Multiple Lines If Necessary</a:t>
            </a:r>
            <a:endParaRPr lang="en-US" dirty="0"/>
          </a:p>
        </p:txBody>
      </p:sp>
      <p:pic>
        <p:nvPicPr>
          <p:cNvPr id="10" name="Picture 9" descr="Elsevier_Tree_Logo_2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6096000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22825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15" name="Picture 14" descr="placeholder-vec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9" name="Picture 8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11" name="Picture 10" descr="placeholder-vect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06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laceholder-vect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39" y="0"/>
            <a:ext cx="32021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89208" y="2698749"/>
            <a:ext cx="5954792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6539" y="6096001"/>
            <a:ext cx="3913188" cy="290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6539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9208" y="2872276"/>
            <a:ext cx="5472113" cy="901716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60000"/>
              </a:lnSpc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</a:t>
            </a:r>
          </a:p>
          <a:p>
            <a:r>
              <a:rPr lang="en-US" dirty="0" smtClean="0"/>
              <a:t>Second Line If Necessary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208" y="3740100"/>
            <a:ext cx="5472113" cy="2524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Subtitle of Presentation</a:t>
            </a:r>
            <a:endParaRPr lang="en-US" dirty="0"/>
          </a:p>
        </p:txBody>
      </p:sp>
      <p:pic>
        <p:nvPicPr>
          <p:cNvPr id="10" name="Picture 9" descr="placeholder-vect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39" y="0"/>
            <a:ext cx="3202147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189208" y="2698749"/>
            <a:ext cx="5954792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65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aceholder-vect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39" y="0"/>
            <a:ext cx="3202147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89208" y="2698749"/>
            <a:ext cx="5954792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545967" y="2275315"/>
            <a:ext cx="3912176" cy="4438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rgbClr val="FF6600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39981" y="2044095"/>
            <a:ext cx="5300451" cy="530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26645" y="5539619"/>
            <a:ext cx="5201811" cy="52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26645" y="6096001"/>
            <a:ext cx="3913188" cy="278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26645" y="6397624"/>
            <a:ext cx="4202212" cy="3636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4069" y="2971286"/>
            <a:ext cx="5596363" cy="97162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70000"/>
              </a:lnSpc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</a:t>
            </a:r>
          </a:p>
          <a:p>
            <a:r>
              <a:rPr lang="en-US" dirty="0" smtClean="0"/>
              <a:t>Second Line If Necessary</a:t>
            </a:r>
          </a:p>
        </p:txBody>
      </p:sp>
      <p:pic>
        <p:nvPicPr>
          <p:cNvPr id="12" name="Picture 11" descr="placeholder-vect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39" y="0"/>
            <a:ext cx="3202147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3189208" y="2698749"/>
            <a:ext cx="5954792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3545967" y="2275315"/>
            <a:ext cx="3912176" cy="4438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rgbClr val="FF6600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95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lsevier_Tree_Logo_2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0038" y="6096001"/>
            <a:ext cx="3913188" cy="290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00038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0039" y="1282537"/>
            <a:ext cx="6738218" cy="322555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53565A"/>
                </a:solidFill>
              </a:defRPr>
            </a:lvl1pPr>
          </a:lstStyle>
          <a:p>
            <a:pPr lvl="0"/>
            <a:r>
              <a:rPr lang="en-US" dirty="0" smtClean="0"/>
              <a:t>Subtitle of Presentation</a:t>
            </a:r>
            <a:endParaRPr lang="en-US" dirty="0"/>
          </a:p>
        </p:txBody>
      </p:sp>
      <p:pic>
        <p:nvPicPr>
          <p:cNvPr id="8" name="Picture 7" descr="placeholder-horizont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" y="1768138"/>
            <a:ext cx="9144000" cy="4133088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title" hasCustomPrompt="1"/>
          </p:nvPr>
        </p:nvSpPr>
        <p:spPr>
          <a:xfrm>
            <a:off x="309786" y="177660"/>
            <a:ext cx="7474582" cy="1104877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90000"/>
              </a:lnSpc>
              <a:defRPr sz="3600" baseline="0">
                <a:solidFill>
                  <a:srgbClr val="53565A"/>
                </a:solidFill>
              </a:defRPr>
            </a:lvl1pPr>
          </a:lstStyle>
          <a:p>
            <a:r>
              <a:rPr lang="en-US" dirty="0" smtClean="0"/>
              <a:t>Cover Slide Title and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  <a:endParaRPr lang="en-US" dirty="0"/>
          </a:p>
        </p:txBody>
      </p:sp>
      <p:pic>
        <p:nvPicPr>
          <p:cNvPr id="12" name="Picture 11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13" name="Picture 12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08" y="1768138"/>
            <a:ext cx="9144000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68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lsevier_Tree_Logo_2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4008" y="5757333"/>
            <a:ext cx="5317489" cy="541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44008" y="6265333"/>
            <a:ext cx="3913188" cy="278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44008" y="653097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12" name="Picture 11" descr="placeholder-horizont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" y="1828387"/>
            <a:ext cx="9144000" cy="3928946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44008" y="168031"/>
            <a:ext cx="6868853" cy="506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0039" y="624933"/>
            <a:ext cx="6738218" cy="115653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3600" baseline="0">
                <a:solidFill>
                  <a:srgbClr val="53565A"/>
                </a:solidFill>
              </a:defRPr>
            </a:lvl1pPr>
            <a:lvl2pPr>
              <a:buNone/>
              <a:defRPr>
                <a:solidFill>
                  <a:srgbClr val="53565A"/>
                </a:solidFill>
              </a:defRPr>
            </a:lvl2pPr>
            <a:lvl3pPr>
              <a:buNone/>
              <a:defRPr>
                <a:solidFill>
                  <a:srgbClr val="53565A"/>
                </a:solidFill>
              </a:defRPr>
            </a:lvl3pPr>
            <a:lvl4pPr>
              <a:buNone/>
              <a:defRPr>
                <a:solidFill>
                  <a:srgbClr val="53565A"/>
                </a:solidFill>
              </a:defRPr>
            </a:lvl4pPr>
            <a:lvl5pPr>
              <a:buNone/>
              <a:defRPr>
                <a:solidFill>
                  <a:srgbClr val="53565A"/>
                </a:solidFill>
              </a:defRPr>
            </a:lvl5pPr>
          </a:lstStyle>
          <a:p>
            <a:pPr lvl="0"/>
            <a:r>
              <a:rPr lang="en-US" dirty="0" smtClean="0"/>
              <a:t>Cover Slide Title 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</a:p>
        </p:txBody>
      </p:sp>
      <p:pic>
        <p:nvPicPr>
          <p:cNvPr id="10" name="Picture 9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13" name="Picture 12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08" y="1828387"/>
            <a:ext cx="9144000" cy="39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58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aceholder-horizont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" y="1828387"/>
            <a:ext cx="9144000" cy="4044432"/>
          </a:xfrm>
          <a:prstGeom prst="rect">
            <a:avLst/>
          </a:prstGeom>
        </p:spPr>
      </p:pic>
      <p:pic>
        <p:nvPicPr>
          <p:cNvPr id="12" name="Picture 11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47587" y="6096001"/>
            <a:ext cx="3913188" cy="278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47587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47200" y="949001"/>
            <a:ext cx="6874246" cy="761124"/>
          </a:xfrm>
        </p:spPr>
        <p:txBody>
          <a:bodyPr/>
          <a:lstStyle>
            <a:lvl1pPr>
              <a:defRPr sz="1600">
                <a:solidFill>
                  <a:srgbClr val="53565A"/>
                </a:solidFill>
              </a:defRPr>
            </a:lvl1pPr>
          </a:lstStyle>
          <a:p>
            <a:r>
              <a:rPr lang="en-US" dirty="0" smtClean="0"/>
              <a:t>Subtitle of slide and or description of presentation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3402" y="374492"/>
            <a:ext cx="6878044" cy="783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pic>
        <p:nvPicPr>
          <p:cNvPr id="8" name="Picture 7" descr="placeholder-horizont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8" y="1828387"/>
            <a:ext cx="9144000" cy="4044432"/>
          </a:xfrm>
          <a:prstGeom prst="rect">
            <a:avLst/>
          </a:prstGeom>
        </p:spPr>
      </p:pic>
      <p:pic>
        <p:nvPicPr>
          <p:cNvPr id="9" name="Picture 8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13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sevier_Tree_Logo_2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5" name="Picture 4" descr="placeholder-vec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4917835" y="2740932"/>
            <a:ext cx="3732113" cy="2429904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100000"/>
              </a:lnSpc>
              <a:defRPr sz="3600">
                <a:solidFill>
                  <a:srgbClr val="FF8200"/>
                </a:solidFill>
              </a:defRPr>
            </a:lvl1pPr>
          </a:lstStyle>
          <a:p>
            <a:r>
              <a:rPr lang="en-US" dirty="0" smtClean="0"/>
              <a:t>Section Title And Multiple Lines If Necessary</a:t>
            </a:r>
            <a:endParaRPr lang="en-US" dirty="0"/>
          </a:p>
        </p:txBody>
      </p:sp>
      <p:pic>
        <p:nvPicPr>
          <p:cNvPr id="8" name="Picture 7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9" name="Picture 8" descr="placeholder-vect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46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sevier_Tree_Logo_2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068888" y="3494882"/>
            <a:ext cx="3724275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27" y="2747964"/>
            <a:ext cx="3700462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8200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 smtClean="0"/>
              <a:t>Appendix</a:t>
            </a:r>
            <a:endParaRPr lang="en-US" dirty="0"/>
          </a:p>
        </p:txBody>
      </p:sp>
      <p:pic>
        <p:nvPicPr>
          <p:cNvPr id="9" name="Picture 8" descr="placeholder-vec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Picture 5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7" name="Picture 6" descr="placeholder-vect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10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3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198" y="1943072"/>
            <a:ext cx="8238320" cy="3765589"/>
          </a:xfrm>
        </p:spPr>
        <p:txBody>
          <a:bodyPr/>
          <a:lstStyle>
            <a:lvl1pPr marL="0" indent="0">
              <a:buNone/>
              <a:defRPr>
                <a:solidFill>
                  <a:srgbClr val="53565A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endParaRPr lang="en-US" dirty="0"/>
          </a:p>
        </p:txBody>
      </p:sp>
      <p:sp>
        <p:nvSpPr>
          <p:cNvPr id="8" name="Slide Number Placeholder 7"/>
          <p:cNvSpPr txBox="1">
            <a:spLocks/>
          </p:cNvSpPr>
          <p:nvPr userDrawn="1"/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241714"/>
            <a:ext cx="8238318" cy="35059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sz="1800" dirty="0" smtClean="0"/>
              <a:t>Subtitle of Slide</a:t>
            </a:r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198" y="5794654"/>
            <a:ext cx="8238320" cy="37043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</a:lstStyle>
          <a:p>
            <a:pPr lvl="0"/>
            <a:r>
              <a:rPr lang="en-US" dirty="0" smtClean="0"/>
              <a:t>Author Name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8" y="6165090"/>
            <a:ext cx="8238318" cy="357432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522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198" y="1500110"/>
            <a:ext cx="8238320" cy="38780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Picture here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198" y="5683662"/>
            <a:ext cx="8238320" cy="714593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54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199" y="1500110"/>
            <a:ext cx="4012006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1"/>
          </p:nvPr>
        </p:nvSpPr>
        <p:spPr>
          <a:xfrm>
            <a:off x="4698217" y="1500110"/>
            <a:ext cx="4028595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69613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29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s &amp;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0160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7695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89275" y="1494886"/>
            <a:ext cx="2806700" cy="2209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6208" y="3872962"/>
            <a:ext cx="2782092" cy="2235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113883" y="3890421"/>
            <a:ext cx="2782092" cy="2235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76950" y="3890420"/>
            <a:ext cx="2782092" cy="2235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241714"/>
            <a:ext cx="8238318" cy="35059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sz="1800" dirty="0" smtClean="0"/>
              <a:t>Subtitle of Slide</a:t>
            </a:r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198" y="5794654"/>
            <a:ext cx="8238320" cy="37043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</a:lstStyle>
          <a:p>
            <a:pPr lvl="0"/>
            <a:r>
              <a:rPr lang="en-US" dirty="0" smtClean="0"/>
              <a:t>Author Name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8" y="6165090"/>
            <a:ext cx="8238318" cy="357432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1" name="Content Placeholder 1"/>
          <p:cNvSpPr>
            <a:spLocks noGrp="1"/>
          </p:cNvSpPr>
          <p:nvPr>
            <p:ph idx="13"/>
          </p:nvPr>
        </p:nvSpPr>
        <p:spPr>
          <a:xfrm>
            <a:off x="457198" y="1943072"/>
            <a:ext cx="8238320" cy="3765589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3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0"/>
          </p:nvPr>
        </p:nvSpPr>
        <p:spPr>
          <a:xfrm>
            <a:off x="457198" y="1500110"/>
            <a:ext cx="8238320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13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llust_Section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754822" cy="6886211"/>
          </a:xfrm>
          <a:prstGeom prst="rect">
            <a:avLst/>
          </a:prstGeom>
        </p:spPr>
      </p:pic>
      <p:pic>
        <p:nvPicPr>
          <p:cNvPr id="6" name="Picture 5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4917835" y="2740932"/>
            <a:ext cx="3732113" cy="2429904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100000"/>
              </a:lnSpc>
              <a:defRPr sz="3600">
                <a:solidFill>
                  <a:srgbClr val="FF8200"/>
                </a:solidFill>
              </a:defRPr>
            </a:lvl1pPr>
          </a:lstStyle>
          <a:p>
            <a:r>
              <a:rPr lang="en-US" dirty="0" smtClean="0"/>
              <a:t>Section Title And Multiple Lines If Necessary</a:t>
            </a:r>
            <a:endParaRPr lang="en-US" dirty="0"/>
          </a:p>
        </p:txBody>
      </p:sp>
      <p:pic>
        <p:nvPicPr>
          <p:cNvPr id="8" name="Picture 7" descr="Illust_Section_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754822" cy="6886211"/>
          </a:xfrm>
          <a:prstGeom prst="rect">
            <a:avLst/>
          </a:prstGeom>
        </p:spPr>
      </p:pic>
      <p:pic>
        <p:nvPicPr>
          <p:cNvPr id="9" name="Picture 8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97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llust_Appendix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5018" cy="6858000"/>
          </a:xfrm>
          <a:prstGeom prst="rect">
            <a:avLst/>
          </a:prstGeom>
        </p:spPr>
      </p:pic>
      <p:pic>
        <p:nvPicPr>
          <p:cNvPr id="5" name="Picture 4" descr="Elsevier_Tree_Logo_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068888" y="3494882"/>
            <a:ext cx="3724275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27" y="2747964"/>
            <a:ext cx="3700462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8200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 smtClean="0"/>
              <a:t>Appendix</a:t>
            </a:r>
            <a:endParaRPr lang="en-US" dirty="0"/>
          </a:p>
        </p:txBody>
      </p:sp>
      <p:pic>
        <p:nvPicPr>
          <p:cNvPr id="6" name="Picture 5" descr="Illust_Appendix_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5018" cy="6858000"/>
          </a:xfrm>
          <a:prstGeom prst="rect">
            <a:avLst/>
          </a:prstGeom>
        </p:spPr>
      </p:pic>
      <p:pic>
        <p:nvPicPr>
          <p:cNvPr id="7" name="Picture 6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32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24_el_ppt_layout_leadingtheway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8" name="Picture 7" descr="Elsevier_Tree_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02" y="359748"/>
            <a:ext cx="688848" cy="7985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917835" y="2740932"/>
            <a:ext cx="3732113" cy="2429904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1000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Section Title And Multiple Lines If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03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199" y="1500110"/>
            <a:ext cx="4012006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1"/>
          </p:nvPr>
        </p:nvSpPr>
        <p:spPr>
          <a:xfrm>
            <a:off x="4698217" y="1500110"/>
            <a:ext cx="4028595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69613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088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0324_el_ppt_layout_leadingtheway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1303" cy="6858000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843179" y="6160138"/>
            <a:ext cx="3027423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43178" y="6455349"/>
            <a:ext cx="3027423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6" name="Picture 5" descr="Elsevier_Tree_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02" y="359748"/>
            <a:ext cx="688848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1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0110"/>
            <a:ext cx="8238318" cy="489814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53565A"/>
                </a:solidFill>
                <a:latin typeface="Arial"/>
                <a:cs typeface="Arial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7"/>
          <p:cNvSpPr txBox="1">
            <a:spLocks/>
          </p:cNvSpPr>
          <p:nvPr userDrawn="1"/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6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40324_el_ppt_layout_illus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616" cy="6870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3118" y="2046612"/>
            <a:ext cx="3912176" cy="166479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Cover Slide Title and Multiple Lines If Necessary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3116" y="3835859"/>
            <a:ext cx="3912177" cy="1284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pic>
        <p:nvPicPr>
          <p:cNvPr id="10" name="Picture 9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6096000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22825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</p:spTree>
    <p:extLst>
      <p:ext uri="{BB962C8B-B14F-4D97-AF65-F5344CB8AC3E}">
        <p14:creationId xmlns:p14="http://schemas.microsoft.com/office/powerpoint/2010/main" val="4888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40324_el_ppt_layout_illus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9"/>
            <a:ext cx="9144000" cy="6870462"/>
          </a:xfrm>
          <a:prstGeom prst="rect">
            <a:avLst/>
          </a:prstGeom>
        </p:spPr>
      </p:pic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2825" y="5551714"/>
            <a:ext cx="3912178" cy="544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891024" y="2007810"/>
            <a:ext cx="3912176" cy="504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1022" y="2626076"/>
            <a:ext cx="3912177" cy="18493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rgbClr val="FF82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 and Multiple Lines If Necessary</a:t>
            </a:r>
            <a:endParaRPr lang="en-US" dirty="0"/>
          </a:p>
        </p:txBody>
      </p:sp>
      <p:pic>
        <p:nvPicPr>
          <p:cNvPr id="10" name="Picture 9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6096000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22825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</p:spTree>
    <p:extLst>
      <p:ext uri="{BB962C8B-B14F-4D97-AF65-F5344CB8AC3E}">
        <p14:creationId xmlns:p14="http://schemas.microsoft.com/office/powerpoint/2010/main" val="173319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llust_Cover_2_No_Ban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004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698749"/>
            <a:ext cx="9144000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9208" y="2872276"/>
            <a:ext cx="5472113" cy="901716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60000"/>
              </a:lnSpc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</a:t>
            </a:r>
          </a:p>
          <a:p>
            <a:r>
              <a:rPr lang="en-US" dirty="0" smtClean="0"/>
              <a:t>Second Line If Necessary</a:t>
            </a:r>
          </a:p>
        </p:txBody>
      </p:sp>
      <p:pic>
        <p:nvPicPr>
          <p:cNvPr id="12" name="Picture 11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208" y="3740100"/>
            <a:ext cx="5472113" cy="2524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6539" y="6096001"/>
            <a:ext cx="3913188" cy="290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6539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</p:spTree>
    <p:extLst>
      <p:ext uri="{BB962C8B-B14F-4D97-AF65-F5344CB8AC3E}">
        <p14:creationId xmlns:p14="http://schemas.microsoft.com/office/powerpoint/2010/main" val="3363675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llust_Cover_2_No_Ban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004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698749"/>
            <a:ext cx="9144000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4069" y="2971286"/>
            <a:ext cx="5596363" cy="97162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70000"/>
              </a:lnSpc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</a:t>
            </a:r>
          </a:p>
          <a:p>
            <a:r>
              <a:rPr lang="en-US" dirty="0" smtClean="0"/>
              <a:t>Second Line If Necessary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545967" y="2275315"/>
            <a:ext cx="3912176" cy="4438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rgbClr val="FF6600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39981" y="2044095"/>
            <a:ext cx="5300451" cy="530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26645" y="5539619"/>
            <a:ext cx="5201811" cy="52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26645" y="6096001"/>
            <a:ext cx="3913188" cy="278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26645" y="6397624"/>
            <a:ext cx="4202212" cy="3636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</p:spTree>
    <p:extLst>
      <p:ext uri="{BB962C8B-B14F-4D97-AF65-F5344CB8AC3E}">
        <p14:creationId xmlns:p14="http://schemas.microsoft.com/office/powerpoint/2010/main" val="3453261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ust_Cover_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" y="233129"/>
            <a:ext cx="9144608" cy="6637866"/>
          </a:xfrm>
          <a:prstGeom prst="rect">
            <a:avLst/>
          </a:prstGeom>
        </p:spPr>
      </p:pic>
      <p:pic>
        <p:nvPicPr>
          <p:cNvPr id="7" name="Picture 6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0038" y="6096001"/>
            <a:ext cx="3913188" cy="290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00038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0038" y="1282537"/>
            <a:ext cx="7484329" cy="322555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53565A"/>
                </a:solidFill>
              </a:defRPr>
            </a:lvl1pPr>
          </a:lstStyle>
          <a:p>
            <a:pPr lvl="0"/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09786" y="177660"/>
            <a:ext cx="7474582" cy="1104877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90000"/>
              </a:lnSpc>
              <a:defRPr sz="3600" baseline="0">
                <a:solidFill>
                  <a:srgbClr val="53565A"/>
                </a:solidFill>
              </a:defRPr>
            </a:lvl1pPr>
          </a:lstStyle>
          <a:p>
            <a:r>
              <a:rPr lang="en-US" dirty="0" smtClean="0"/>
              <a:t>Cover Slide Title and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98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llust_Cover_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" y="291497"/>
            <a:ext cx="9144608" cy="6566503"/>
          </a:xfrm>
          <a:prstGeom prst="rect">
            <a:avLst/>
          </a:prstGeom>
        </p:spPr>
      </p:pic>
      <p:pic>
        <p:nvPicPr>
          <p:cNvPr id="11" name="Picture 10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44008" y="168031"/>
            <a:ext cx="6868853" cy="506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4008" y="5757333"/>
            <a:ext cx="5317489" cy="541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44008" y="6265333"/>
            <a:ext cx="3913188" cy="278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44008" y="653097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0039" y="624933"/>
            <a:ext cx="6738218" cy="115653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3600" baseline="0">
                <a:solidFill>
                  <a:srgbClr val="53565A"/>
                </a:solidFill>
              </a:defRPr>
            </a:lvl1pPr>
            <a:lvl2pPr>
              <a:buNone/>
              <a:defRPr>
                <a:solidFill>
                  <a:srgbClr val="53565A"/>
                </a:solidFill>
              </a:defRPr>
            </a:lvl2pPr>
            <a:lvl3pPr>
              <a:buNone/>
              <a:defRPr>
                <a:solidFill>
                  <a:srgbClr val="53565A"/>
                </a:solidFill>
              </a:defRPr>
            </a:lvl3pPr>
            <a:lvl4pPr>
              <a:buNone/>
              <a:defRPr>
                <a:solidFill>
                  <a:srgbClr val="53565A"/>
                </a:solidFill>
              </a:defRPr>
            </a:lvl4pPr>
            <a:lvl5pPr>
              <a:buNone/>
              <a:defRPr>
                <a:solidFill>
                  <a:srgbClr val="53565A"/>
                </a:solidFill>
              </a:defRPr>
            </a:lvl5pPr>
          </a:lstStyle>
          <a:p>
            <a:pPr lvl="0"/>
            <a:r>
              <a:rPr lang="en-US" dirty="0" smtClean="0"/>
              <a:t>Cover Slide Title 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</a:p>
        </p:txBody>
      </p:sp>
    </p:spTree>
    <p:extLst>
      <p:ext uri="{BB962C8B-B14F-4D97-AF65-F5344CB8AC3E}">
        <p14:creationId xmlns:p14="http://schemas.microsoft.com/office/powerpoint/2010/main" val="2507689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31AE-162C-7F40-A041-02A23CCEDF0D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F264-A8AF-C045-9E7A-50ACEEBDE0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Illust_Cover_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" y="320681"/>
            <a:ext cx="9144608" cy="6637866"/>
          </a:xfrm>
          <a:prstGeom prst="rect">
            <a:avLst/>
          </a:prstGeom>
        </p:spPr>
      </p:pic>
      <p:pic>
        <p:nvPicPr>
          <p:cNvPr id="7" name="Picture 6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47587" y="6096001"/>
            <a:ext cx="3913188" cy="278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47587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200" y="949001"/>
            <a:ext cx="6874246" cy="761124"/>
          </a:xfrm>
        </p:spPr>
        <p:txBody>
          <a:bodyPr/>
          <a:lstStyle>
            <a:lvl1pPr>
              <a:defRPr sz="1600">
                <a:solidFill>
                  <a:srgbClr val="53565A"/>
                </a:solidFill>
              </a:defRPr>
            </a:lvl1pPr>
          </a:lstStyle>
          <a:p>
            <a:r>
              <a:rPr lang="en-US" dirty="0" smtClean="0"/>
              <a:t>Subtitle of slide and or description of presentation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3402" y="374492"/>
            <a:ext cx="6878044" cy="783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373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3118" y="2046612"/>
            <a:ext cx="3912176" cy="166479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Cover Slide Title and Multiple Lines If Necessary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3116" y="3835859"/>
            <a:ext cx="3912177" cy="1284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pic>
        <p:nvPicPr>
          <p:cNvPr id="10" name="Picture 9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6096000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22825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11" name="Picture 10" descr="placeholder-vect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4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2825" y="5553981"/>
            <a:ext cx="3912178" cy="518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891024" y="2007810"/>
            <a:ext cx="3912176" cy="504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1022" y="2626076"/>
            <a:ext cx="3912177" cy="18493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rgbClr val="FF82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 and Multiple Lines If Necessary</a:t>
            </a:r>
            <a:endParaRPr lang="en-US" dirty="0"/>
          </a:p>
        </p:txBody>
      </p:sp>
      <p:pic>
        <p:nvPicPr>
          <p:cNvPr id="10" name="Picture 9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6096000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22825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15" name="Picture 14" descr="placeholder-vect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83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laceholder-vect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39" y="0"/>
            <a:ext cx="320214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189208" y="2698749"/>
            <a:ext cx="5954792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6539" y="6096001"/>
            <a:ext cx="3913188" cy="290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6539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9208" y="2872276"/>
            <a:ext cx="5472113" cy="901716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60000"/>
              </a:lnSpc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</a:t>
            </a:r>
          </a:p>
          <a:p>
            <a:r>
              <a:rPr lang="en-US" dirty="0" smtClean="0"/>
              <a:t>Second Line If Necessary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49208" y="3740100"/>
            <a:ext cx="5472113" cy="2524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Subtitle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8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8" y="5683662"/>
            <a:ext cx="8238320" cy="714593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3565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198" y="1500110"/>
            <a:ext cx="8238320" cy="38780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Picture here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582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aceholder-vect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39" y="0"/>
            <a:ext cx="3202147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189208" y="2698749"/>
            <a:ext cx="5954792" cy="1492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3545967" y="2275315"/>
            <a:ext cx="3912176" cy="4438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rgbClr val="FF6600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39981" y="2044095"/>
            <a:ext cx="5300451" cy="530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26645" y="5539619"/>
            <a:ext cx="5201811" cy="52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26645" y="6096001"/>
            <a:ext cx="3913188" cy="278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26645" y="6397624"/>
            <a:ext cx="4202212" cy="3636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4069" y="2971286"/>
            <a:ext cx="5596363" cy="97162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70000"/>
              </a:lnSpc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</a:t>
            </a:r>
          </a:p>
          <a:p>
            <a:r>
              <a:rPr lang="en-US" dirty="0" smtClean="0"/>
              <a:t>Second Line If Necessary</a:t>
            </a:r>
          </a:p>
        </p:txBody>
      </p:sp>
    </p:spTree>
    <p:extLst>
      <p:ext uri="{BB962C8B-B14F-4D97-AF65-F5344CB8AC3E}">
        <p14:creationId xmlns:p14="http://schemas.microsoft.com/office/powerpoint/2010/main" val="1086048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0038" y="6096001"/>
            <a:ext cx="3913188" cy="290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00038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0039" y="1282537"/>
            <a:ext cx="6738218" cy="322555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53565A"/>
                </a:solidFill>
              </a:defRPr>
            </a:lvl1pPr>
          </a:lstStyle>
          <a:p>
            <a:pPr lvl="0"/>
            <a:r>
              <a:rPr lang="en-US" dirty="0" smtClean="0"/>
              <a:t>Subtitle of Presentation</a:t>
            </a:r>
            <a:endParaRPr lang="en-US" dirty="0"/>
          </a:p>
        </p:txBody>
      </p:sp>
      <p:pic>
        <p:nvPicPr>
          <p:cNvPr id="8" name="Picture 7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08" y="1768138"/>
            <a:ext cx="9144000" cy="4133088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title" hasCustomPrompt="1"/>
          </p:nvPr>
        </p:nvSpPr>
        <p:spPr>
          <a:xfrm>
            <a:off x="309786" y="177660"/>
            <a:ext cx="7474582" cy="1104877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90000"/>
              </a:lnSpc>
              <a:defRPr sz="3600" baseline="0">
                <a:solidFill>
                  <a:srgbClr val="53565A"/>
                </a:solidFill>
              </a:defRPr>
            </a:lvl1pPr>
          </a:lstStyle>
          <a:p>
            <a:r>
              <a:rPr lang="en-US" dirty="0" smtClean="0"/>
              <a:t>Cover Slide Title and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50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4008" y="5757333"/>
            <a:ext cx="5317489" cy="541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44008" y="6265333"/>
            <a:ext cx="3913188" cy="278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44008" y="653097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pic>
        <p:nvPicPr>
          <p:cNvPr id="12" name="Picture 11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08" y="1828387"/>
            <a:ext cx="9144000" cy="3928946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44008" y="168031"/>
            <a:ext cx="6868853" cy="506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0039" y="624933"/>
            <a:ext cx="6738218" cy="115653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3600" baseline="0">
                <a:solidFill>
                  <a:srgbClr val="53565A"/>
                </a:solidFill>
              </a:defRPr>
            </a:lvl1pPr>
            <a:lvl2pPr>
              <a:buNone/>
              <a:defRPr>
                <a:solidFill>
                  <a:srgbClr val="53565A"/>
                </a:solidFill>
              </a:defRPr>
            </a:lvl2pPr>
            <a:lvl3pPr>
              <a:buNone/>
              <a:defRPr>
                <a:solidFill>
                  <a:srgbClr val="53565A"/>
                </a:solidFill>
              </a:defRPr>
            </a:lvl3pPr>
            <a:lvl4pPr>
              <a:buNone/>
              <a:defRPr>
                <a:solidFill>
                  <a:srgbClr val="53565A"/>
                </a:solidFill>
              </a:defRPr>
            </a:lvl4pPr>
            <a:lvl5pPr>
              <a:buNone/>
              <a:defRPr>
                <a:solidFill>
                  <a:srgbClr val="53565A"/>
                </a:solidFill>
              </a:defRPr>
            </a:lvl5pPr>
          </a:lstStyle>
          <a:p>
            <a:pPr lvl="0"/>
            <a:r>
              <a:rPr lang="en-US" dirty="0" smtClean="0"/>
              <a:t>Cover Slide Title 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</a:p>
        </p:txBody>
      </p:sp>
    </p:spTree>
    <p:extLst>
      <p:ext uri="{BB962C8B-B14F-4D97-AF65-F5344CB8AC3E}">
        <p14:creationId xmlns:p14="http://schemas.microsoft.com/office/powerpoint/2010/main" val="27969308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aceholder-horizont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8" y="1828387"/>
            <a:ext cx="9144000" cy="4044432"/>
          </a:xfrm>
          <a:prstGeom prst="rect">
            <a:avLst/>
          </a:prstGeom>
        </p:spPr>
      </p:pic>
      <p:pic>
        <p:nvPicPr>
          <p:cNvPr id="12" name="Picture 11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47587" y="6096001"/>
            <a:ext cx="3913188" cy="278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47587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47200" y="949001"/>
            <a:ext cx="6874246" cy="761124"/>
          </a:xfrm>
        </p:spPr>
        <p:txBody>
          <a:bodyPr/>
          <a:lstStyle>
            <a:lvl1pPr>
              <a:defRPr sz="1600">
                <a:solidFill>
                  <a:srgbClr val="53565A"/>
                </a:solidFill>
              </a:defRPr>
            </a:lvl1pPr>
          </a:lstStyle>
          <a:p>
            <a:r>
              <a:rPr lang="en-US" dirty="0" smtClean="0"/>
              <a:t>Subtitle of slide and or description of presentation</a:t>
            </a:r>
            <a:br>
              <a:rPr lang="en-US" dirty="0" smtClean="0"/>
            </a:br>
            <a:r>
              <a:rPr lang="en-US" dirty="0" smtClean="0"/>
              <a:t>Second line if Necessary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3402" y="374492"/>
            <a:ext cx="6878044" cy="783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4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5" name="Picture 4" descr="placeholder-vect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4917835" y="2740932"/>
            <a:ext cx="3732113" cy="2429904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100000"/>
              </a:lnSpc>
              <a:defRPr sz="3600">
                <a:solidFill>
                  <a:srgbClr val="FF8200"/>
                </a:solidFill>
              </a:defRPr>
            </a:lvl1pPr>
          </a:lstStyle>
          <a:p>
            <a:r>
              <a:rPr lang="en-US" dirty="0" smtClean="0"/>
              <a:t>Section Title And Multiple Lines If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149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068888" y="3494882"/>
            <a:ext cx="3724275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27" y="2747964"/>
            <a:ext cx="3700462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8200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 smtClean="0"/>
              <a:t>Appendix</a:t>
            </a:r>
            <a:endParaRPr lang="en-US" dirty="0"/>
          </a:p>
        </p:txBody>
      </p:sp>
      <p:pic>
        <p:nvPicPr>
          <p:cNvPr id="9" name="Picture 8" descr="placeholder-vect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44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828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661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198" y="1500110"/>
            <a:ext cx="8238320" cy="38780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Picture here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198" y="5683662"/>
            <a:ext cx="8238320" cy="714593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63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s &amp;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0160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7695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89275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6208" y="3872962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113883" y="3890421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76950" y="3890420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40324_el_ppt_layout_illus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616" cy="6870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3118" y="2046612"/>
            <a:ext cx="3912176" cy="166479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Cover Slide Title and Multiple Lines If Necessary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3116" y="3835859"/>
            <a:ext cx="3912177" cy="1284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pic>
        <p:nvPicPr>
          <p:cNvPr id="10" name="Picture 9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6096000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22825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</p:spTree>
    <p:extLst>
      <p:ext uri="{BB962C8B-B14F-4D97-AF65-F5344CB8AC3E}">
        <p14:creationId xmlns:p14="http://schemas.microsoft.com/office/powerpoint/2010/main" val="38159537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241714"/>
            <a:ext cx="8238318" cy="35059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sz="1800" dirty="0" smtClean="0"/>
              <a:t>Subtitle of Slide</a:t>
            </a:r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198" y="5794654"/>
            <a:ext cx="8238320" cy="37043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</a:lstStyle>
          <a:p>
            <a:pPr lvl="0"/>
            <a:r>
              <a:rPr lang="en-US" dirty="0" smtClean="0"/>
              <a:t>Author Name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8" y="6165090"/>
            <a:ext cx="8238318" cy="357432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1" name="Content Placeholder 1"/>
          <p:cNvSpPr>
            <a:spLocks noGrp="1"/>
          </p:cNvSpPr>
          <p:nvPr>
            <p:ph idx="13"/>
          </p:nvPr>
        </p:nvSpPr>
        <p:spPr>
          <a:xfrm>
            <a:off x="457198" y="1943072"/>
            <a:ext cx="8238320" cy="3765589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86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0"/>
          </p:nvPr>
        </p:nvSpPr>
        <p:spPr>
          <a:xfrm>
            <a:off x="457198" y="1500110"/>
            <a:ext cx="8238320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 smtClean="0"/>
              <a:t>Sources &amp; 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507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llust_Section_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754822" cy="6886211"/>
          </a:xfrm>
          <a:prstGeom prst="rect">
            <a:avLst/>
          </a:prstGeom>
        </p:spPr>
      </p:pic>
      <p:pic>
        <p:nvPicPr>
          <p:cNvPr id="6" name="Picture 5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4917835" y="2740932"/>
            <a:ext cx="3732113" cy="2429904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100000"/>
              </a:lnSpc>
              <a:defRPr sz="3600">
                <a:solidFill>
                  <a:srgbClr val="FF8200"/>
                </a:solidFill>
              </a:defRPr>
            </a:lvl1pPr>
          </a:lstStyle>
          <a:p>
            <a:r>
              <a:rPr lang="en-US" dirty="0" smtClean="0"/>
              <a:t>Section Title And Multiple Lines If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610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llust_Appendix_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5018" cy="6858000"/>
          </a:xfrm>
          <a:prstGeom prst="rect">
            <a:avLst/>
          </a:prstGeom>
        </p:spPr>
      </p:pic>
      <p:pic>
        <p:nvPicPr>
          <p:cNvPr id="5" name="Picture 4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068888" y="3494882"/>
            <a:ext cx="3724275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27" y="2747964"/>
            <a:ext cx="3700462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8200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816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282" y="190478"/>
            <a:ext cx="8229600" cy="582593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Presentation Title – Arial bold 32 </a:t>
            </a:r>
            <a:r>
              <a:rPr lang="en-US" dirty="0" err="1" smtClean="0"/>
              <a:t>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486"/>
            <a:ext cx="8258204" cy="4667281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 sz="1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Ø"/>
              <a:defRPr sz="1200"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Arial 12 </a:t>
            </a:r>
            <a:r>
              <a:rPr lang="en-US" dirty="0" err="1" smtClean="0"/>
              <a:t>pt</a:t>
            </a:r>
            <a:r>
              <a:rPr lang="en-US" dirty="0" smtClean="0"/>
              <a:t> - </a:t>
            </a:r>
            <a:r>
              <a:rPr lang="en-US" dirty="0" err="1" smtClean="0"/>
              <a:t>Clita</a:t>
            </a:r>
            <a:r>
              <a:rPr lang="en-US" dirty="0" smtClean="0"/>
              <a:t> </a:t>
            </a:r>
            <a:r>
              <a:rPr lang="en-US" dirty="0" err="1" smtClean="0"/>
              <a:t>everti</a:t>
            </a:r>
            <a:r>
              <a:rPr lang="en-US" dirty="0" smtClean="0"/>
              <a:t> </a:t>
            </a:r>
            <a:r>
              <a:rPr lang="en-US" dirty="0" err="1" smtClean="0"/>
              <a:t>alterum</a:t>
            </a:r>
            <a:r>
              <a:rPr lang="en-US" dirty="0" smtClean="0"/>
              <a:t> his </a:t>
            </a:r>
            <a:r>
              <a:rPr lang="en-US" dirty="0" err="1" smtClean="0"/>
              <a:t>te</a:t>
            </a:r>
            <a:r>
              <a:rPr lang="en-US" dirty="0" smtClean="0"/>
              <a:t>, at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noluisse</a:t>
            </a:r>
            <a:r>
              <a:rPr lang="en-US" dirty="0" smtClean="0"/>
              <a:t> </a:t>
            </a:r>
            <a:r>
              <a:rPr lang="en-US" dirty="0" err="1" smtClean="0"/>
              <a:t>luptatum</a:t>
            </a:r>
            <a:r>
              <a:rPr lang="en-US" dirty="0" smtClean="0"/>
              <a:t> per, sale </a:t>
            </a:r>
            <a:r>
              <a:rPr lang="en-US" dirty="0" err="1" smtClean="0"/>
              <a:t>omnium</a:t>
            </a:r>
            <a:r>
              <a:rPr lang="en-US" dirty="0" smtClean="0"/>
              <a:t> </a:t>
            </a:r>
            <a:r>
              <a:rPr lang="en-US" dirty="0" err="1" smtClean="0"/>
              <a:t>definitionem</a:t>
            </a:r>
            <a:r>
              <a:rPr lang="en-US" dirty="0" smtClean="0"/>
              <a:t> </a:t>
            </a:r>
            <a:r>
              <a:rPr lang="en-US" dirty="0" err="1" smtClean="0"/>
              <a:t>ius</a:t>
            </a:r>
            <a:r>
              <a:rPr lang="en-US" dirty="0" smtClean="0"/>
              <a:t> ne. Et pro </a:t>
            </a:r>
            <a:r>
              <a:rPr lang="en-US" dirty="0" err="1" smtClean="0"/>
              <a:t>primis</a:t>
            </a:r>
            <a:r>
              <a:rPr lang="en-US" dirty="0" smtClean="0"/>
              <a:t> </a:t>
            </a:r>
            <a:r>
              <a:rPr lang="en-US" dirty="0" err="1" smtClean="0"/>
              <a:t>ornatus</a:t>
            </a:r>
            <a:r>
              <a:rPr lang="en-US" dirty="0" smtClean="0"/>
              <a:t>. Cum cu dicta </a:t>
            </a:r>
            <a:r>
              <a:rPr lang="en-US" dirty="0" err="1" smtClean="0"/>
              <a:t>quando</a:t>
            </a:r>
            <a:r>
              <a:rPr lang="en-US" dirty="0" smtClean="0"/>
              <a:t>. </a:t>
            </a:r>
            <a:r>
              <a:rPr lang="en-US" dirty="0" err="1" smtClean="0"/>
              <a:t>Pri</a:t>
            </a:r>
            <a:r>
              <a:rPr lang="en-US" dirty="0" smtClean="0"/>
              <a:t> id </a:t>
            </a:r>
            <a:r>
              <a:rPr lang="en-US" dirty="0" err="1" smtClean="0"/>
              <a:t>errem</a:t>
            </a:r>
            <a:r>
              <a:rPr lang="en-US" dirty="0" smtClean="0"/>
              <a:t> </a:t>
            </a:r>
            <a:r>
              <a:rPr lang="en-US" dirty="0" err="1" smtClean="0"/>
              <a:t>tamquam</a:t>
            </a:r>
            <a:r>
              <a:rPr lang="en-US" dirty="0" smtClean="0"/>
              <a:t> </a:t>
            </a:r>
            <a:r>
              <a:rPr lang="en-US" dirty="0" err="1" smtClean="0"/>
              <a:t>bonorum</a:t>
            </a:r>
            <a:r>
              <a:rPr lang="en-US" dirty="0" smtClean="0"/>
              <a:t>, </a:t>
            </a:r>
            <a:r>
              <a:rPr lang="en-US" dirty="0" err="1" smtClean="0"/>
              <a:t>percipit</a:t>
            </a:r>
            <a:r>
              <a:rPr lang="en-US" dirty="0" smtClean="0"/>
              <a:t> </a:t>
            </a:r>
            <a:r>
              <a:rPr lang="en-US" dirty="0" err="1" smtClean="0"/>
              <a:t>phaedrum</a:t>
            </a:r>
            <a:r>
              <a:rPr lang="en-US" dirty="0" smtClean="0"/>
              <a:t> </a:t>
            </a:r>
            <a:r>
              <a:rPr lang="en-US" dirty="0" err="1" smtClean="0"/>
              <a:t>assueverit</a:t>
            </a:r>
            <a:r>
              <a:rPr lang="en-US" dirty="0" smtClean="0"/>
              <a:t> id sea, ne </a:t>
            </a: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porro</a:t>
            </a:r>
            <a:r>
              <a:rPr lang="en-US" dirty="0" smtClean="0"/>
              <a:t> </a:t>
            </a:r>
            <a:r>
              <a:rPr lang="en-US" dirty="0" err="1" smtClean="0"/>
              <a:t>tritani</a:t>
            </a:r>
            <a:r>
              <a:rPr lang="en-US" dirty="0" smtClean="0"/>
              <a:t>.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Arial 12 </a:t>
            </a:r>
            <a:r>
              <a:rPr lang="en-US" dirty="0" err="1" smtClean="0"/>
              <a:t>pt</a:t>
            </a:r>
            <a:r>
              <a:rPr lang="en-US" dirty="0" smtClean="0"/>
              <a:t> - </a:t>
            </a:r>
            <a:r>
              <a:rPr lang="en-US" dirty="0" err="1" smtClean="0"/>
              <a:t>Clita</a:t>
            </a:r>
            <a:r>
              <a:rPr lang="en-US" dirty="0" smtClean="0"/>
              <a:t> </a:t>
            </a:r>
            <a:r>
              <a:rPr lang="en-US" dirty="0" err="1" smtClean="0"/>
              <a:t>everti</a:t>
            </a:r>
            <a:r>
              <a:rPr lang="en-US" dirty="0" smtClean="0"/>
              <a:t> </a:t>
            </a:r>
            <a:r>
              <a:rPr lang="en-US" dirty="0" err="1" smtClean="0"/>
              <a:t>alterum</a:t>
            </a:r>
            <a:r>
              <a:rPr lang="en-US" dirty="0" smtClean="0"/>
              <a:t> his </a:t>
            </a:r>
            <a:r>
              <a:rPr lang="en-US" dirty="0" err="1" smtClean="0"/>
              <a:t>te</a:t>
            </a:r>
            <a:r>
              <a:rPr lang="en-US" dirty="0" smtClean="0"/>
              <a:t>, at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noluisse</a:t>
            </a:r>
            <a:r>
              <a:rPr lang="en-US" dirty="0" smtClean="0"/>
              <a:t> </a:t>
            </a:r>
            <a:r>
              <a:rPr lang="en-US" dirty="0" err="1" smtClean="0"/>
              <a:t>luptatum</a:t>
            </a:r>
            <a:r>
              <a:rPr lang="en-US" dirty="0" smtClean="0"/>
              <a:t> per, sale </a:t>
            </a:r>
            <a:r>
              <a:rPr lang="en-US" dirty="0" err="1" smtClean="0"/>
              <a:t>omnium</a:t>
            </a:r>
            <a:r>
              <a:rPr lang="en-US" dirty="0" smtClean="0"/>
              <a:t> </a:t>
            </a:r>
            <a:r>
              <a:rPr lang="en-US" dirty="0" err="1" smtClean="0"/>
              <a:t>definitionem</a:t>
            </a:r>
            <a:r>
              <a:rPr lang="en-US" dirty="0" smtClean="0"/>
              <a:t> </a:t>
            </a:r>
            <a:r>
              <a:rPr lang="en-US" dirty="0" err="1" smtClean="0"/>
              <a:t>ius</a:t>
            </a:r>
            <a:r>
              <a:rPr lang="en-US" dirty="0" smtClean="0"/>
              <a:t> ne. Et pro </a:t>
            </a:r>
            <a:r>
              <a:rPr lang="en-US" dirty="0" err="1" smtClean="0"/>
              <a:t>primis</a:t>
            </a:r>
            <a:r>
              <a:rPr lang="en-US" dirty="0" smtClean="0"/>
              <a:t> </a:t>
            </a:r>
            <a:r>
              <a:rPr lang="en-US" dirty="0" err="1" smtClean="0"/>
              <a:t>ornatus</a:t>
            </a:r>
            <a:r>
              <a:rPr lang="en-US" dirty="0" smtClean="0"/>
              <a:t>. Cum cu dicta </a:t>
            </a:r>
            <a:r>
              <a:rPr lang="en-US" dirty="0" err="1" smtClean="0"/>
              <a:t>quando</a:t>
            </a:r>
            <a:r>
              <a:rPr lang="en-US" dirty="0" smtClean="0"/>
              <a:t>. </a:t>
            </a:r>
            <a:r>
              <a:rPr lang="en-US" dirty="0" err="1" smtClean="0"/>
              <a:t>Pri</a:t>
            </a:r>
            <a:r>
              <a:rPr lang="en-US" dirty="0" smtClean="0"/>
              <a:t> id </a:t>
            </a:r>
            <a:r>
              <a:rPr lang="en-US" dirty="0" err="1" smtClean="0"/>
              <a:t>errem</a:t>
            </a:r>
            <a:r>
              <a:rPr lang="en-US" dirty="0" smtClean="0"/>
              <a:t> </a:t>
            </a:r>
            <a:r>
              <a:rPr lang="en-US" dirty="0" err="1" smtClean="0"/>
              <a:t>tamquam</a:t>
            </a:r>
            <a:r>
              <a:rPr lang="en-US" dirty="0" smtClean="0"/>
              <a:t> </a:t>
            </a:r>
            <a:r>
              <a:rPr lang="en-US" dirty="0" err="1" smtClean="0"/>
              <a:t>bonorum</a:t>
            </a:r>
            <a:r>
              <a:rPr lang="en-US" dirty="0" smtClean="0"/>
              <a:t>, </a:t>
            </a:r>
            <a:r>
              <a:rPr lang="en-US" dirty="0" err="1" smtClean="0"/>
              <a:t>percipit</a:t>
            </a:r>
            <a:r>
              <a:rPr lang="en-US" dirty="0" smtClean="0"/>
              <a:t> </a:t>
            </a:r>
            <a:r>
              <a:rPr lang="en-US" dirty="0" err="1" smtClean="0"/>
              <a:t>phaedrum</a:t>
            </a:r>
            <a:r>
              <a:rPr lang="en-US" dirty="0" smtClean="0"/>
              <a:t> </a:t>
            </a:r>
            <a:r>
              <a:rPr lang="en-US" dirty="0" err="1" smtClean="0"/>
              <a:t>assueverit</a:t>
            </a:r>
            <a:r>
              <a:rPr lang="en-US" dirty="0" smtClean="0"/>
              <a:t> id sea, ne </a:t>
            </a: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porro</a:t>
            </a:r>
            <a:r>
              <a:rPr lang="en-US" dirty="0" smtClean="0"/>
              <a:t> </a:t>
            </a:r>
            <a:r>
              <a:rPr lang="en-US" dirty="0" err="1" smtClean="0"/>
              <a:t>tritani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E62C384-EE83-480E-8108-6C8C02EB93B9}" type="datetimeFigureOut">
              <a:rPr lang="en-US" smtClean="0"/>
              <a:t>3/31/2016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539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0110"/>
            <a:ext cx="8238318" cy="489814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53565A"/>
                </a:solidFill>
                <a:latin typeface="Arial"/>
                <a:cs typeface="Arial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7"/>
          <p:cNvSpPr txBox="1">
            <a:spLocks/>
          </p:cNvSpPr>
          <p:nvPr userDrawn="1"/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2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40324_el_ppt_layout_illus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9"/>
            <a:ext cx="9144000" cy="6870462"/>
          </a:xfrm>
          <a:prstGeom prst="rect">
            <a:avLst/>
          </a:prstGeom>
        </p:spPr>
      </p:pic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2825" y="5551714"/>
            <a:ext cx="3912178" cy="4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Product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891024" y="2007810"/>
            <a:ext cx="3912176" cy="504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Solution Suite </a:t>
            </a:r>
            <a:r>
              <a:rPr lang="en-US" dirty="0" err="1" smtClean="0"/>
              <a:t>Wordmark</a:t>
            </a:r>
            <a:r>
              <a:rPr lang="en-US" dirty="0" smtClean="0"/>
              <a:t>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1022" y="2626076"/>
            <a:ext cx="3912177" cy="18493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Cover Slide Title and Multiple Lines If Necessary</a:t>
            </a:r>
            <a:endParaRPr lang="en-US" dirty="0"/>
          </a:p>
        </p:txBody>
      </p:sp>
      <p:pic>
        <p:nvPicPr>
          <p:cNvPr id="10" name="Picture 9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6096000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Presented by </a:t>
            </a:r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22825" y="6397625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Date XX_XX_XX</a:t>
            </a:r>
          </a:p>
        </p:txBody>
      </p:sp>
    </p:spTree>
    <p:extLst>
      <p:ext uri="{BB962C8B-B14F-4D97-AF65-F5344CB8AC3E}">
        <p14:creationId xmlns:p14="http://schemas.microsoft.com/office/powerpoint/2010/main" val="388115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105400" y="2600326"/>
            <a:ext cx="3687763" cy="1929954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200" baseline="0"/>
            </a:lvl1pPr>
          </a:lstStyle>
          <a:p>
            <a:r>
              <a:rPr lang="en-US" sz="3600" dirty="0" smtClean="0">
                <a:solidFill>
                  <a:schemeClr val="tx1"/>
                </a:solidFill>
              </a:rPr>
              <a:t>Section Title And Multiple Lines If</a:t>
            </a:r>
            <a:r>
              <a:rPr lang="en-US" sz="3600" baseline="0" dirty="0" smtClean="0">
                <a:solidFill>
                  <a:schemeClr val="tx1"/>
                </a:solidFill>
              </a:rPr>
              <a:t> Necessary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placeholder-vect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8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068888" y="3494882"/>
            <a:ext cx="3724275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27" y="2747964"/>
            <a:ext cx="3700462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/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 smtClean="0"/>
              <a:t>Appendix</a:t>
            </a:r>
            <a:endParaRPr lang="en-US" dirty="0"/>
          </a:p>
        </p:txBody>
      </p:sp>
      <p:pic>
        <p:nvPicPr>
          <p:cNvPr id="9" name="Picture 8" descr="placeholder-vect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5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47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59.xml"/><Relationship Id="rId55" Type="http://schemas.openxmlformats.org/officeDocument/2006/relationships/slideLayout" Target="../slideLayouts/slideLayout64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0.xml"/><Relationship Id="rId54" Type="http://schemas.openxmlformats.org/officeDocument/2006/relationships/slideLayout" Target="../slideLayouts/slideLayout63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62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58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61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65.xml"/><Relationship Id="rId8" Type="http://schemas.openxmlformats.org/officeDocument/2006/relationships/slideLayout" Target="../slideLayouts/slideLayout17.xml"/><Relationship Id="rId51" Type="http://schemas.openxmlformats.org/officeDocument/2006/relationships/slideLayout" Target="../slideLayouts/slideLayout60.xml"/><Relationship Id="rId3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jp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375646"/>
          </a:xfrm>
          <a:prstGeom prst="rect">
            <a:avLst/>
          </a:prstGeom>
        </p:spPr>
      </p:pic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idx="1"/>
          </p:nvPr>
        </p:nvSpPr>
        <p:spPr>
          <a:xfrm>
            <a:off x="457200" y="1500110"/>
            <a:ext cx="8238318" cy="489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8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760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81" r:id="rId6"/>
    <p:sldLayoutId id="2147483660" r:id="rId7"/>
    <p:sldLayoutId id="2147483674" r:id="rId8"/>
    <p:sldLayoutId id="2147483675" r:id="rId9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chemeClr val="accent1"/>
          </a:solidFill>
          <a:latin typeface="Arial Bold"/>
          <a:ea typeface="+mj-ea"/>
          <a:cs typeface="Arial Bold"/>
        </a:defRPr>
      </a:lvl1pPr>
    </p:titleStyle>
    <p:bodyStyle>
      <a:lvl1pPr marL="342900" indent="-256032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8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3565A"/>
                </a:solidFill>
              </a:defRPr>
            </a:lvl1pPr>
          </a:lstStyle>
          <a:p>
            <a:fld id="{C24631AE-162C-7F40-A041-02A23CCEDF0D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356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65A"/>
                </a:solidFill>
              </a:defRPr>
            </a:lvl1pPr>
          </a:lstStyle>
          <a:p>
            <a:fld id="{7656F264-A8AF-C045-9E7A-50ACEEBDE0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173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5" r:id="rId40"/>
    <p:sldLayoutId id="2147483736" r:id="rId41"/>
    <p:sldLayoutId id="2147483737" r:id="rId42"/>
    <p:sldLayoutId id="2147483738" r:id="rId43"/>
    <p:sldLayoutId id="2147483739" r:id="rId44"/>
    <p:sldLayoutId id="2147483740" r:id="rId45"/>
    <p:sldLayoutId id="2147483741" r:id="rId46"/>
    <p:sldLayoutId id="2147483742" r:id="rId47"/>
    <p:sldLayoutId id="2147483743" r:id="rId48"/>
    <p:sldLayoutId id="2147483744" r:id="rId49"/>
    <p:sldLayoutId id="2147483745" r:id="rId50"/>
    <p:sldLayoutId id="2147483746" r:id="rId51"/>
    <p:sldLayoutId id="2147483747" r:id="rId52"/>
    <p:sldLayoutId id="2147483748" r:id="rId53"/>
    <p:sldLayoutId id="2147483749" r:id="rId54"/>
    <p:sldLayoutId id="2147483750" r:id="rId55"/>
    <p:sldLayoutId id="2147483751" r:id="rId56"/>
  </p:sldLayoutIdLst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2900" indent="-256032" algn="l" defTabSz="457200" rtl="0" eaLnBrk="1" latinLnBrk="0" hangingPunct="1">
        <a:spcBef>
          <a:spcPts val="480"/>
        </a:spcBef>
        <a:buFont typeface="Arial"/>
        <a:buChar char="•"/>
        <a:defRPr sz="2000" kern="1200">
          <a:solidFill>
            <a:srgbClr val="53565A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80000"/>
        <a:buFont typeface="Arial"/>
        <a:buChar char="–"/>
        <a:defRPr sz="1800" kern="1200">
          <a:solidFill>
            <a:srgbClr val="53565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journalmetrics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elsevier.com/solutions/scopus/support" TargetMode="External"/><Relationship Id="rId4" Type="http://schemas.openxmlformats.org/officeDocument/2006/relationships/hyperlink" Target="https://www.elsevier.com/solutions/sciencedirect/support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ideshare.net/Library_Connect" TargetMode="External"/><Relationship Id="rId13" Type="http://schemas.openxmlformats.org/officeDocument/2006/relationships/image" Target="../media/image40.jpg"/><Relationship Id="rId3" Type="http://schemas.openxmlformats.org/officeDocument/2006/relationships/image" Target="../media/image37.jpg"/><Relationship Id="rId7" Type="http://schemas.openxmlformats.org/officeDocument/2006/relationships/hyperlink" Target="https://www.facebook.com/libraryconnect" TargetMode="External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witter.com/library_connect" TargetMode="External"/><Relationship Id="rId11" Type="http://schemas.openxmlformats.org/officeDocument/2006/relationships/image" Target="../media/image38.jpg"/><Relationship Id="rId5" Type="http://schemas.openxmlformats.org/officeDocument/2006/relationships/hyperlink" Target="http://libraryconnect.elsevier.com/library-connect-webinars" TargetMode="External"/><Relationship Id="rId10" Type="http://schemas.openxmlformats.org/officeDocument/2006/relationships/hyperlink" Target="http://www.elsevier.com/about/elsevier-locations" TargetMode="External"/><Relationship Id="rId4" Type="http://schemas.openxmlformats.org/officeDocument/2006/relationships/hyperlink" Target="http://libraryconnect.elsevier.com/subscribe" TargetMode="External"/><Relationship Id="rId9" Type="http://schemas.openxmlformats.org/officeDocument/2006/relationships/hyperlink" Target="https://www.linkedin.com/company/library-connect" TargetMode="External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elsevier.com/locate/govinf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a.cseplesz@elsevier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sevier.com/solutions/sciencedirect/support/automated-content-integration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823118" y="2673929"/>
            <a:ext cx="3912176" cy="2185146"/>
          </a:xfrm>
        </p:spPr>
        <p:txBody>
          <a:bodyPr/>
          <a:lstStyle/>
          <a:p>
            <a:r>
              <a:rPr lang="en-US" dirty="0" smtClean="0"/>
              <a:t>Librarians </a:t>
            </a:r>
            <a:r>
              <a:rPr lang="en-US" dirty="0" smtClean="0">
                <a:solidFill>
                  <a:srgbClr val="00B0F0"/>
                </a:solidFill>
              </a:rPr>
              <a:t>+ </a:t>
            </a:r>
            <a:r>
              <a:rPr lang="en-US" dirty="0" smtClean="0"/>
              <a:t>Elsevier: empowering you and your users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 smtClean="0">
                <a:solidFill>
                  <a:srgbClr val="FF8200"/>
                </a:solidFill>
              </a:rPr>
              <a:t>https</a:t>
            </a:r>
            <a:r>
              <a:rPr lang="en-US" sz="1600" dirty="0">
                <a:solidFill>
                  <a:srgbClr val="FF8200"/>
                </a:solidFill>
              </a:rPr>
              <a:t>://www.elsevier.com/librarians</a:t>
            </a:r>
            <a:r>
              <a:rPr lang="en-US" sz="1600" dirty="0" smtClean="0">
                <a:solidFill>
                  <a:srgbClr val="FF8200"/>
                </a:solidFill>
              </a:rPr>
              <a:t/>
            </a:r>
            <a:br>
              <a:rPr lang="en-US" sz="1600" dirty="0" smtClean="0">
                <a:solidFill>
                  <a:srgbClr val="FF8200"/>
                </a:solidFill>
              </a:rPr>
            </a:br>
            <a:r>
              <a:rPr lang="en-US" dirty="0" smtClean="0">
                <a:solidFill>
                  <a:srgbClr val="FF8200"/>
                </a:solidFill>
              </a:rPr>
              <a:t/>
            </a:r>
            <a:br>
              <a:rPr lang="en-US" dirty="0" smtClean="0">
                <a:solidFill>
                  <a:srgbClr val="FF8200"/>
                </a:solidFill>
              </a:rPr>
            </a:br>
            <a:endParaRPr lang="en-US" sz="2400" dirty="0">
              <a:solidFill>
                <a:srgbClr val="FF8200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Presenter: </a:t>
            </a:r>
            <a:r>
              <a:rPr lang="en-US" dirty="0" err="1" smtClean="0"/>
              <a:t>Csepl</a:t>
            </a:r>
            <a:r>
              <a:rPr lang="hu-HU" dirty="0" smtClean="0"/>
              <a:t>ész</a:t>
            </a:r>
            <a:r>
              <a:rPr lang="en-US" dirty="0" smtClean="0"/>
              <a:t> Anita Regional Account Manager Central Europe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April 1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533360"/>
            <a:ext cx="4012006" cy="48981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Article </a:t>
            </a:r>
            <a:r>
              <a:rPr lang="en-US" dirty="0"/>
              <a:t>Entitlement Retrieval</a:t>
            </a:r>
          </a:p>
          <a:p>
            <a:r>
              <a:rPr lang="en-US" dirty="0"/>
              <a:t>Article Recommendation Retrieval</a:t>
            </a:r>
          </a:p>
          <a:p>
            <a:r>
              <a:rPr lang="en-US" dirty="0"/>
              <a:t>Article Retrieval</a:t>
            </a:r>
          </a:p>
          <a:p>
            <a:r>
              <a:rPr lang="en-US" dirty="0"/>
              <a:t>Authentication</a:t>
            </a:r>
          </a:p>
          <a:p>
            <a:r>
              <a:rPr lang="en-US" dirty="0"/>
              <a:t>Enhancement Fragment Retrieval</a:t>
            </a:r>
          </a:p>
          <a:p>
            <a:r>
              <a:rPr lang="en-US" dirty="0"/>
              <a:t>Holdings Report</a:t>
            </a:r>
          </a:p>
          <a:p>
            <a:r>
              <a:rPr lang="en-US" dirty="0" smtClean="0"/>
              <a:t>Non-serial </a:t>
            </a:r>
            <a:r>
              <a:rPr lang="en-US" dirty="0"/>
              <a:t>Title</a:t>
            </a:r>
          </a:p>
          <a:p>
            <a:r>
              <a:rPr lang="en-US" dirty="0"/>
              <a:t>Object Retrieval</a:t>
            </a:r>
          </a:p>
          <a:p>
            <a:r>
              <a:rPr lang="en-US" dirty="0"/>
              <a:t>Object Search</a:t>
            </a:r>
          </a:p>
          <a:p>
            <a:r>
              <a:rPr lang="en-US" dirty="0" err="1"/>
              <a:t>ScienceDirect</a:t>
            </a:r>
            <a:r>
              <a:rPr lang="en-US" dirty="0"/>
              <a:t> Search</a:t>
            </a:r>
          </a:p>
          <a:p>
            <a:r>
              <a:rPr lang="en-US" dirty="0"/>
              <a:t>Serial Title</a:t>
            </a:r>
          </a:p>
          <a:p>
            <a:r>
              <a:rPr lang="en-US" dirty="0"/>
              <a:t>Subject Classifications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86868" indent="0">
              <a:buNone/>
            </a:pPr>
            <a:r>
              <a:rPr lang="en-US" dirty="0" smtClean="0"/>
              <a:t>APIs can be used to:</a:t>
            </a:r>
          </a:p>
          <a:p>
            <a:pPr marL="86868" indent="0">
              <a:buNone/>
            </a:pPr>
            <a:endParaRPr lang="en-US" dirty="0"/>
          </a:p>
          <a:p>
            <a:r>
              <a:rPr lang="en-US" dirty="0" smtClean="0"/>
              <a:t>Update institutional repository</a:t>
            </a:r>
          </a:p>
          <a:p>
            <a:r>
              <a:rPr lang="en-US" dirty="0" smtClean="0"/>
              <a:t>Update holdings in discovery services</a:t>
            </a:r>
          </a:p>
          <a:p>
            <a:r>
              <a:rPr lang="en-US" dirty="0" smtClean="0"/>
              <a:t>Perform text mining</a:t>
            </a:r>
          </a:p>
          <a:p>
            <a:r>
              <a:rPr lang="en-US" dirty="0" smtClean="0"/>
              <a:t>And more!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ScienceDirect</a:t>
            </a:r>
            <a:r>
              <a:rPr lang="en-US" dirty="0" smtClean="0"/>
              <a:t> APIs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95036" y="4296916"/>
            <a:ext cx="343495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8200"/>
                </a:solidFill>
              </a:rPr>
              <a:t>“</a:t>
            </a:r>
            <a:r>
              <a:rPr lang="en-US" sz="1400" i="1" dirty="0">
                <a:solidFill>
                  <a:srgbClr val="FF8200"/>
                </a:solidFill>
              </a:rPr>
              <a:t>Elsevier has taken a lead role in helping libraries improve user access to electronic resources. They were the first to develop these APIs which help time-strapped librarians deliver up-to-date resources. This proactive API serves as a model for other </a:t>
            </a:r>
            <a:r>
              <a:rPr lang="en-US" sz="1400" i="1" dirty="0" smtClean="0">
                <a:solidFill>
                  <a:srgbClr val="FF8200"/>
                </a:solidFill>
              </a:rPr>
              <a:t>publishers.”</a:t>
            </a:r>
          </a:p>
          <a:p>
            <a:endParaRPr lang="en-US" sz="1400" i="1" dirty="0" smtClean="0">
              <a:solidFill>
                <a:srgbClr val="FF8200"/>
              </a:solidFill>
            </a:endParaRPr>
          </a:p>
          <a:p>
            <a:pPr algn="r"/>
            <a:r>
              <a:rPr lang="en-US" sz="1050" dirty="0" smtClean="0"/>
              <a:t>— Carlen </a:t>
            </a:r>
            <a:r>
              <a:rPr lang="en-US" sz="1050" dirty="0" err="1"/>
              <a:t>Ruschoff</a:t>
            </a:r>
            <a:r>
              <a:rPr lang="en-US" sz="1050" dirty="0"/>
              <a:t>, Director, Technical Services and </a:t>
            </a:r>
            <a:endParaRPr lang="en-US" sz="1050" dirty="0" smtClean="0"/>
          </a:p>
          <a:p>
            <a:pPr algn="r"/>
            <a:r>
              <a:rPr lang="en-US" sz="1050" dirty="0" smtClean="0"/>
              <a:t>Strategic </a:t>
            </a:r>
            <a:r>
              <a:rPr lang="en-US" sz="1050" dirty="0"/>
              <a:t>Initiatives, University of Maryland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555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666360"/>
            <a:ext cx="4012006" cy="4898146"/>
          </a:xfrm>
        </p:spPr>
        <p:txBody>
          <a:bodyPr/>
          <a:lstStyle/>
          <a:p>
            <a:r>
              <a:rPr lang="en-US" dirty="0" smtClean="0"/>
              <a:t>Abstract </a:t>
            </a:r>
            <a:r>
              <a:rPr lang="en-US" dirty="0"/>
              <a:t>Citation Count</a:t>
            </a:r>
          </a:p>
          <a:p>
            <a:r>
              <a:rPr lang="en-US" dirty="0"/>
              <a:t>Citation Overview</a:t>
            </a:r>
          </a:p>
          <a:p>
            <a:r>
              <a:rPr lang="en-US" dirty="0"/>
              <a:t>Serial Title</a:t>
            </a:r>
          </a:p>
          <a:p>
            <a:r>
              <a:rPr lang="en-US" dirty="0"/>
              <a:t>Subject Classifications</a:t>
            </a:r>
          </a:p>
          <a:p>
            <a:r>
              <a:rPr lang="en-US" dirty="0"/>
              <a:t>Abstract Retrieval</a:t>
            </a:r>
          </a:p>
          <a:p>
            <a:r>
              <a:rPr lang="en-US" dirty="0"/>
              <a:t>Affiliation Retrieval</a:t>
            </a:r>
          </a:p>
          <a:p>
            <a:r>
              <a:rPr lang="en-US" dirty="0"/>
              <a:t>Author Retrieval</a:t>
            </a:r>
          </a:p>
          <a:p>
            <a:r>
              <a:rPr lang="en-US" dirty="0"/>
              <a:t>Author Search</a:t>
            </a:r>
          </a:p>
          <a:p>
            <a:r>
              <a:rPr lang="en-US" dirty="0"/>
              <a:t>Scopus Search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Scopus APIs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2877" y="5849957"/>
            <a:ext cx="599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200"/>
                </a:solidFill>
              </a:rPr>
              <a:t>https://www.elsevier.com/solutions/scopus/features/api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49359" t="42268" r="23237" b="26282"/>
          <a:stretch/>
        </p:blipFill>
        <p:spPr bwMode="auto">
          <a:xfrm>
            <a:off x="5211839" y="1610279"/>
            <a:ext cx="2874542" cy="282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987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eBooks Savings Calculator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280" t="16495" r="17100" b="19505"/>
          <a:stretch/>
        </p:blipFill>
        <p:spPr>
          <a:xfrm>
            <a:off x="203811" y="1246723"/>
            <a:ext cx="6051691" cy="4650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6147412"/>
            <a:ext cx="694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200"/>
                </a:solidFill>
              </a:rPr>
              <a:t>http://libraryconnect.elsevier.com/ebooks-savings-calculator</a:t>
            </a:r>
          </a:p>
        </p:txBody>
      </p:sp>
    </p:spTree>
    <p:extLst>
      <p:ext uri="{BB962C8B-B14F-4D97-AF65-F5344CB8AC3E}">
        <p14:creationId xmlns:p14="http://schemas.microsoft.com/office/powerpoint/2010/main" val="14097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68127" y="2747964"/>
            <a:ext cx="3700462" cy="1901154"/>
          </a:xfrm>
        </p:spPr>
        <p:txBody>
          <a:bodyPr>
            <a:normAutofit/>
          </a:bodyPr>
          <a:lstStyle/>
          <a:p>
            <a:pPr marL="109538" indent="0"/>
            <a:r>
              <a:rPr lang="en-US" dirty="0" smtClean="0"/>
              <a:t>Offer valuable services for your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7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Researchers have ambitions </a:t>
            </a:r>
            <a:r>
              <a:rPr lang="en-US" dirty="0"/>
              <a:t>and </a:t>
            </a:r>
            <a:r>
              <a:rPr lang="en-US" dirty="0" smtClean="0"/>
              <a:t>challenges</a:t>
            </a:r>
            <a:endParaRPr lang="en-GB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411760" y="1981994"/>
            <a:ext cx="5040560" cy="1736646"/>
          </a:xfrm>
          <a:prstGeom prst="wedgeRoundRectCallout">
            <a:avLst>
              <a:gd name="adj1" fmla="val -58723"/>
              <a:gd name="adj2" fmla="val 26731"/>
              <a:gd name="adj3" fmla="val 16667"/>
            </a:avLst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400" b="1" kern="0" dirty="0">
                <a:solidFill>
                  <a:srgbClr val="53565A"/>
                </a:solidFill>
              </a:rPr>
              <a:t>“I love being a researcher because I have an insatiable curiosity and the ambition to make a difference”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/>
        </p:blipFill>
        <p:spPr bwMode="auto">
          <a:xfrm rot="21081464">
            <a:off x="319913" y="1800223"/>
            <a:ext cx="14728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450">
            <a:off x="6293704" y="3694403"/>
            <a:ext cx="2592000" cy="20164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3" name="Rounded Rectangular Callout 12"/>
          <p:cNvSpPr/>
          <p:nvPr/>
        </p:nvSpPr>
        <p:spPr>
          <a:xfrm>
            <a:off x="539552" y="4137978"/>
            <a:ext cx="5040560" cy="2145268"/>
          </a:xfrm>
          <a:prstGeom prst="wedgeRoundRectCallout">
            <a:avLst>
              <a:gd name="adj1" fmla="val 60268"/>
              <a:gd name="adj2" fmla="val 18391"/>
              <a:gd name="adj3" fmla="val 16667"/>
            </a:avLst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400" b="1" kern="0" dirty="0">
                <a:solidFill>
                  <a:srgbClr val="53565A"/>
                </a:solidFill>
              </a:rPr>
              <a:t>“Today’s fast-changing market requires me to be more competitive and collaborative. Empower me to stand out and make a difference!”</a:t>
            </a:r>
          </a:p>
        </p:txBody>
      </p:sp>
    </p:spTree>
    <p:extLst>
      <p:ext uri="{BB962C8B-B14F-4D97-AF65-F5344CB8AC3E}">
        <p14:creationId xmlns:p14="http://schemas.microsoft.com/office/powerpoint/2010/main" val="36352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Serving </a:t>
            </a:r>
            <a:r>
              <a:rPr lang="en-US" dirty="0"/>
              <a:t>all </a:t>
            </a:r>
            <a:r>
              <a:rPr lang="en-US" dirty="0" smtClean="0"/>
              <a:t>entities: Social </a:t>
            </a:r>
            <a:r>
              <a:rPr lang="en-US" dirty="0"/>
              <a:t>Network of </a:t>
            </a:r>
            <a:r>
              <a:rPr lang="en-US" dirty="0" smtClean="0"/>
              <a:t>Science</a:t>
            </a:r>
            <a:endParaRPr lang="en-US" dirty="0"/>
          </a:p>
        </p:txBody>
      </p:sp>
      <p:cxnSp>
        <p:nvCxnSpPr>
          <p:cNvPr id="4" name="Straight Connector 3"/>
          <p:cNvCxnSpPr>
            <a:stCxn id="51" idx="3"/>
            <a:endCxn id="47" idx="2"/>
          </p:cNvCxnSpPr>
          <p:nvPr/>
        </p:nvCxnSpPr>
        <p:spPr>
          <a:xfrm flipV="1">
            <a:off x="3448750" y="2204824"/>
            <a:ext cx="1123250" cy="70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49" idx="1"/>
          </p:cNvCxnSpPr>
          <p:nvPr/>
        </p:nvCxnSpPr>
        <p:spPr>
          <a:xfrm>
            <a:off x="3448751" y="2906932"/>
            <a:ext cx="2279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50" idx="1"/>
          </p:cNvCxnSpPr>
          <p:nvPr/>
        </p:nvCxnSpPr>
        <p:spPr>
          <a:xfrm>
            <a:off x="3448750" y="2906932"/>
            <a:ext cx="3211682" cy="88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51" idx="3"/>
            <a:endCxn id="56" idx="0"/>
          </p:cNvCxnSpPr>
          <p:nvPr/>
        </p:nvCxnSpPr>
        <p:spPr>
          <a:xfrm>
            <a:off x="3448751" y="2906932"/>
            <a:ext cx="2508711" cy="246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1" idx="3"/>
            <a:endCxn id="55" idx="1"/>
          </p:cNvCxnSpPr>
          <p:nvPr/>
        </p:nvCxnSpPr>
        <p:spPr>
          <a:xfrm>
            <a:off x="3448750" y="2906932"/>
            <a:ext cx="2534732" cy="176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51" idx="3"/>
          </p:cNvCxnSpPr>
          <p:nvPr/>
        </p:nvCxnSpPr>
        <p:spPr>
          <a:xfrm flipH="1">
            <a:off x="3207674" y="2906932"/>
            <a:ext cx="241076" cy="2466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1" idx="3"/>
            <a:endCxn id="53" idx="3"/>
          </p:cNvCxnSpPr>
          <p:nvPr/>
        </p:nvCxnSpPr>
        <p:spPr>
          <a:xfrm flipH="1">
            <a:off x="3203648" y="2906932"/>
            <a:ext cx="245102" cy="176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52" idx="3"/>
          </p:cNvCxnSpPr>
          <p:nvPr/>
        </p:nvCxnSpPr>
        <p:spPr>
          <a:xfrm flipH="1">
            <a:off x="2555576" y="2906932"/>
            <a:ext cx="893174" cy="88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47" idx="2"/>
            <a:endCxn id="52" idx="3"/>
          </p:cNvCxnSpPr>
          <p:nvPr/>
        </p:nvCxnSpPr>
        <p:spPr>
          <a:xfrm flipH="1">
            <a:off x="2555576" y="2204824"/>
            <a:ext cx="2016424" cy="158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9" idx="1"/>
            <a:endCxn id="52" idx="3"/>
          </p:cNvCxnSpPr>
          <p:nvPr/>
        </p:nvCxnSpPr>
        <p:spPr>
          <a:xfrm flipH="1">
            <a:off x="2555577" y="2906932"/>
            <a:ext cx="3172721" cy="88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0" idx="1"/>
            <a:endCxn id="52" idx="3"/>
          </p:cNvCxnSpPr>
          <p:nvPr/>
        </p:nvCxnSpPr>
        <p:spPr>
          <a:xfrm flipH="1">
            <a:off x="2555576" y="3789040"/>
            <a:ext cx="41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5" idx="1"/>
            <a:endCxn id="52" idx="3"/>
          </p:cNvCxnSpPr>
          <p:nvPr/>
        </p:nvCxnSpPr>
        <p:spPr>
          <a:xfrm flipH="1" flipV="1">
            <a:off x="2555576" y="3789040"/>
            <a:ext cx="3427906" cy="88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6" idx="0"/>
          </p:cNvCxnSpPr>
          <p:nvPr/>
        </p:nvCxnSpPr>
        <p:spPr>
          <a:xfrm flipH="1" flipV="1">
            <a:off x="2555577" y="3789040"/>
            <a:ext cx="3401885" cy="158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54" idx="0"/>
          </p:cNvCxnSpPr>
          <p:nvPr/>
        </p:nvCxnSpPr>
        <p:spPr>
          <a:xfrm flipH="1" flipV="1">
            <a:off x="2555578" y="3789040"/>
            <a:ext cx="652097" cy="158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53" idx="3"/>
          </p:cNvCxnSpPr>
          <p:nvPr/>
        </p:nvCxnSpPr>
        <p:spPr>
          <a:xfrm flipH="1" flipV="1">
            <a:off x="2555580" y="3789040"/>
            <a:ext cx="648069" cy="88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7" idx="2"/>
            <a:endCxn id="53" idx="3"/>
          </p:cNvCxnSpPr>
          <p:nvPr/>
        </p:nvCxnSpPr>
        <p:spPr>
          <a:xfrm flipH="1">
            <a:off x="3203648" y="2204824"/>
            <a:ext cx="1368352" cy="246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9" idx="1"/>
            <a:endCxn id="53" idx="3"/>
          </p:cNvCxnSpPr>
          <p:nvPr/>
        </p:nvCxnSpPr>
        <p:spPr>
          <a:xfrm flipH="1">
            <a:off x="3203649" y="2906932"/>
            <a:ext cx="2524649" cy="176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50" idx="1"/>
            <a:endCxn id="53" idx="3"/>
          </p:cNvCxnSpPr>
          <p:nvPr/>
        </p:nvCxnSpPr>
        <p:spPr>
          <a:xfrm flipH="1">
            <a:off x="3203648" y="3789040"/>
            <a:ext cx="3456784" cy="88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55" idx="1"/>
            <a:endCxn id="53" idx="3"/>
          </p:cNvCxnSpPr>
          <p:nvPr/>
        </p:nvCxnSpPr>
        <p:spPr>
          <a:xfrm flipH="1">
            <a:off x="3203648" y="4671148"/>
            <a:ext cx="2779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56" idx="0"/>
            <a:endCxn id="53" idx="3"/>
          </p:cNvCxnSpPr>
          <p:nvPr/>
        </p:nvCxnSpPr>
        <p:spPr>
          <a:xfrm flipH="1" flipV="1">
            <a:off x="3203649" y="4671148"/>
            <a:ext cx="2753813" cy="70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54" idx="0"/>
          </p:cNvCxnSpPr>
          <p:nvPr/>
        </p:nvCxnSpPr>
        <p:spPr>
          <a:xfrm flipH="1" flipV="1">
            <a:off x="3203650" y="4671148"/>
            <a:ext cx="4025" cy="70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47" idx="2"/>
          </p:cNvCxnSpPr>
          <p:nvPr/>
        </p:nvCxnSpPr>
        <p:spPr>
          <a:xfrm flipV="1">
            <a:off x="3207676" y="2204824"/>
            <a:ext cx="1364324" cy="3168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4" idx="0"/>
            <a:endCxn id="49" idx="1"/>
          </p:cNvCxnSpPr>
          <p:nvPr/>
        </p:nvCxnSpPr>
        <p:spPr>
          <a:xfrm flipV="1">
            <a:off x="3207675" y="2906932"/>
            <a:ext cx="2520623" cy="246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54" idx="0"/>
            <a:endCxn id="50" idx="1"/>
          </p:cNvCxnSpPr>
          <p:nvPr/>
        </p:nvCxnSpPr>
        <p:spPr>
          <a:xfrm flipV="1">
            <a:off x="3207674" y="3789040"/>
            <a:ext cx="3452758" cy="158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54" idx="0"/>
            <a:endCxn id="55" idx="1"/>
          </p:cNvCxnSpPr>
          <p:nvPr/>
        </p:nvCxnSpPr>
        <p:spPr>
          <a:xfrm flipV="1">
            <a:off x="3207674" y="4671148"/>
            <a:ext cx="2775808" cy="70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54" idx="0"/>
            <a:endCxn id="56" idx="0"/>
          </p:cNvCxnSpPr>
          <p:nvPr/>
        </p:nvCxnSpPr>
        <p:spPr>
          <a:xfrm>
            <a:off x="3207675" y="5373256"/>
            <a:ext cx="2749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47" idx="2"/>
            <a:endCxn id="56" idx="0"/>
          </p:cNvCxnSpPr>
          <p:nvPr/>
        </p:nvCxnSpPr>
        <p:spPr>
          <a:xfrm>
            <a:off x="4572001" y="2204824"/>
            <a:ext cx="1385461" cy="3168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49" idx="1"/>
            <a:endCxn id="56" idx="0"/>
          </p:cNvCxnSpPr>
          <p:nvPr/>
        </p:nvCxnSpPr>
        <p:spPr>
          <a:xfrm>
            <a:off x="5728297" y="2906932"/>
            <a:ext cx="229164" cy="246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50" idx="1"/>
            <a:endCxn id="56" idx="0"/>
          </p:cNvCxnSpPr>
          <p:nvPr/>
        </p:nvCxnSpPr>
        <p:spPr>
          <a:xfrm flipH="1">
            <a:off x="5957462" y="3789040"/>
            <a:ext cx="702971" cy="158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55" idx="1"/>
            <a:endCxn id="56" idx="0"/>
          </p:cNvCxnSpPr>
          <p:nvPr/>
        </p:nvCxnSpPr>
        <p:spPr>
          <a:xfrm flipH="1">
            <a:off x="5957462" y="4671148"/>
            <a:ext cx="26021" cy="70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50" idx="1"/>
            <a:endCxn id="55" idx="1"/>
          </p:cNvCxnSpPr>
          <p:nvPr/>
        </p:nvCxnSpPr>
        <p:spPr>
          <a:xfrm flipH="1">
            <a:off x="5983482" y="3789040"/>
            <a:ext cx="676950" cy="88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49" idx="1"/>
            <a:endCxn id="55" idx="1"/>
          </p:cNvCxnSpPr>
          <p:nvPr/>
        </p:nvCxnSpPr>
        <p:spPr>
          <a:xfrm>
            <a:off x="5728298" y="2906932"/>
            <a:ext cx="255185" cy="176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49" idx="1"/>
            <a:endCxn id="50" idx="1"/>
          </p:cNvCxnSpPr>
          <p:nvPr/>
        </p:nvCxnSpPr>
        <p:spPr>
          <a:xfrm>
            <a:off x="5728298" y="2906932"/>
            <a:ext cx="932135" cy="88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47" idx="2"/>
            <a:endCxn id="50" idx="1"/>
          </p:cNvCxnSpPr>
          <p:nvPr/>
        </p:nvCxnSpPr>
        <p:spPr>
          <a:xfrm>
            <a:off x="4572000" y="2204824"/>
            <a:ext cx="2088432" cy="158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47" idx="2"/>
            <a:endCxn id="49" idx="1"/>
          </p:cNvCxnSpPr>
          <p:nvPr/>
        </p:nvCxnSpPr>
        <p:spPr>
          <a:xfrm>
            <a:off x="4572001" y="2204824"/>
            <a:ext cx="1156297" cy="702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3672000" y="1844824"/>
            <a:ext cx="1800000" cy="360000"/>
          </a:xfrm>
          <a:prstGeom prst="roundRect">
            <a:avLst>
              <a:gd name="adj" fmla="val 50000"/>
            </a:avLst>
          </a:prstGeom>
          <a:solidFill>
            <a:srgbClr val="8EB4E3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Arial Narrow" pitchFamily="34" charset="0"/>
              </a:rPr>
              <a:t>Institutions</a:t>
            </a:r>
            <a:endParaRPr lang="en-US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728297" y="2726932"/>
            <a:ext cx="1800000" cy="360000"/>
          </a:xfrm>
          <a:prstGeom prst="roundRect">
            <a:avLst>
              <a:gd name="adj" fmla="val 50000"/>
            </a:avLst>
          </a:prstGeom>
          <a:solidFill>
            <a:srgbClr val="8EB4E3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Arial Narrow" pitchFamily="34" charset="0"/>
              </a:rPr>
              <a:t>Labs</a:t>
            </a:r>
            <a:endParaRPr lang="en-US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660432" y="3609040"/>
            <a:ext cx="1800000" cy="360000"/>
          </a:xfrm>
          <a:prstGeom prst="roundRect">
            <a:avLst>
              <a:gd name="adj" fmla="val 50000"/>
            </a:avLst>
          </a:prstGeom>
          <a:solidFill>
            <a:srgbClr val="8EB4E3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Arial Narrow" pitchFamily="34" charset="0"/>
              </a:rPr>
              <a:t>Funding bodies</a:t>
            </a:r>
            <a:endParaRPr lang="en-US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55576" y="3609040"/>
            <a:ext cx="1800000" cy="360000"/>
          </a:xfrm>
          <a:prstGeom prst="roundRect">
            <a:avLst>
              <a:gd name="adj" fmla="val 50000"/>
            </a:avLst>
          </a:prstGeom>
          <a:solidFill>
            <a:srgbClr val="8EB4E3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Arial Narrow" pitchFamily="34" charset="0"/>
              </a:rPr>
              <a:t>Journals</a:t>
            </a:r>
            <a:endParaRPr lang="en-US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403648" y="4491148"/>
            <a:ext cx="1800000" cy="360000"/>
          </a:xfrm>
          <a:prstGeom prst="roundRect">
            <a:avLst>
              <a:gd name="adj" fmla="val 50000"/>
            </a:avLst>
          </a:prstGeom>
          <a:solidFill>
            <a:srgbClr val="8EB4E3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Arial Narrow" pitchFamily="34" charset="0"/>
              </a:rPr>
              <a:t>Publishers</a:t>
            </a:r>
            <a:endParaRPr lang="en-US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307674" y="5373256"/>
            <a:ext cx="1800000" cy="360000"/>
          </a:xfrm>
          <a:prstGeom prst="roundRect">
            <a:avLst>
              <a:gd name="adj" fmla="val 50000"/>
            </a:avLst>
          </a:prstGeom>
          <a:solidFill>
            <a:srgbClr val="8EB4E3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Arial Narrow" pitchFamily="34" charset="0"/>
              </a:rPr>
              <a:t>Societies</a:t>
            </a:r>
            <a:endParaRPr lang="en-US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983482" y="4491148"/>
            <a:ext cx="1800000" cy="360000"/>
          </a:xfrm>
          <a:prstGeom prst="roundRect">
            <a:avLst>
              <a:gd name="adj" fmla="val 50000"/>
            </a:avLst>
          </a:prstGeom>
          <a:solidFill>
            <a:srgbClr val="8EB4E3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Arial Narrow" pitchFamily="34" charset="0"/>
              </a:rPr>
              <a:t>Patent offices</a:t>
            </a:r>
            <a:endParaRPr lang="en-US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057461" y="5373256"/>
            <a:ext cx="1800000" cy="360000"/>
          </a:xfrm>
          <a:prstGeom prst="roundRect">
            <a:avLst>
              <a:gd name="adj" fmla="val 50000"/>
            </a:avLst>
          </a:prstGeom>
          <a:solidFill>
            <a:srgbClr val="8EB4E3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Arial Narrow" pitchFamily="34" charset="0"/>
              </a:rPr>
              <a:t>Conferences</a:t>
            </a:r>
            <a:endParaRPr lang="en-US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648750" y="2726932"/>
            <a:ext cx="1800000" cy="360000"/>
          </a:xfrm>
          <a:prstGeom prst="roundRect">
            <a:avLst>
              <a:gd name="adj" fmla="val 50000"/>
            </a:avLst>
          </a:prstGeom>
          <a:solidFill>
            <a:srgbClr val="8EB4E3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Arial Narrow" pitchFamily="34" charset="0"/>
              </a:rPr>
              <a:t>Research groups</a:t>
            </a:r>
            <a:endParaRPr lang="en-US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3672112" y="2405632"/>
            <a:ext cx="1908000" cy="2701499"/>
            <a:chOff x="3672112" y="1548381"/>
            <a:chExt cx="1908000" cy="2701499"/>
          </a:xfrm>
        </p:grpSpPr>
        <p:sp>
          <p:nvSpPr>
            <p:cNvPr id="134" name="Rectangle 133"/>
            <p:cNvSpPr/>
            <p:nvPr/>
          </p:nvSpPr>
          <p:spPr>
            <a:xfrm>
              <a:off x="4269529" y="2490736"/>
              <a:ext cx="662511" cy="1323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269529" y="1869682"/>
              <a:ext cx="590503" cy="4140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4085902" y="2751790"/>
              <a:ext cx="183627" cy="208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997096" y="2647558"/>
              <a:ext cx="93024" cy="208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3" name="Picture 72"/>
            <p:cNvPicPr>
              <a:picLocks noChangeAspect="1" noChangeArrowheads="1"/>
            </p:cNvPicPr>
            <p:nvPr/>
          </p:nvPicPr>
          <p:blipFill>
            <a:blip r:embed="rId3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112" y="1548381"/>
              <a:ext cx="1908000" cy="2701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7601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5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1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26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1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76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1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0" y="914525"/>
            <a:ext cx="7967098" cy="492833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1204" t="8447" r="12375" b="4928"/>
          <a:stretch/>
        </p:blipFill>
        <p:spPr>
          <a:xfrm>
            <a:off x="563525" y="1488558"/>
            <a:ext cx="4678326" cy="424239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Journal metrics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525" y="5957041"/>
            <a:ext cx="395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200"/>
                </a:solidFill>
                <a:hlinkClick r:id="rId4"/>
              </a:rPr>
              <a:t>http://www.journalmetrics.com</a:t>
            </a:r>
            <a:r>
              <a:rPr lang="en-US" dirty="0" smtClean="0">
                <a:solidFill>
                  <a:srgbClr val="FF8200"/>
                </a:solidFill>
                <a:hlinkClick r:id="rId4"/>
              </a:rPr>
              <a:t>/</a:t>
            </a:r>
            <a:r>
              <a:rPr lang="en-US" dirty="0">
                <a:solidFill>
                  <a:srgbClr val="FF8200"/>
                </a:solidFill>
              </a:rPr>
              <a:t> </a:t>
            </a:r>
            <a:endParaRPr lang="en-US" dirty="0" smtClean="0">
              <a:solidFill>
                <a:srgbClr val="FF82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2497" y="724290"/>
            <a:ext cx="34751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Apply </a:t>
            </a:r>
            <a:r>
              <a:rPr lang="en-US" dirty="0"/>
              <a:t>to over 20,000 journals, proceedings and book </a:t>
            </a:r>
            <a:r>
              <a:rPr lang="en-US" dirty="0" smtClean="0"/>
              <a:t>series: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refreshed once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Eliminate the risk of manipulation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correct for citation behavior and database coverage (SNIP and SJR)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multidimensional insights into journal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allow for a direct comparison of journals, independent of their subject classification (SNIP and SJR)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publicly accessible and are integrated into the Scopus Journal Analyzer</a:t>
            </a:r>
          </a:p>
        </p:txBody>
      </p:sp>
    </p:spTree>
    <p:extLst>
      <p:ext uri="{BB962C8B-B14F-4D97-AF65-F5344CB8AC3E}">
        <p14:creationId xmlns:p14="http://schemas.microsoft.com/office/powerpoint/2010/main" val="3788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Scopus Article Metrics Module</a:t>
            </a:r>
            <a:endParaRPr lang="en-US" dirty="0"/>
          </a:p>
        </p:txBody>
      </p:sp>
      <p:pic>
        <p:nvPicPr>
          <p:cNvPr id="1028" name="Picture 4" descr="http://blog.scopus.com/sites/g/files/g1225551/f/201507/Scopus_Article_Metrics_Module_Example_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67"/>
          <a:stretch/>
        </p:blipFill>
        <p:spPr bwMode="auto">
          <a:xfrm>
            <a:off x="457200" y="1500110"/>
            <a:ext cx="8268159" cy="47629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9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Elsevier Publishing Campus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02147" y="2861182"/>
            <a:ext cx="32974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 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247" r="1388" b="17071"/>
          <a:stretch/>
        </p:blipFill>
        <p:spPr>
          <a:xfrm>
            <a:off x="576722" y="1307953"/>
            <a:ext cx="7457688" cy="45183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6722" y="6048260"/>
            <a:ext cx="6826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200"/>
                </a:solidFill>
              </a:rPr>
              <a:t>https://</a:t>
            </a:r>
            <a:r>
              <a:rPr lang="en-US" dirty="0" smtClean="0">
                <a:solidFill>
                  <a:srgbClr val="FF8200"/>
                </a:solidFill>
              </a:rPr>
              <a:t>www.publishingcampus.elsevier.com</a:t>
            </a:r>
            <a:endParaRPr lang="en-US" dirty="0">
              <a:solidFill>
                <a:srgbClr val="FF8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59" y="1087976"/>
            <a:ext cx="6369802" cy="450875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MAY THE FORCE BE WITH YOU</a:t>
            </a:r>
            <a:r>
              <a:rPr lang="hu-HU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3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2693" y="3968966"/>
            <a:ext cx="2570262" cy="238154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Manage references </a:t>
            </a:r>
          </a:p>
          <a:p>
            <a:r>
              <a:rPr lang="en-US" sz="1800" dirty="0" smtClean="0"/>
              <a:t>Read and annotate</a:t>
            </a:r>
          </a:p>
          <a:p>
            <a:r>
              <a:rPr lang="en-US" sz="1800" dirty="0"/>
              <a:t>Generate </a:t>
            </a:r>
            <a:r>
              <a:rPr lang="en-US" sz="1800" dirty="0" smtClean="0"/>
              <a:t>citations </a:t>
            </a:r>
            <a:r>
              <a:rPr lang="en-US" sz="1800" dirty="0"/>
              <a:t>and bibliography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9" y="1479723"/>
            <a:ext cx="2133369" cy="2133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Content Placeholder 16"/>
          <p:cNvPicPr>
            <a:picLocks noGrp="1" noChangeAspect="1"/>
          </p:cNvPicPr>
          <p:nvPr>
            <p:ph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84" y="1432192"/>
            <a:ext cx="2223633" cy="222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Mendeley</a:t>
            </a:r>
            <a:r>
              <a:rPr lang="en-US" dirty="0"/>
              <a:t> (https://www.mendeley.com</a:t>
            </a:r>
            <a:r>
              <a:rPr lang="en-US" dirty="0" smtClean="0"/>
              <a:t>/)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03362" y="3968966"/>
            <a:ext cx="22723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Share reading lists, </a:t>
            </a:r>
            <a:r>
              <a:rPr lang="en-US" dirty="0" smtClean="0"/>
              <a:t>articles or references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Create public and private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Write papers collaboratively</a:t>
            </a:r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62" y="1417978"/>
            <a:ext cx="2237847" cy="223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425962" y="3968966"/>
            <a:ext cx="2272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Showcase your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Connect with colleagues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Follow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Videos</a:t>
            </a:r>
          </a:p>
          <a:p>
            <a:r>
              <a:rPr lang="en-US" dirty="0" smtClean="0"/>
              <a:t>Animated PPT loops for monitors</a:t>
            </a:r>
          </a:p>
          <a:p>
            <a:r>
              <a:rPr lang="en-US" dirty="0" smtClean="0"/>
              <a:t>Logos &amp; descriptions for library website/catalog</a:t>
            </a:r>
          </a:p>
          <a:p>
            <a:r>
              <a:rPr lang="en-US" dirty="0" smtClean="0"/>
              <a:t>Email templates</a:t>
            </a:r>
          </a:p>
          <a:p>
            <a:r>
              <a:rPr lang="en-US" dirty="0" smtClean="0"/>
              <a:t>Quick reference guides</a:t>
            </a:r>
          </a:p>
          <a:p>
            <a:r>
              <a:rPr lang="en-US" dirty="0" smtClean="0"/>
              <a:t>Webinars</a:t>
            </a:r>
          </a:p>
          <a:p>
            <a:r>
              <a:rPr lang="en-US" dirty="0" smtClean="0"/>
              <a:t>Fact sheets</a:t>
            </a:r>
          </a:p>
          <a:p>
            <a:pPr marL="86868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Toolkits, Brochures &amp; Promotion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8846" t="14222" r="29007" b="12260"/>
          <a:stretch/>
        </p:blipFill>
        <p:spPr bwMode="auto">
          <a:xfrm>
            <a:off x="4698217" y="1500110"/>
            <a:ext cx="4027142" cy="49778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5305" y="6189635"/>
            <a:ext cx="3848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200"/>
                </a:solidFill>
              </a:rPr>
              <a:t>https://www.elsevier.com/librarians</a:t>
            </a:r>
            <a:br>
              <a:rPr lang="en-US" dirty="0">
                <a:solidFill>
                  <a:srgbClr val="FF8200"/>
                </a:solidFill>
              </a:rPr>
            </a:br>
            <a:endParaRPr lang="en-US" dirty="0">
              <a:solidFill>
                <a:srgbClr val="FF8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9736" t="28648" r="23003" b="9420"/>
          <a:stretch/>
        </p:blipFill>
        <p:spPr>
          <a:xfrm>
            <a:off x="457199" y="1492506"/>
            <a:ext cx="6334298" cy="42819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product support resources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199" y="6143105"/>
            <a:ext cx="803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200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rgbClr val="FF8200"/>
                </a:solidFill>
                <a:hlinkClick r:id="rId4"/>
              </a:rPr>
              <a:t>www.elsevier.com/solutions/sciencedirect/support</a:t>
            </a:r>
            <a:r>
              <a:rPr lang="en-US" dirty="0" smtClean="0">
                <a:solidFill>
                  <a:srgbClr val="FF8200"/>
                </a:solidFill>
              </a:rPr>
              <a:t> </a:t>
            </a:r>
            <a:endParaRPr lang="en-US" dirty="0">
              <a:solidFill>
                <a:srgbClr val="FF8200"/>
              </a:solidFill>
            </a:endParaRPr>
          </a:p>
          <a:p>
            <a:r>
              <a:rPr lang="en-US" dirty="0" smtClean="0">
                <a:solidFill>
                  <a:srgbClr val="FF8200"/>
                </a:solidFill>
                <a:hlinkClick r:id="rId5"/>
              </a:rPr>
              <a:t>https</a:t>
            </a:r>
            <a:r>
              <a:rPr lang="en-US" dirty="0">
                <a:solidFill>
                  <a:srgbClr val="FF8200"/>
                </a:solidFill>
                <a:hlinkClick r:id="rId5"/>
              </a:rPr>
              <a:t>://</a:t>
            </a:r>
            <a:r>
              <a:rPr lang="en-US" dirty="0" smtClean="0">
                <a:solidFill>
                  <a:srgbClr val="FF8200"/>
                </a:solidFill>
                <a:hlinkClick r:id="rId5"/>
              </a:rPr>
              <a:t>www.elsevier.com/solutions/scopus/support</a:t>
            </a:r>
            <a:r>
              <a:rPr lang="en-US" dirty="0" smtClean="0">
                <a:solidFill>
                  <a:srgbClr val="FF8200"/>
                </a:solidFill>
              </a:rPr>
              <a:t> </a:t>
            </a:r>
            <a:endParaRPr lang="en-US" dirty="0">
              <a:solidFill>
                <a:srgbClr val="FF8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068127" y="2747963"/>
            <a:ext cx="3700462" cy="2451997"/>
          </a:xfrm>
        </p:spPr>
        <p:txBody>
          <a:bodyPr>
            <a:normAutofit/>
          </a:bodyPr>
          <a:lstStyle/>
          <a:p>
            <a:pPr marL="109538" indent="-22225"/>
            <a:r>
              <a:rPr lang="en-US" dirty="0" smtClean="0"/>
              <a:t>Stay up-to-date with issues of importance to your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6467302" y="845989"/>
            <a:ext cx="2259510" cy="489814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Accessibility</a:t>
            </a:r>
          </a:p>
          <a:p>
            <a:r>
              <a:rPr lang="en-US" dirty="0"/>
              <a:t>Article withdrawal</a:t>
            </a:r>
          </a:p>
          <a:p>
            <a:r>
              <a:rPr lang="en-US" dirty="0"/>
              <a:t>Copyright</a:t>
            </a:r>
          </a:p>
          <a:p>
            <a:r>
              <a:rPr lang="en-US" dirty="0" err="1"/>
              <a:t>CrossMark</a:t>
            </a:r>
            <a:endParaRPr lang="en-US" dirty="0"/>
          </a:p>
          <a:p>
            <a:r>
              <a:rPr lang="en-US" dirty="0"/>
              <a:t>Custom publications</a:t>
            </a:r>
          </a:p>
          <a:p>
            <a:r>
              <a:rPr lang="en-US" dirty="0"/>
              <a:t>Digital archive</a:t>
            </a:r>
          </a:p>
          <a:p>
            <a:r>
              <a:rPr lang="en-US" dirty="0"/>
              <a:t>Editorial independence</a:t>
            </a:r>
          </a:p>
          <a:p>
            <a:r>
              <a:rPr lang="en-US" dirty="0" err="1"/>
              <a:t>InterLibrary</a:t>
            </a:r>
            <a:r>
              <a:rPr lang="en-US" dirty="0"/>
              <a:t> Loan</a:t>
            </a:r>
          </a:p>
          <a:p>
            <a:r>
              <a:rPr lang="en-US" dirty="0"/>
              <a:t>Hosting  Content</a:t>
            </a:r>
          </a:p>
          <a:p>
            <a:r>
              <a:rPr lang="en-US" dirty="0"/>
              <a:t>Open access licenses</a:t>
            </a:r>
          </a:p>
          <a:p>
            <a:r>
              <a:rPr lang="en-US" dirty="0"/>
              <a:t>Patient consent</a:t>
            </a:r>
          </a:p>
          <a:p>
            <a:r>
              <a:rPr lang="en-US" dirty="0"/>
              <a:t>Pricing</a:t>
            </a:r>
          </a:p>
          <a:p>
            <a:r>
              <a:rPr lang="en-US" dirty="0"/>
              <a:t>Privacy</a:t>
            </a:r>
          </a:p>
          <a:p>
            <a:r>
              <a:rPr lang="en-US" dirty="0"/>
              <a:t>Research data</a:t>
            </a:r>
          </a:p>
          <a:p>
            <a:r>
              <a:rPr lang="en-US" dirty="0"/>
              <a:t>Sharing articles</a:t>
            </a:r>
          </a:p>
          <a:p>
            <a:r>
              <a:rPr lang="en-US" dirty="0"/>
              <a:t>Text and data mining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5935287"/>
            <a:ext cx="826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8200"/>
                </a:solidFill>
              </a:rPr>
              <a:t>https</a:t>
            </a:r>
            <a:r>
              <a:rPr lang="en-US" dirty="0">
                <a:solidFill>
                  <a:srgbClr val="FF8200"/>
                </a:solidFill>
              </a:rPr>
              <a:t>://www.elsevier.com/about/company-information/policies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925" t="10560" r="19103" b="9213"/>
          <a:stretch/>
        </p:blipFill>
        <p:spPr>
          <a:xfrm>
            <a:off x="457199" y="1361252"/>
            <a:ext cx="5767481" cy="41977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276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1,700+ Elsevier journals offer both open access and subscription publishing options</a:t>
            </a:r>
          </a:p>
          <a:p>
            <a:r>
              <a:rPr lang="en-US" dirty="0" smtClean="0"/>
              <a:t>In 2015, Elsevier was </a:t>
            </a:r>
            <a:r>
              <a:rPr lang="en-US" dirty="0"/>
              <a:t>the 4th largest open access publisher, with 20,000 open access (author or funder paid) </a:t>
            </a:r>
            <a:r>
              <a:rPr lang="en-US" dirty="0" smtClean="0"/>
              <a:t>articles</a:t>
            </a:r>
          </a:p>
          <a:p>
            <a:r>
              <a:rPr lang="en-US" dirty="0" smtClean="0"/>
              <a:t>Elsevier publishes </a:t>
            </a:r>
            <a:r>
              <a:rPr lang="en-US" dirty="0"/>
              <a:t>104 open archive journals.</a:t>
            </a: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1"/>
          </p:nvPr>
        </p:nvPicPr>
        <p:blipFill rotWithShape="1">
          <a:blip r:embed="rId2"/>
          <a:srcRect l="30219" t="14288" r="31269" b="17326"/>
          <a:stretch/>
        </p:blipFill>
        <p:spPr>
          <a:xfrm>
            <a:off x="5167802" y="1500110"/>
            <a:ext cx="3336328" cy="47393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Access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3388" y="6334701"/>
            <a:ext cx="775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868" indent="0">
              <a:buNone/>
            </a:pPr>
            <a:r>
              <a:rPr lang="en-US" dirty="0">
                <a:solidFill>
                  <a:srgbClr val="FF6600"/>
                </a:solidFill>
              </a:rPr>
              <a:t>https://</a:t>
            </a:r>
            <a:r>
              <a:rPr lang="en-US" dirty="0" smtClean="0">
                <a:solidFill>
                  <a:srgbClr val="FF6600"/>
                </a:solidFill>
              </a:rPr>
              <a:t>www.elsevier.com/about/open-science/open-access</a:t>
            </a:r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8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Mendeley</a:t>
            </a:r>
            <a:r>
              <a:rPr lang="en-US" dirty="0"/>
              <a:t> Data (https://data.mendeley.com</a:t>
            </a:r>
            <a:r>
              <a:rPr lang="en-US" dirty="0" smtClean="0"/>
              <a:t>/)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019" t="18695" r="15717" b="25104"/>
          <a:stretch/>
        </p:blipFill>
        <p:spPr>
          <a:xfrm>
            <a:off x="404045" y="1376496"/>
            <a:ext cx="8322767" cy="548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eBooks on </a:t>
            </a:r>
            <a:r>
              <a:rPr lang="en-US" dirty="0" err="1" smtClean="0"/>
              <a:t>ScienceDirect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259" t="9290" r="10310" b="32029"/>
          <a:stretch/>
        </p:blipFill>
        <p:spPr>
          <a:xfrm>
            <a:off x="457199" y="1417207"/>
            <a:ext cx="7294525" cy="42574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7199" y="6015210"/>
            <a:ext cx="662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200"/>
                </a:solidFill>
              </a:rPr>
              <a:t>http://onlinebooksconnect.elsevier.com/</a:t>
            </a:r>
          </a:p>
        </p:txBody>
      </p:sp>
    </p:spTree>
    <p:extLst>
      <p:ext uri="{BB962C8B-B14F-4D97-AF65-F5344CB8AC3E}">
        <p14:creationId xmlns:p14="http://schemas.microsoft.com/office/powerpoint/2010/main" val="23581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Continually upgrade your </a:t>
            </a:r>
            <a:r>
              <a:rPr lang="en-US" dirty="0"/>
              <a:t>skills</a:t>
            </a:r>
          </a:p>
        </p:txBody>
      </p:sp>
    </p:spTree>
    <p:extLst>
      <p:ext uri="{BB962C8B-B14F-4D97-AF65-F5344CB8AC3E}">
        <p14:creationId xmlns:p14="http://schemas.microsoft.com/office/powerpoint/2010/main" val="32299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5161" y="2733779"/>
            <a:ext cx="1669273" cy="8515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75" dirty="0" smtClean="0">
                <a:solidFill>
                  <a:srgbClr val="53565A"/>
                </a:solidFill>
                <a:cs typeface="Arial"/>
              </a:rPr>
              <a:t>Over</a:t>
            </a:r>
          </a:p>
          <a:p>
            <a:r>
              <a:rPr lang="en-US" sz="1050" b="1" dirty="0" smtClean="0">
                <a:solidFill>
                  <a:srgbClr val="53565A"/>
                </a:solidFill>
                <a:cs typeface="Arial"/>
              </a:rPr>
              <a:t>13,000 followers</a:t>
            </a:r>
          </a:p>
          <a:p>
            <a:r>
              <a:rPr lang="en-US" sz="875" dirty="0" smtClean="0">
                <a:solidFill>
                  <a:srgbClr val="53565A"/>
                </a:solidFill>
                <a:cs typeface="Arial"/>
              </a:rPr>
              <a:t>on social media </a:t>
            </a:r>
            <a:endParaRPr lang="en-US" sz="875" dirty="0">
              <a:solidFill>
                <a:srgbClr val="53565A"/>
              </a:solidFill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5162" y="1496584"/>
            <a:ext cx="1610960" cy="7337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75" dirty="0" smtClean="0">
                <a:solidFill>
                  <a:srgbClr val="53565A"/>
                </a:solidFill>
                <a:cs typeface="Arial"/>
              </a:rPr>
              <a:t>Academic, corporate, medical and government </a:t>
            </a:r>
            <a:r>
              <a:rPr lang="en-US" sz="1050" b="1" dirty="0" smtClean="0">
                <a:solidFill>
                  <a:srgbClr val="53565A"/>
                </a:solidFill>
                <a:cs typeface="Arial"/>
              </a:rPr>
              <a:t>librarian authors</a:t>
            </a:r>
            <a:endParaRPr lang="en-US" sz="1050" b="1" dirty="0">
              <a:solidFill>
                <a:srgbClr val="53565A"/>
              </a:solidFill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162" y="4044920"/>
            <a:ext cx="1610960" cy="10904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75" dirty="0" smtClean="0">
                <a:solidFill>
                  <a:srgbClr val="53565A"/>
                </a:solidFill>
                <a:cs typeface="Arial"/>
              </a:rPr>
              <a:t>Explore </a:t>
            </a:r>
          </a:p>
          <a:p>
            <a:r>
              <a:rPr lang="en-US" sz="1050" b="1" dirty="0" smtClean="0">
                <a:solidFill>
                  <a:srgbClr val="53565A"/>
                </a:solidFill>
                <a:cs typeface="Arial"/>
              </a:rPr>
              <a:t>LIS best practices</a:t>
            </a:r>
          </a:p>
          <a:p>
            <a:r>
              <a:rPr lang="en-US" sz="875" dirty="0" smtClean="0">
                <a:solidFill>
                  <a:srgbClr val="53565A"/>
                </a:solidFill>
                <a:cs typeface="Arial"/>
              </a:rPr>
              <a:t>technology, tips and trends</a:t>
            </a:r>
            <a:endParaRPr lang="en-US" sz="875" dirty="0">
              <a:solidFill>
                <a:srgbClr val="53565A"/>
              </a:solidFill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160" y="2095688"/>
            <a:ext cx="1610961" cy="7485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75" dirty="0" smtClean="0">
                <a:solidFill>
                  <a:srgbClr val="53565A"/>
                </a:solidFill>
                <a:cs typeface="Arial"/>
              </a:rPr>
              <a:t>Content includes</a:t>
            </a:r>
          </a:p>
          <a:p>
            <a:r>
              <a:rPr lang="en-US" sz="1050" b="1" dirty="0" smtClean="0">
                <a:solidFill>
                  <a:srgbClr val="53565A"/>
                </a:solidFill>
                <a:cs typeface="Arial"/>
              </a:rPr>
              <a:t>articles, infographics</a:t>
            </a:r>
          </a:p>
          <a:p>
            <a:r>
              <a:rPr lang="en-US" sz="875" dirty="0" err="1" smtClean="0">
                <a:solidFill>
                  <a:srgbClr val="53565A"/>
                </a:solidFill>
                <a:cs typeface="Arial"/>
              </a:rPr>
              <a:t>ebooklets</a:t>
            </a:r>
            <a:r>
              <a:rPr lang="en-US" sz="875" dirty="0" smtClean="0">
                <a:solidFill>
                  <a:srgbClr val="53565A"/>
                </a:solidFill>
                <a:cs typeface="Arial"/>
              </a:rPr>
              <a:t> and more</a:t>
            </a:r>
            <a:endParaRPr lang="en-US" sz="875" dirty="0">
              <a:solidFill>
                <a:srgbClr val="53565A"/>
              </a:solidFill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160" y="3402526"/>
            <a:ext cx="1634325" cy="8376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75" dirty="0" smtClean="0">
                <a:solidFill>
                  <a:srgbClr val="53565A"/>
                </a:solidFill>
                <a:cs typeface="Arial"/>
              </a:rPr>
              <a:t>Average webinar has</a:t>
            </a:r>
          </a:p>
          <a:p>
            <a:r>
              <a:rPr lang="en-US" sz="1050" b="1" dirty="0" smtClean="0">
                <a:solidFill>
                  <a:srgbClr val="53565A"/>
                </a:solidFill>
                <a:cs typeface="Arial"/>
              </a:rPr>
              <a:t>1,400</a:t>
            </a:r>
          </a:p>
          <a:p>
            <a:r>
              <a:rPr lang="en-US" sz="875" dirty="0" smtClean="0">
                <a:solidFill>
                  <a:srgbClr val="53565A"/>
                </a:solidFill>
                <a:cs typeface="Arial"/>
              </a:rPr>
              <a:t>viewers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32820" y="2143472"/>
            <a:ext cx="1164382" cy="2388"/>
          </a:xfrm>
          <a:prstGeom prst="line">
            <a:avLst/>
          </a:prstGeom>
          <a:ln w="6350" cmpd="sng">
            <a:solidFill>
              <a:srgbClr val="FF82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32820" y="2826710"/>
            <a:ext cx="1164382" cy="2388"/>
          </a:xfrm>
          <a:prstGeom prst="line">
            <a:avLst/>
          </a:prstGeom>
          <a:ln w="6350" cmpd="sng">
            <a:solidFill>
              <a:srgbClr val="FF82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32820" y="3463113"/>
            <a:ext cx="1164382" cy="2388"/>
          </a:xfrm>
          <a:prstGeom prst="line">
            <a:avLst/>
          </a:prstGeom>
          <a:ln w="6350" cmpd="sng">
            <a:solidFill>
              <a:srgbClr val="FF82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2820" y="4185424"/>
            <a:ext cx="1164382" cy="2388"/>
          </a:xfrm>
          <a:prstGeom prst="line">
            <a:avLst/>
          </a:prstGeom>
          <a:ln w="6350" cmpd="sng">
            <a:solidFill>
              <a:srgbClr val="FF82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32819" y="4927663"/>
            <a:ext cx="1370336" cy="5373"/>
          </a:xfrm>
          <a:prstGeom prst="line">
            <a:avLst/>
          </a:prstGeom>
          <a:ln w="6350" cmpd="sng">
            <a:solidFill>
              <a:srgbClr val="FF82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40132" y="758482"/>
            <a:ext cx="1712379" cy="7337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75" dirty="0" smtClean="0">
                <a:solidFill>
                  <a:srgbClr val="53565A"/>
                </a:solidFill>
                <a:cs typeface="Arial"/>
              </a:rPr>
              <a:t>More than</a:t>
            </a:r>
            <a:endParaRPr lang="en-US" sz="875" dirty="0">
              <a:solidFill>
                <a:srgbClr val="53565A"/>
              </a:solidFill>
              <a:cs typeface="Arial"/>
            </a:endParaRPr>
          </a:p>
          <a:p>
            <a:r>
              <a:rPr lang="en-US" sz="1050" b="1" dirty="0" smtClean="0">
                <a:solidFill>
                  <a:srgbClr val="53565A"/>
                </a:solidFill>
                <a:cs typeface="Arial"/>
              </a:rPr>
              <a:t>33,000 subscribers</a:t>
            </a:r>
          </a:p>
          <a:p>
            <a:r>
              <a:rPr lang="en-US" sz="875" dirty="0" smtClean="0">
                <a:solidFill>
                  <a:srgbClr val="53565A"/>
                </a:solidFill>
                <a:cs typeface="Arial"/>
              </a:rPr>
              <a:t>in 175 countries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38286" y="1524976"/>
            <a:ext cx="1164382" cy="2388"/>
          </a:xfrm>
          <a:prstGeom prst="line">
            <a:avLst/>
          </a:prstGeom>
          <a:ln w="6350" cmpd="sng">
            <a:solidFill>
              <a:srgbClr val="FF82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69015" y="5028857"/>
            <a:ext cx="1371600" cy="1359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50000"/>
              </a:spcBef>
              <a:buClr>
                <a:srgbClr val="FF9900"/>
              </a:buClr>
              <a:buSzPct val="120000"/>
            </a:pPr>
            <a:r>
              <a:rPr lang="en-US" sz="875" dirty="0" smtClean="0">
                <a:solidFill>
                  <a:srgbClr val="53565A"/>
                </a:solidFill>
                <a:cs typeface="Arial" panose="020B0604020202020204" pitchFamily="34" charset="0"/>
              </a:rPr>
              <a:t>Live events feature experts discussing  </a:t>
            </a:r>
            <a:r>
              <a:rPr lang="en-US" sz="1050" b="1" dirty="0" smtClean="0">
                <a:solidFill>
                  <a:srgbClr val="53565A"/>
                </a:solidFill>
                <a:cs typeface="Arial" panose="020B0604020202020204" pitchFamily="34" charset="0"/>
              </a:rPr>
              <a:t/>
            </a:r>
            <a:br>
              <a:rPr lang="en-US" sz="1050" b="1" dirty="0" smtClean="0">
                <a:solidFill>
                  <a:srgbClr val="53565A"/>
                </a:solidFill>
                <a:cs typeface="Arial" panose="020B0604020202020204" pitchFamily="34" charset="0"/>
              </a:rPr>
            </a:br>
            <a:r>
              <a:rPr lang="en-US" sz="1050" b="1" dirty="0" smtClean="0">
                <a:solidFill>
                  <a:srgbClr val="53565A"/>
                </a:solidFill>
                <a:cs typeface="Arial"/>
              </a:rPr>
              <a:t>local issues</a:t>
            </a:r>
            <a:endParaRPr lang="en-US" sz="1050" b="1" dirty="0">
              <a:solidFill>
                <a:srgbClr val="53565A"/>
              </a:solidFill>
              <a:cs typeface="Arial"/>
            </a:endParaRPr>
          </a:p>
          <a:p>
            <a:pPr marL="0" lvl="1">
              <a:spcBef>
                <a:spcPct val="50000"/>
              </a:spcBef>
              <a:buClr>
                <a:srgbClr val="FF9900"/>
              </a:buClr>
              <a:buSzPct val="120000"/>
            </a:pPr>
            <a:endParaRPr lang="en-GB" sz="875" b="1" dirty="0" smtClean="0">
              <a:solidFill>
                <a:srgbClr val="53565A"/>
              </a:solidFill>
              <a:cs typeface="Arial" panose="020B0604020202020204" pitchFamily="34" charset="0"/>
            </a:endParaRPr>
          </a:p>
          <a:p>
            <a:pPr marL="0" lvl="1">
              <a:spcBef>
                <a:spcPct val="50000"/>
              </a:spcBef>
              <a:buClr>
                <a:srgbClr val="FF9900"/>
              </a:buClr>
              <a:buSzPct val="120000"/>
            </a:pPr>
            <a:r>
              <a:rPr lang="en-US" sz="875" dirty="0" smtClean="0">
                <a:solidFill>
                  <a:srgbClr val="53565A"/>
                </a:solidFill>
                <a:cs typeface="Arial" panose="020B0604020202020204" pitchFamily="34" charset="0"/>
              </a:rPr>
              <a:t>Social content</a:t>
            </a:r>
            <a:br>
              <a:rPr lang="en-US" sz="875" dirty="0" smtClean="0">
                <a:solidFill>
                  <a:srgbClr val="53565A"/>
                </a:solidFill>
                <a:cs typeface="Arial" panose="020B0604020202020204" pitchFamily="34" charset="0"/>
              </a:rPr>
            </a:br>
            <a:r>
              <a:rPr lang="en-US" sz="1050" b="1" dirty="0" smtClean="0">
                <a:solidFill>
                  <a:srgbClr val="53565A"/>
                </a:solidFill>
                <a:cs typeface="Arial"/>
              </a:rPr>
              <a:t>curated </a:t>
            </a:r>
            <a:br>
              <a:rPr lang="en-US" sz="1050" b="1" dirty="0" smtClean="0">
                <a:solidFill>
                  <a:srgbClr val="53565A"/>
                </a:solidFill>
                <a:cs typeface="Arial"/>
              </a:rPr>
            </a:br>
            <a:r>
              <a:rPr lang="en-US" sz="880" dirty="0" smtClean="0">
                <a:solidFill>
                  <a:srgbClr val="53565A"/>
                </a:solidFill>
                <a:cs typeface="Arial" panose="020B0604020202020204" pitchFamily="34" charset="0"/>
              </a:rPr>
              <a:t>from premier LIS sources</a:t>
            </a:r>
            <a:endParaRPr lang="en-US" sz="880" b="1" dirty="0">
              <a:solidFill>
                <a:srgbClr val="53565A"/>
              </a:solidFill>
              <a:cs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38286" y="5622400"/>
            <a:ext cx="1370336" cy="5373"/>
          </a:xfrm>
          <a:prstGeom prst="line">
            <a:avLst/>
          </a:prstGeom>
          <a:ln w="6350" cmpd="sng">
            <a:solidFill>
              <a:srgbClr val="FF82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273" y="4798201"/>
            <a:ext cx="1995703" cy="1542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1251" y="1376516"/>
            <a:ext cx="3415174" cy="511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3565A"/>
                </a:solidFill>
              </a:rPr>
              <a:t>Elsevier partners with librarians to create LIS resources and share knowledge through:</a:t>
            </a:r>
          </a:p>
          <a:p>
            <a:endParaRPr lang="en-US" dirty="0" smtClean="0">
              <a:solidFill>
                <a:srgbClr val="53565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53565A"/>
                </a:solidFill>
              </a:rPr>
              <a:t>Library Connect Newsletter</a:t>
            </a:r>
          </a:p>
          <a:p>
            <a:pPr marL="287338">
              <a:spcBef>
                <a:spcPts val="400"/>
              </a:spcBef>
            </a:pPr>
            <a:r>
              <a:rPr lang="en-US" sz="1100" dirty="0" smtClean="0">
                <a:solidFill>
                  <a:srgbClr val="53565A"/>
                </a:solidFill>
              </a:rPr>
              <a:t>Sign </a:t>
            </a:r>
            <a:r>
              <a:rPr lang="en-US" sz="1100" dirty="0">
                <a:solidFill>
                  <a:srgbClr val="53565A"/>
                </a:solidFill>
              </a:rPr>
              <a:t>up for a complimentary subscription:</a:t>
            </a:r>
            <a:br>
              <a:rPr lang="en-US" sz="1100" dirty="0">
                <a:solidFill>
                  <a:srgbClr val="53565A"/>
                </a:solidFill>
              </a:rPr>
            </a:br>
            <a:r>
              <a:rPr lang="en-US" sz="1100" u="sng" dirty="0">
                <a:solidFill>
                  <a:srgbClr val="53565A">
                    <a:lumMod val="50000"/>
                  </a:srgbClr>
                </a:solidFill>
                <a:hlinkClick r:id="rId4"/>
              </a:rPr>
              <a:t>http://</a:t>
            </a:r>
            <a:r>
              <a:rPr lang="en-US" sz="1100" u="sng" dirty="0" smtClean="0">
                <a:solidFill>
                  <a:srgbClr val="53565A">
                    <a:lumMod val="50000"/>
                  </a:srgbClr>
                </a:solidFill>
                <a:hlinkClick r:id="rId4"/>
              </a:rPr>
              <a:t>libraryconnect.elsevier.com/subscribe</a:t>
            </a:r>
            <a:r>
              <a:rPr lang="en-US" sz="1100" b="1" u="sng" dirty="0" smtClean="0">
                <a:solidFill>
                  <a:srgbClr val="53565A">
                    <a:lumMod val="50000"/>
                  </a:srgbClr>
                </a:solidFill>
              </a:rPr>
              <a:t/>
            </a:r>
            <a:br>
              <a:rPr lang="en-US" sz="1100" b="1" u="sng" dirty="0" smtClean="0">
                <a:solidFill>
                  <a:srgbClr val="53565A">
                    <a:lumMod val="50000"/>
                  </a:srgbClr>
                </a:solidFill>
              </a:rPr>
            </a:br>
            <a:endParaRPr lang="en-US" sz="1100" b="1" u="sng" dirty="0">
              <a:solidFill>
                <a:srgbClr val="53565A">
                  <a:lumMod val="50000"/>
                </a:srgbClr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53565A"/>
                </a:solidFill>
              </a:rPr>
              <a:t>Library Connect Webinars</a:t>
            </a:r>
          </a:p>
          <a:p>
            <a:pPr marL="288925">
              <a:spcBef>
                <a:spcPts val="400"/>
              </a:spcBef>
            </a:pPr>
            <a:r>
              <a:rPr lang="en-US" sz="1100" dirty="0" smtClean="0">
                <a:solidFill>
                  <a:srgbClr val="53565A"/>
                </a:solidFill>
              </a:rPr>
              <a:t>Register for upcoming webinars:</a:t>
            </a:r>
            <a:r>
              <a:rPr lang="en-US" sz="1100" dirty="0">
                <a:solidFill>
                  <a:srgbClr val="53565A"/>
                </a:solidFill>
              </a:rPr>
              <a:t/>
            </a:r>
            <a:br>
              <a:rPr lang="en-US" sz="1100" dirty="0">
                <a:solidFill>
                  <a:srgbClr val="53565A"/>
                </a:solidFill>
              </a:rPr>
            </a:br>
            <a:r>
              <a:rPr lang="en-US" sz="1100" u="sng" dirty="0">
                <a:solidFill>
                  <a:srgbClr val="53565A">
                    <a:lumMod val="50000"/>
                  </a:srgbClr>
                </a:solidFill>
                <a:hlinkClick r:id="rId5"/>
              </a:rPr>
              <a:t>http://libraryconnect.elsevier.com/library-connect-webinars</a:t>
            </a:r>
            <a:r>
              <a:rPr lang="en-US" sz="1100" b="1" u="sng" dirty="0" smtClean="0">
                <a:solidFill>
                  <a:srgbClr val="53565A">
                    <a:lumMod val="50000"/>
                  </a:srgbClr>
                </a:solidFill>
              </a:rPr>
              <a:t/>
            </a:r>
            <a:br>
              <a:rPr lang="en-US" sz="1100" b="1" u="sng" dirty="0" smtClean="0">
                <a:solidFill>
                  <a:srgbClr val="53565A">
                    <a:lumMod val="50000"/>
                  </a:srgbClr>
                </a:solidFill>
              </a:rPr>
            </a:br>
            <a:endParaRPr lang="en-US" sz="1100" dirty="0">
              <a:solidFill>
                <a:srgbClr val="53565A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53565A"/>
                </a:solidFill>
              </a:rPr>
              <a:t>Library Connect Social </a:t>
            </a:r>
          </a:p>
          <a:p>
            <a:pPr marL="288925">
              <a:spcBef>
                <a:spcPts val="400"/>
              </a:spcBef>
            </a:pPr>
            <a:r>
              <a:rPr lang="en-US" sz="1100" dirty="0" smtClean="0">
                <a:solidFill>
                  <a:srgbClr val="53565A"/>
                </a:solidFill>
              </a:rPr>
              <a:t>Join the LIS community on:</a:t>
            </a:r>
            <a:r>
              <a:rPr lang="en-US" sz="1100" dirty="0">
                <a:solidFill>
                  <a:srgbClr val="53565A"/>
                </a:solidFill>
              </a:rPr>
              <a:t/>
            </a:r>
            <a:br>
              <a:rPr lang="en-US" sz="1100" dirty="0">
                <a:solidFill>
                  <a:srgbClr val="53565A"/>
                </a:solidFill>
              </a:rPr>
            </a:br>
            <a:r>
              <a:rPr lang="en-US" sz="1100" dirty="0" smtClean="0">
                <a:solidFill>
                  <a:srgbClr val="53565A"/>
                </a:solidFill>
                <a:hlinkClick r:id="rId6"/>
              </a:rPr>
              <a:t>Twitter</a:t>
            </a:r>
            <a:r>
              <a:rPr lang="en-US" sz="1100" dirty="0" smtClean="0">
                <a:solidFill>
                  <a:srgbClr val="53565A"/>
                </a:solidFill>
              </a:rPr>
              <a:t>, </a:t>
            </a:r>
            <a:r>
              <a:rPr lang="en-US" sz="1100" dirty="0" smtClean="0">
                <a:solidFill>
                  <a:srgbClr val="53565A"/>
                </a:solidFill>
                <a:hlinkClick r:id="rId7"/>
              </a:rPr>
              <a:t>Facebook</a:t>
            </a:r>
            <a:r>
              <a:rPr lang="en-US" sz="1100" dirty="0" smtClean="0">
                <a:solidFill>
                  <a:srgbClr val="53565A"/>
                </a:solidFill>
              </a:rPr>
              <a:t>, </a:t>
            </a:r>
            <a:r>
              <a:rPr lang="en-US" sz="1100" dirty="0" err="1" smtClean="0">
                <a:solidFill>
                  <a:srgbClr val="53565A"/>
                </a:solidFill>
                <a:hlinkClick r:id="rId8"/>
              </a:rPr>
              <a:t>SlideShare</a:t>
            </a:r>
            <a:r>
              <a:rPr lang="en-US" sz="1100" dirty="0" smtClean="0">
                <a:solidFill>
                  <a:srgbClr val="53565A"/>
                </a:solidFill>
              </a:rPr>
              <a:t>, </a:t>
            </a:r>
            <a:r>
              <a:rPr lang="en-US" sz="1100" dirty="0" smtClean="0">
                <a:solidFill>
                  <a:srgbClr val="53565A"/>
                </a:solidFill>
                <a:hlinkClick r:id="rId9"/>
              </a:rPr>
              <a:t>LinkedIn</a:t>
            </a:r>
            <a:r>
              <a:rPr lang="en-US" sz="1100" dirty="0" smtClean="0">
                <a:solidFill>
                  <a:srgbClr val="53565A"/>
                </a:solidFill>
              </a:rPr>
              <a:t/>
            </a:r>
            <a:br>
              <a:rPr lang="en-US" sz="1100" dirty="0" smtClean="0">
                <a:solidFill>
                  <a:srgbClr val="53565A"/>
                </a:solidFill>
              </a:rPr>
            </a:br>
            <a:endParaRPr lang="en-US" sz="1100" dirty="0">
              <a:solidFill>
                <a:srgbClr val="53565A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53565A"/>
                </a:solidFill>
              </a:rPr>
              <a:t>Library Connect Live Events</a:t>
            </a:r>
          </a:p>
          <a:p>
            <a:pPr marL="288925">
              <a:spcBef>
                <a:spcPts val="400"/>
              </a:spcBef>
            </a:pPr>
            <a:r>
              <a:rPr lang="en-US" sz="1100" dirty="0" smtClean="0">
                <a:solidFill>
                  <a:srgbClr val="53565A"/>
                </a:solidFill>
              </a:rPr>
              <a:t>Talk to your </a:t>
            </a:r>
            <a:r>
              <a:rPr lang="en-US" sz="1100" dirty="0" smtClean="0">
                <a:solidFill>
                  <a:srgbClr val="53565A"/>
                </a:solidFill>
                <a:hlinkClick r:id="rId10"/>
              </a:rPr>
              <a:t>regional customer marketing team</a:t>
            </a:r>
            <a:r>
              <a:rPr lang="en-US" sz="1100" dirty="0" smtClean="0">
                <a:solidFill>
                  <a:srgbClr val="53565A"/>
                </a:solidFill>
              </a:rPr>
              <a:t> about events in your area</a:t>
            </a:r>
            <a:endParaRPr lang="en-US" sz="1100" dirty="0">
              <a:solidFill>
                <a:srgbClr val="53565A"/>
              </a:solidFill>
            </a:endParaRPr>
          </a:p>
          <a:p>
            <a:pPr marL="288925">
              <a:buFont typeface="Wingdings" panose="05000000000000000000" pitchFamily="2" charset="2"/>
              <a:buChar char="Ø"/>
            </a:pPr>
            <a:endParaRPr lang="en-US" sz="1100" dirty="0" smtClean="0">
              <a:solidFill>
                <a:srgbClr val="53565A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6" y="882650"/>
            <a:ext cx="2694432" cy="362712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547973" y="2603744"/>
            <a:ext cx="2100010" cy="1886110"/>
            <a:chOff x="6206074" y="4522788"/>
            <a:chExt cx="2100010" cy="188611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074" y="4522788"/>
              <a:ext cx="1387540" cy="1762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0">
              <a:off x="6934661" y="4628334"/>
              <a:ext cx="1371423" cy="1780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r="4476"/>
          <a:stretch/>
        </p:blipFill>
        <p:spPr>
          <a:xfrm>
            <a:off x="6345122" y="621928"/>
            <a:ext cx="2495165" cy="164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75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86868" indent="0">
              <a:buNone/>
            </a:pPr>
            <a:r>
              <a:rPr lang="en-US" sz="2800" dirty="0" smtClean="0"/>
              <a:t>As a librarian, you want to:</a:t>
            </a:r>
          </a:p>
          <a:p>
            <a:endParaRPr lang="en-US" dirty="0" smtClean="0"/>
          </a:p>
          <a:p>
            <a:r>
              <a:rPr lang="en-US" sz="2800" dirty="0" smtClean="0"/>
              <a:t>Tell value stories to management and users</a:t>
            </a:r>
          </a:p>
          <a:p>
            <a:pPr lvl="0"/>
            <a:r>
              <a:rPr lang="en-US" sz="2800" dirty="0" smtClean="0"/>
              <a:t>Use technology to save time</a:t>
            </a:r>
          </a:p>
          <a:p>
            <a:pPr lvl="0"/>
            <a:r>
              <a:rPr lang="en-US" sz="2800" dirty="0" smtClean="0"/>
              <a:t>Offer valuable services to your users</a:t>
            </a:r>
          </a:p>
          <a:p>
            <a:pPr lvl="0"/>
            <a:r>
              <a:rPr lang="en-US" sz="2800" dirty="0" smtClean="0"/>
              <a:t>Stay up-to-date on critical information</a:t>
            </a:r>
          </a:p>
          <a:p>
            <a:pPr lvl="0"/>
            <a:r>
              <a:rPr lang="en-US" sz="2800" dirty="0" smtClean="0"/>
              <a:t>Continually upgrade your skills</a:t>
            </a:r>
          </a:p>
          <a:p>
            <a:pPr marL="86868" indent="0">
              <a:buNone/>
            </a:pPr>
            <a:endParaRPr lang="en-US" dirty="0"/>
          </a:p>
          <a:p>
            <a:pPr marL="86868" indent="0">
              <a:buNone/>
            </a:pPr>
            <a:r>
              <a:rPr lang="en-US" sz="2800" dirty="0" smtClean="0"/>
              <a:t>Elsevier can help!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595037"/>
            <a:ext cx="8238319" cy="418645"/>
          </a:xfrm>
        </p:spPr>
        <p:txBody>
          <a:bodyPr/>
          <a:lstStyle/>
          <a:p>
            <a:r>
              <a:rPr lang="en-US" dirty="0" err="1" smtClean="0"/>
              <a:t>Mendeley</a:t>
            </a:r>
            <a:r>
              <a:rPr lang="en-US" dirty="0" smtClean="0"/>
              <a:t> Certification for Librarians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152079"/>
              </p:ext>
            </p:extLst>
          </p:nvPr>
        </p:nvGraphicFramePr>
        <p:xfrm>
          <a:off x="572876" y="1232345"/>
          <a:ext cx="7590222" cy="4614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664"/>
                <a:gridCol w="1198456"/>
                <a:gridCol w="3402546"/>
                <a:gridCol w="1897556"/>
              </a:tblGrid>
              <a:tr h="448236">
                <a:tc>
                  <a:txBody>
                    <a:bodyPr/>
                    <a:lstStyle/>
                    <a:p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Benefit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Approx. Time</a:t>
                      </a:r>
                      <a:endParaRPr lang="en-US" dirty="0"/>
                    </a:p>
                  </a:txBody>
                  <a:tcPr/>
                </a:tc>
              </a:tr>
              <a:tr h="11420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Get to know </a:t>
                      </a:r>
                      <a:r>
                        <a:rPr lang="en-US" sz="1400" dirty="0" err="1" smtClean="0"/>
                        <a:t>Mendeley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Join "Certified Librarians" </a:t>
                      </a:r>
                      <a:r>
                        <a:rPr lang="en-US" sz="1400" dirty="0" err="1" smtClean="0"/>
                        <a:t>Mendeley</a:t>
                      </a:r>
                      <a:r>
                        <a:rPr lang="en-US" sz="1400" dirty="0" smtClean="0"/>
                        <a:t> group with premium-access upgrade,  previews of upcoming product releases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2-6 hours</a:t>
                      </a:r>
                      <a:endParaRPr lang="en-US" sz="1400" dirty="0"/>
                    </a:p>
                  </a:txBody>
                  <a:tcPr/>
                </a:tc>
              </a:tr>
              <a:tr h="88419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Dive deeper into </a:t>
                      </a:r>
                      <a:r>
                        <a:rPr lang="en-US" sz="1400" dirty="0" err="1" smtClean="0"/>
                        <a:t>Mendeley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Box of </a:t>
                      </a:r>
                      <a:r>
                        <a:rPr lang="en-US" sz="1400" dirty="0" err="1" smtClean="0"/>
                        <a:t>Mendeley</a:t>
                      </a:r>
                      <a:r>
                        <a:rPr lang="en-US" sz="1400" dirty="0" smtClean="0"/>
                        <a:t> materials to help spice up your training sessions*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4-8 hours</a:t>
                      </a:r>
                      <a:endParaRPr lang="en-US" sz="1400" dirty="0"/>
                    </a:p>
                  </a:txBody>
                  <a:tcPr/>
                </a:tc>
              </a:tr>
              <a:tr h="62630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Promote </a:t>
                      </a:r>
                      <a:r>
                        <a:rPr lang="en-US" sz="1400" dirty="0" err="1" smtClean="0"/>
                        <a:t>Mendeley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year </a:t>
                      </a:r>
                      <a:r>
                        <a:rPr lang="en-US" sz="1400" dirty="0" err="1" smtClean="0"/>
                        <a:t>Mendeley</a:t>
                      </a:r>
                      <a:r>
                        <a:rPr lang="en-US" sz="1400" dirty="0" smtClean="0"/>
                        <a:t> upgrade for 500 users**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2-6 hours</a:t>
                      </a:r>
                      <a:endParaRPr lang="en-US" sz="1400" dirty="0"/>
                    </a:p>
                  </a:txBody>
                  <a:tcPr/>
                </a:tc>
              </a:tr>
              <a:tr h="88723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Annual Refresher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New features and LIS</a:t>
                      </a:r>
                      <a:r>
                        <a:rPr lang="en-US" sz="1400" baseline="0" dirty="0" smtClean="0"/>
                        <a:t> topics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Maintain certification status and continue premium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hours (attendance at 3 sessions, each 60-90 minutes)</a:t>
                      </a:r>
                      <a:endParaRPr lang="en-US" sz="1400" dirty="0"/>
                    </a:p>
                  </a:txBody>
                  <a:tcPr/>
                </a:tc>
              </a:tr>
              <a:tr h="626302">
                <a:tc gridSpan="4">
                  <a:txBody>
                    <a:bodyPr/>
                    <a:lstStyle/>
                    <a:p>
                      <a:r>
                        <a:rPr lang="en-US" sz="1400" dirty="0" smtClean="0"/>
                        <a:t>*Limited to two Level 3 rewards per institution per year</a:t>
                      </a:r>
                    </a:p>
                    <a:p>
                      <a:r>
                        <a:rPr lang="en-US" sz="1400" dirty="0" smtClean="0"/>
                        <a:t>**Limited to one Level 3 rewards per institution per year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1266" y="6224828"/>
            <a:ext cx="76618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8200"/>
                </a:solidFill>
              </a:rPr>
              <a:t>https://www.elsevier.com/solutions/mendeley/support/mendeley-certification-program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97" y="556481"/>
            <a:ext cx="4572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1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Chandos</a:t>
            </a:r>
            <a:r>
              <a:rPr lang="en-US" dirty="0"/>
              <a:t> LIS books and Elsevier LIS journals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698217" y="1500110"/>
            <a:ext cx="4028595" cy="48981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56032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sz="1400" b="1" smtClean="0">
              <a:hlinkClick r:id="rId2"/>
            </a:endParaRPr>
          </a:p>
          <a:p>
            <a:pPr fontAlgn="base"/>
            <a:endParaRPr lang="en-US" sz="1400" b="1" smtClean="0">
              <a:hlinkClick r:id="rId2"/>
            </a:endParaRPr>
          </a:p>
          <a:p>
            <a:pPr fontAlgn="base"/>
            <a:endParaRPr lang="en-US" sz="1400" b="1" smtClean="0">
              <a:hlinkClick r:id="rId2"/>
            </a:endParaRPr>
          </a:p>
          <a:p>
            <a:pPr fontAlgn="base"/>
            <a:endParaRPr lang="en-US" sz="1400" b="1" smtClean="0">
              <a:hlinkClick r:id="rId2"/>
            </a:endParaRPr>
          </a:p>
          <a:p>
            <a:pPr fontAlgn="base"/>
            <a:r>
              <a:rPr lang="en-US" sz="1400" b="1" smtClean="0"/>
              <a:t>Government Information Quarterly</a:t>
            </a:r>
            <a:r>
              <a:rPr lang="en-US" sz="1400" smtClean="0"/>
              <a:t> </a:t>
            </a:r>
          </a:p>
          <a:p>
            <a:pPr fontAlgn="base"/>
            <a:r>
              <a:rPr lang="en-US" sz="1400" b="1" smtClean="0"/>
              <a:t>Information Processing &amp; Management</a:t>
            </a:r>
            <a:r>
              <a:rPr lang="en-US" sz="1400" smtClean="0"/>
              <a:t> </a:t>
            </a:r>
          </a:p>
          <a:p>
            <a:pPr fontAlgn="base"/>
            <a:r>
              <a:rPr lang="en-US" sz="1400" b="1" smtClean="0"/>
              <a:t>Information and Organization</a:t>
            </a:r>
            <a:r>
              <a:rPr lang="en-US" sz="1400" smtClean="0"/>
              <a:t> </a:t>
            </a:r>
          </a:p>
          <a:p>
            <a:pPr fontAlgn="base"/>
            <a:r>
              <a:rPr lang="en-US" sz="1400" b="1" smtClean="0"/>
              <a:t>International Journal of Information Management</a:t>
            </a:r>
            <a:r>
              <a:rPr lang="en-US" sz="1400" smtClean="0"/>
              <a:t> </a:t>
            </a:r>
          </a:p>
          <a:p>
            <a:pPr fontAlgn="base"/>
            <a:r>
              <a:rPr lang="en-US" sz="1400" b="1" smtClean="0"/>
              <a:t>Journal of Academic Librarianship</a:t>
            </a:r>
            <a:r>
              <a:rPr lang="en-US" sz="1400" smtClean="0"/>
              <a:t> </a:t>
            </a:r>
          </a:p>
          <a:p>
            <a:pPr fontAlgn="base"/>
            <a:r>
              <a:rPr lang="en-US" sz="1400" b="1" smtClean="0"/>
              <a:t>Journal of Informetrics</a:t>
            </a:r>
            <a:r>
              <a:rPr lang="en-US" sz="1400" smtClean="0"/>
              <a:t> </a:t>
            </a:r>
          </a:p>
          <a:p>
            <a:pPr fontAlgn="base"/>
            <a:r>
              <a:rPr lang="en-US" sz="1400" b="1" smtClean="0"/>
              <a:t>Journal of Strategic Information Systems</a:t>
            </a:r>
            <a:r>
              <a:rPr lang="en-US" sz="1400" smtClean="0"/>
              <a:t> </a:t>
            </a:r>
          </a:p>
          <a:p>
            <a:pPr fontAlgn="base"/>
            <a:r>
              <a:rPr lang="en-US" sz="1400" b="1" smtClean="0"/>
              <a:t>Library and Information Science Research</a:t>
            </a:r>
            <a:r>
              <a:rPr lang="en-US" sz="1400" smtClean="0"/>
              <a:t> </a:t>
            </a:r>
          </a:p>
          <a:p>
            <a:pPr fontAlgn="base"/>
            <a:r>
              <a:rPr lang="en-US" sz="1400" b="1" smtClean="0"/>
              <a:t>Telecommunications Policy</a:t>
            </a:r>
            <a:r>
              <a:rPr lang="en-US" sz="1400" smtClean="0"/>
              <a:t> </a:t>
            </a:r>
          </a:p>
          <a:p>
            <a:pPr fontAlgn="base"/>
            <a:r>
              <a:rPr lang="en-US" sz="1400" b="1" smtClean="0"/>
              <a:t>World Patent Information</a:t>
            </a:r>
            <a:endParaRPr lang="en-US" dirty="0"/>
          </a:p>
        </p:txBody>
      </p:sp>
      <p:pic>
        <p:nvPicPr>
          <p:cNvPr id="5" name="Picture 4" descr="busman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58" y="1500110"/>
            <a:ext cx="3929112" cy="8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47422" y="6235547"/>
            <a:ext cx="382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https://www.elsevier.com/social-sciences/library-and-information-science</a:t>
            </a:r>
            <a:endParaRPr lang="en-US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" y="6233003"/>
            <a:ext cx="38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://info.sciencedirect.com/books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23" y="1504522"/>
            <a:ext cx="1704218" cy="2553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2" y="1504522"/>
            <a:ext cx="1708846" cy="2560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35" y="3302645"/>
            <a:ext cx="1742141" cy="261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01" y="3149420"/>
            <a:ext cx="5846894" cy="2338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986" y="1123849"/>
            <a:ext cx="2353643" cy="2752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94" y="395428"/>
            <a:ext cx="2546908" cy="2546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0" y="1123849"/>
            <a:ext cx="2543730" cy="254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" y="4695986"/>
            <a:ext cx="1798004" cy="1798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47" y="4107870"/>
            <a:ext cx="2051869" cy="271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17835" y="1992490"/>
            <a:ext cx="3732113" cy="242990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Thank You!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  <a:hlinkClick r:id="rId3"/>
              </a:rPr>
              <a:t>a.cseplesz@elsevier.com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Mobil: +36703310359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823118" y="1148080"/>
            <a:ext cx="3912176" cy="3281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Arial Bold"/>
                <a:ea typeface="+mj-ea"/>
                <a:cs typeface="Arial Bold"/>
              </a:defRPr>
            </a:lvl1pPr>
          </a:lstStyle>
          <a:p>
            <a:r>
              <a:rPr lang="en-US" sz="3600" dirty="0" smtClean="0">
                <a:solidFill>
                  <a:srgbClr val="53565A"/>
                </a:solidFill>
              </a:rPr>
              <a:t>Tell value stories to management and users</a:t>
            </a:r>
            <a:endParaRPr lang="en-US" sz="3600" dirty="0">
              <a:solidFill>
                <a:srgbClr val="53565A"/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943"/>
            <a:ext cx="4601450" cy="643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6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Holdings</a:t>
            </a:r>
            <a:endParaRPr lang="en-US" dirty="0"/>
          </a:p>
        </p:txBody>
      </p:sp>
      <p:pic>
        <p:nvPicPr>
          <p:cNvPr id="1026" name="Picture 2" descr="Electronic holdings repor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6" y="1314335"/>
            <a:ext cx="7172696" cy="46024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1556" y="6134797"/>
            <a:ext cx="681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200"/>
                </a:solidFill>
              </a:rPr>
              <a:t>https://www.elsevier.com/solutions/sciencedirect/support/holdings-and-usage-reports</a:t>
            </a:r>
          </a:p>
        </p:txBody>
      </p:sp>
    </p:spTree>
    <p:extLst>
      <p:ext uri="{BB962C8B-B14F-4D97-AF65-F5344CB8AC3E}">
        <p14:creationId xmlns:p14="http://schemas.microsoft.com/office/powerpoint/2010/main" val="25881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8566" b="39563"/>
          <a:stretch/>
        </p:blipFill>
        <p:spPr>
          <a:xfrm>
            <a:off x="457199" y="1409405"/>
            <a:ext cx="8323244" cy="34539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2275" y="5750805"/>
            <a:ext cx="564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200"/>
                </a:solidFill>
              </a:rPr>
              <a:t>http://usagereports.elsevier.com/asp/main.aspx</a:t>
            </a:r>
          </a:p>
        </p:txBody>
      </p:sp>
    </p:spTree>
    <p:extLst>
      <p:ext uri="{BB962C8B-B14F-4D97-AF65-F5344CB8AC3E}">
        <p14:creationId xmlns:p14="http://schemas.microsoft.com/office/powerpoint/2010/main" val="125983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7722" t="21782" r="19112" b="35928"/>
          <a:stretch/>
        </p:blipFill>
        <p:spPr>
          <a:xfrm>
            <a:off x="583894" y="1663547"/>
            <a:ext cx="7322466" cy="39220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“</a:t>
            </a:r>
            <a:r>
              <a:rPr lang="en-US" dirty="0" err="1"/>
              <a:t>Moneyball</a:t>
            </a:r>
            <a:r>
              <a:rPr lang="en-US" dirty="0"/>
              <a:t>” in Librarianship: The Winning Strategy of Gap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6048260"/>
            <a:ext cx="823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https://www.elsevier.com/books-and-journals/books/moneyball/whitepaper</a:t>
            </a:r>
          </a:p>
        </p:txBody>
      </p:sp>
    </p:spTree>
    <p:extLst>
      <p:ext uri="{BB962C8B-B14F-4D97-AF65-F5344CB8AC3E}">
        <p14:creationId xmlns:p14="http://schemas.microsoft.com/office/powerpoint/2010/main" val="19227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17835" y="2740932"/>
            <a:ext cx="3917693" cy="2429904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technology to save </a:t>
            </a:r>
            <a:r>
              <a:rPr lang="en-US" dirty="0" smtClean="0"/>
              <a:t>time</a:t>
            </a:r>
            <a:endParaRPr lang="en-US" sz="1400" dirty="0">
              <a:solidFill>
                <a:srgbClr val="007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Websites</a:t>
            </a:r>
          </a:p>
          <a:p>
            <a:r>
              <a:rPr lang="en-US" dirty="0" smtClean="0"/>
              <a:t>Federated search</a:t>
            </a:r>
          </a:p>
          <a:p>
            <a:r>
              <a:rPr lang="en-US" dirty="0" smtClean="0"/>
              <a:t>Text &amp; data mining</a:t>
            </a:r>
          </a:p>
          <a:p>
            <a:r>
              <a:rPr lang="en-US" dirty="0" smtClean="0"/>
              <a:t>Institutional repositories</a:t>
            </a:r>
          </a:p>
          <a:p>
            <a:pPr marL="86868" indent="0">
              <a:buNone/>
            </a:pPr>
            <a:endParaRPr lang="en-US" dirty="0"/>
          </a:p>
          <a:p>
            <a:pPr marL="86868" indent="0">
              <a:buNone/>
            </a:pPr>
            <a:r>
              <a:rPr lang="en-US" dirty="0">
                <a:solidFill>
                  <a:srgbClr val="FF8200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srgbClr val="FF8200"/>
                </a:solidFill>
                <a:hlinkClick r:id="rId2"/>
              </a:rPr>
              <a:t>www.elsevier.com/solutions/sciencedirect/support/automated-content-integration</a:t>
            </a:r>
            <a:r>
              <a:rPr lang="en-US" dirty="0" smtClean="0">
                <a:solidFill>
                  <a:srgbClr val="FF8200"/>
                </a:solidFill>
              </a:rPr>
              <a:t> </a:t>
            </a:r>
            <a:endParaRPr lang="en-US" dirty="0">
              <a:solidFill>
                <a:srgbClr val="FF82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 options to enhance discovery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Elsevier">
      <a:dk1>
        <a:srgbClr val="53565A"/>
      </a:dk1>
      <a:lt1>
        <a:sysClr val="window" lastClr="FFFFFF"/>
      </a:lt1>
      <a:dk2>
        <a:srgbClr val="FF8200"/>
      </a:dk2>
      <a:lt2>
        <a:srgbClr val="FFFFFF"/>
      </a:lt2>
      <a:accent1>
        <a:srgbClr val="007398"/>
      </a:accent1>
      <a:accent2>
        <a:srgbClr val="53565A"/>
      </a:accent2>
      <a:accent3>
        <a:srgbClr val="53565A"/>
      </a:accent3>
      <a:accent4>
        <a:srgbClr val="53565A"/>
      </a:accent4>
      <a:accent5>
        <a:srgbClr val="53565A"/>
      </a:accent5>
      <a:accent6>
        <a:srgbClr val="53565A"/>
      </a:accent6>
      <a:hlink>
        <a:srgbClr val="007398"/>
      </a:hlink>
      <a:folHlink>
        <a:srgbClr val="FF82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lsevier_IllustrationLTW">
  <a:themeElements>
    <a:clrScheme name="Elsevier_default">
      <a:dk1>
        <a:srgbClr val="53565A"/>
      </a:dk1>
      <a:lt1>
        <a:sysClr val="window" lastClr="FFFFFF"/>
      </a:lt1>
      <a:dk2>
        <a:srgbClr val="FF8200"/>
      </a:dk2>
      <a:lt2>
        <a:srgbClr val="A7A8AA"/>
      </a:lt2>
      <a:accent1>
        <a:srgbClr val="007398"/>
      </a:accent1>
      <a:accent2>
        <a:srgbClr val="FF8200"/>
      </a:accent2>
      <a:accent3>
        <a:srgbClr val="53565A"/>
      </a:accent3>
      <a:accent4>
        <a:srgbClr val="00966C"/>
      </a:accent4>
      <a:accent5>
        <a:srgbClr val="41B6E6"/>
      </a:accent5>
      <a:accent6>
        <a:srgbClr val="CBC793"/>
      </a:accent6>
      <a:hlink>
        <a:srgbClr val="007398"/>
      </a:hlink>
      <a:folHlink>
        <a:srgbClr val="FF82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100" dirty="0" err="1" smtClean="0">
            <a:solidFill>
              <a:schemeClr val="tx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15DCDC76E5A47A176FB52CE6ED02E" ma:contentTypeVersion="1" ma:contentTypeDescription="Create a new document." ma:contentTypeScope="" ma:versionID="595b1facca9e5cb9707c1ffef65eb2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d6e3d604101a5d093af696c7f54afe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1D5297-7115-4392-A472-F4D43CB597E6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58ED4BD-FDAA-4D19-A5FA-16CBCF8F67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1ED3E65-4B97-4BFE-8ED6-DDE9BE7CF9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4030</TotalTime>
  <Words>1207</Words>
  <Application>Microsoft Office PowerPoint</Application>
  <PresentationFormat>On-screen Show (4:3)</PresentationFormat>
  <Paragraphs>253</Paragraphs>
  <Slides>33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Bold</vt:lpstr>
      <vt:lpstr>Arial Narrow</vt:lpstr>
      <vt:lpstr>Calibri</vt:lpstr>
      <vt:lpstr>Courier New</vt:lpstr>
      <vt:lpstr>Lucida Grande</vt:lpstr>
      <vt:lpstr>Wingdings</vt:lpstr>
      <vt:lpstr>Custom Design</vt:lpstr>
      <vt:lpstr>Elsevier_IllustrationLTW</vt:lpstr>
      <vt:lpstr>Librarians + Elsevier: empowering you and your users  https://www.elsevier.com/librarians  </vt:lpstr>
      <vt:lpstr>MAY THE FORCE BE WITH YOU!</vt:lpstr>
      <vt:lpstr>Agenda</vt:lpstr>
      <vt:lpstr>PowerPoint Presentation</vt:lpstr>
      <vt:lpstr>Holdings</vt:lpstr>
      <vt:lpstr>Usage</vt:lpstr>
      <vt:lpstr>Playing “Moneyball” in Librarianship: The Winning Strategy of Gap Analysis</vt:lpstr>
      <vt:lpstr>Use technology to save time</vt:lpstr>
      <vt:lpstr>Automation options to enhance discovery</vt:lpstr>
      <vt:lpstr>ScienceDirect APIs</vt:lpstr>
      <vt:lpstr>Scopus APIs</vt:lpstr>
      <vt:lpstr>eBooks Savings Calculator</vt:lpstr>
      <vt:lpstr>PowerPoint Presentation</vt:lpstr>
      <vt:lpstr>Researchers have ambitions and challenges</vt:lpstr>
      <vt:lpstr>Serving all entities: Social Network of Science</vt:lpstr>
      <vt:lpstr>PowerPoint Presentation</vt:lpstr>
      <vt:lpstr>Journal metrics</vt:lpstr>
      <vt:lpstr>Scopus Article Metrics Module</vt:lpstr>
      <vt:lpstr>Elsevier Publishing Campus</vt:lpstr>
      <vt:lpstr>Mendeley (https://www.mendeley.com/)</vt:lpstr>
      <vt:lpstr>Product Toolkits, Brochures &amp; Promotion</vt:lpstr>
      <vt:lpstr>Online product support resources</vt:lpstr>
      <vt:lpstr>PowerPoint Presentation</vt:lpstr>
      <vt:lpstr>Policies</vt:lpstr>
      <vt:lpstr>Open Access</vt:lpstr>
      <vt:lpstr>Mendeley Data (https://data.mendeley.com/)</vt:lpstr>
      <vt:lpstr>eBooks on ScienceDirect</vt:lpstr>
      <vt:lpstr>Continually upgrade your skills</vt:lpstr>
      <vt:lpstr>PowerPoint Presentation</vt:lpstr>
      <vt:lpstr>Mendeley Certification for Librarians</vt:lpstr>
      <vt:lpstr>Chandos LIS books and Elsevier LIS journals</vt:lpstr>
      <vt:lpstr>PowerPoint Presentation</vt:lpstr>
      <vt:lpstr>Questions?  Thank You!  a.cseplesz@elsevier.com  Mobil: +36703310359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McT</dc:creator>
  <cp:lastModifiedBy>Cseplesz, Anita (ELS)</cp:lastModifiedBy>
  <cp:revision>341</cp:revision>
  <cp:lastPrinted>2016-02-05T17:59:38Z</cp:lastPrinted>
  <dcterms:created xsi:type="dcterms:W3CDTF">2014-03-28T20:29:27Z</dcterms:created>
  <dcterms:modified xsi:type="dcterms:W3CDTF">2016-03-31T08:03:52Z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0x010100B7815DCDC76E5A47A176FB52CE6ED02E</vt:lpwstr>
  </property>
</Properties>
</file>