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41" r:id="rId2"/>
    <p:sldId id="343" r:id="rId3"/>
    <p:sldId id="259" r:id="rId4"/>
    <p:sldId id="262" r:id="rId5"/>
    <p:sldId id="344" r:id="rId6"/>
    <p:sldId id="304" r:id="rId7"/>
    <p:sldId id="345" r:id="rId8"/>
    <p:sldId id="263" r:id="rId9"/>
    <p:sldId id="362" r:id="rId10"/>
    <p:sldId id="265" r:id="rId11"/>
    <p:sldId id="346" r:id="rId12"/>
    <p:sldId id="347" r:id="rId13"/>
    <p:sldId id="361" r:id="rId14"/>
    <p:sldId id="266" r:id="rId15"/>
    <p:sldId id="340" r:id="rId16"/>
    <p:sldId id="351" r:id="rId17"/>
    <p:sldId id="352" r:id="rId18"/>
    <p:sldId id="353" r:id="rId19"/>
    <p:sldId id="354" r:id="rId20"/>
    <p:sldId id="355" r:id="rId21"/>
    <p:sldId id="356" r:id="rId22"/>
    <p:sldId id="348" r:id="rId23"/>
    <p:sldId id="335" r:id="rId24"/>
    <p:sldId id="357" r:id="rId25"/>
    <p:sldId id="288" r:id="rId26"/>
    <p:sldId id="363" r:id="rId27"/>
    <p:sldId id="294" r:id="rId28"/>
    <p:sldId id="359" r:id="rId29"/>
    <p:sldId id="316" r:id="rId30"/>
    <p:sldId id="364" r:id="rId31"/>
    <p:sldId id="365" r:id="rId32"/>
    <p:sldId id="331" r:id="rId3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4E12"/>
    <a:srgbClr val="612A8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ED77F-FF85-4ED4-A47F-75EC6831D093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9D826-C40F-4C34-A140-31670904A209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D8222-B7D2-43E8-85EE-90F222124ED2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19727-A95A-4B7D-9616-44CD91D2BD6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8553-3A99-4700-9187-F51FF6069854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8F1B-4794-4F5C-A45A-09EA6A3304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8553-3A99-4700-9187-F51FF6069854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8F1B-4794-4F5C-A45A-09EA6A3304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8553-3A99-4700-9187-F51FF6069854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8F1B-4794-4F5C-A45A-09EA6A3304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8553-3A99-4700-9187-F51FF6069854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8F1B-4794-4F5C-A45A-09EA6A3304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8553-3A99-4700-9187-F51FF6069854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8F1B-4794-4F5C-A45A-09EA6A3304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8553-3A99-4700-9187-F51FF6069854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8F1B-4794-4F5C-A45A-09EA6A3304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8553-3A99-4700-9187-F51FF6069854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8F1B-4794-4F5C-A45A-09EA6A3304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8553-3A99-4700-9187-F51FF6069854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8F1B-4794-4F5C-A45A-09EA6A3304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8553-3A99-4700-9187-F51FF6069854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8F1B-4794-4F5C-A45A-09EA6A3304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8553-3A99-4700-9187-F51FF6069854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8F1B-4794-4F5C-A45A-09EA6A3304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8553-3A99-4700-9187-F51FF6069854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8F1B-4794-4F5C-A45A-09EA6A3304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68553-3A99-4700-9187-F51FF6069854}" type="datetimeFigureOut">
              <a:rPr lang="hu-HU" smtClean="0"/>
              <a:pPr/>
              <a:t>2016.03.08.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A8F1B-4794-4F5C-A45A-09EA6A33040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hyperlink" Target="http://www.rgpl.org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kia.hu/konyvtar/zoldkvt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UKxze2R1mv4" TargetMode="External"/><Relationship Id="rId5" Type="http://schemas.openxmlformats.org/officeDocument/2006/relationships/image" Target="../media/image66.png"/><Relationship Id="rId4" Type="http://schemas.openxmlformats.org/officeDocument/2006/relationships/hyperlink" Target="http://ebook.lib.ku.ac.th/greenlibrary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rary.yale.edu/greenteam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229600" cy="1143000"/>
          </a:xfrm>
        </p:spPr>
        <p:txBody>
          <a:bodyPr>
            <a:noAutofit/>
          </a:bodyPr>
          <a:lstStyle/>
          <a:p>
            <a:r>
              <a:rPr lang="hu-HU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hu-HU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Zöld könyvtár</a:t>
            </a:r>
            <a:br>
              <a:rPr lang="hu-HU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hu-HU" sz="2800" b="1" dirty="0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fenntartható gondolkodás és a könyvtárak kapcsolata</a:t>
            </a:r>
            <a:r>
              <a:rPr lang="hu-HU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hu-HU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hu-HU" sz="1800" dirty="0" smtClean="0"/>
              <a:t/>
            </a:r>
            <a:br>
              <a:rPr lang="hu-HU" sz="1800" dirty="0" smtClean="0"/>
            </a:br>
            <a:r>
              <a:rPr lang="hu-HU" sz="1800" i="1" dirty="0" smtClean="0"/>
              <a:t> </a:t>
            </a:r>
            <a:r>
              <a:rPr lang="hu-HU" sz="1800" dirty="0" smtClean="0"/>
              <a:t/>
            </a:r>
            <a:br>
              <a:rPr lang="hu-HU" sz="1800" dirty="0" smtClean="0"/>
            </a:br>
            <a:r>
              <a:rPr lang="hu-HU" sz="5400" dirty="0" smtClean="0"/>
              <a:t/>
            </a:r>
            <a:br>
              <a:rPr lang="hu-HU" sz="5400" dirty="0" smtClean="0"/>
            </a:br>
            <a:r>
              <a:rPr lang="hu-HU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hu-HU" sz="5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43808" y="3356992"/>
            <a:ext cx="3744416" cy="108012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buNone/>
            </a:pPr>
            <a:endParaRPr lang="hu-HU" sz="1600" i="1" dirty="0" smtClean="0"/>
          </a:p>
          <a:p>
            <a:pPr>
              <a:lnSpc>
                <a:spcPct val="150000"/>
              </a:lnSpc>
              <a:buNone/>
            </a:pPr>
            <a:endParaRPr lang="hu-HU" sz="1600" i="1" dirty="0" smtClean="0"/>
          </a:p>
          <a:p>
            <a:pPr>
              <a:lnSpc>
                <a:spcPct val="150000"/>
              </a:lnSpc>
              <a:buNone/>
            </a:pPr>
            <a:endParaRPr lang="hu-HU" sz="1600" i="1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hu-HU" sz="8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Dubniczky</a:t>
            </a:r>
            <a:r>
              <a:rPr lang="hu-H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Zsolt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endParaRPr lang="hu-H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5600" dirty="0" smtClean="0">
                <a:latin typeface="Times New Roman" pitchFamily="18" charset="0"/>
                <a:cs typeface="Times New Roman" pitchFamily="18" charset="0"/>
              </a:rPr>
              <a:t>ELTE BTK Történeti Intézet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5600" dirty="0" smtClean="0">
                <a:latin typeface="Times New Roman" pitchFamily="18" charset="0"/>
                <a:cs typeface="Times New Roman" pitchFamily="18" charset="0"/>
              </a:rPr>
              <a:t>Szekfű Gyula Könyvtár</a:t>
            </a:r>
          </a:p>
          <a:p>
            <a:pPr>
              <a:lnSpc>
                <a:spcPct val="150000"/>
              </a:lnSpc>
              <a:buNone/>
            </a:pPr>
            <a:r>
              <a:rPr lang="hu-HU" sz="1600" i="1" dirty="0" smtClean="0"/>
              <a:t> </a:t>
            </a:r>
            <a:endParaRPr lang="hu-HU" sz="7200" i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6053138"/>
            <a:ext cx="82867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67425"/>
            <a:ext cx="8572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50904" y="764704"/>
            <a:ext cx="3693096" cy="562074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zöld könyvtár fogalma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0"/>
            <a:ext cx="7499176" cy="6858000"/>
          </a:xfrm>
        </p:spPr>
        <p:txBody>
          <a:bodyPr>
            <a:normAutofit fontScale="32500" lnSpcReduction="20000"/>
          </a:bodyPr>
          <a:lstStyle/>
          <a:p>
            <a:pPr marL="514350" indent="-514350">
              <a:buNone/>
            </a:pPr>
            <a:r>
              <a:rPr lang="hu-HU" dirty="0" smtClean="0"/>
              <a:t> </a:t>
            </a:r>
          </a:p>
          <a:p>
            <a:pPr marL="514350" lvl="0" indent="-514350">
              <a:buNone/>
            </a:pPr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   </a:t>
            </a:r>
            <a:r>
              <a:rPr lang="hu-HU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Zöld épület</a:t>
            </a:r>
          </a:p>
          <a:p>
            <a:pPr marL="914400" lvl="1" indent="-514350">
              <a:buFont typeface="+mj-lt"/>
              <a:buAutoNum type="arabicParenR"/>
            </a:pPr>
            <a:r>
              <a:rPr lang="hu-HU" sz="3500" b="1" dirty="0" smtClean="0"/>
              <a:t>Projekt tervezés, finanszírozás</a:t>
            </a:r>
          </a:p>
          <a:p>
            <a:pPr marL="914400" lvl="1" indent="-514350">
              <a:buFont typeface="+mj-lt"/>
              <a:buAutoNum type="arabicParenR"/>
            </a:pPr>
            <a:r>
              <a:rPr lang="hu-HU" sz="3500" b="1" dirty="0" smtClean="0"/>
              <a:t>Közbeszerzés</a:t>
            </a:r>
          </a:p>
          <a:p>
            <a:pPr marL="914400" lvl="1" indent="-514350">
              <a:buFont typeface="+mj-lt"/>
              <a:buAutoNum type="arabicParenR"/>
            </a:pPr>
            <a:r>
              <a:rPr lang="hu-HU" sz="3500" b="1" dirty="0" smtClean="0"/>
              <a:t>Telek/hely</a:t>
            </a:r>
          </a:p>
          <a:p>
            <a:pPr marL="914400" lvl="1" indent="-514350">
              <a:buFont typeface="+mj-lt"/>
              <a:buAutoNum type="arabicParenR"/>
            </a:pPr>
            <a:r>
              <a:rPr lang="hu-HU" sz="3500" b="1" dirty="0" smtClean="0"/>
              <a:t>Építés</a:t>
            </a:r>
          </a:p>
          <a:p>
            <a:pPr marL="914400" lvl="1" indent="-514350">
              <a:buFont typeface="+mj-lt"/>
              <a:buAutoNum type="arabicParenR"/>
            </a:pPr>
            <a:r>
              <a:rPr lang="hu-HU" sz="3500" b="1" dirty="0" smtClean="0"/>
              <a:t>Épület</a:t>
            </a:r>
          </a:p>
          <a:p>
            <a:pPr marL="1771650" lvl="3" indent="-514350">
              <a:buFont typeface="+mj-lt"/>
              <a:buAutoNum type="arabicParenR"/>
            </a:pPr>
            <a:r>
              <a:rPr lang="hu-HU" sz="3500" dirty="0" smtClean="0"/>
              <a:t>Homlokzatok, tető</a:t>
            </a:r>
          </a:p>
          <a:p>
            <a:pPr marL="1771650" lvl="3" indent="-514350">
              <a:buFont typeface="+mj-lt"/>
              <a:buAutoNum type="arabicParenR"/>
            </a:pPr>
            <a:r>
              <a:rPr lang="hu-HU" sz="3500" dirty="0" smtClean="0"/>
              <a:t>építési anyagok</a:t>
            </a:r>
          </a:p>
          <a:p>
            <a:pPr marL="1771650" lvl="3" indent="-514350">
              <a:buFont typeface="+mj-lt"/>
              <a:buAutoNum type="arabicParenR"/>
            </a:pPr>
            <a:r>
              <a:rPr lang="hu-HU" sz="3500" dirty="0" smtClean="0"/>
              <a:t>épület klimatikus viszonyai </a:t>
            </a:r>
          </a:p>
          <a:p>
            <a:pPr marL="1771650" lvl="3" indent="-514350">
              <a:buFont typeface="+mj-lt"/>
              <a:buAutoNum type="arabicParenR"/>
            </a:pPr>
            <a:r>
              <a:rPr lang="hu-HU" sz="3500" dirty="0" smtClean="0"/>
              <a:t>energia és  fény</a:t>
            </a:r>
          </a:p>
          <a:p>
            <a:pPr marL="914400" lvl="1" indent="-514350">
              <a:buFont typeface="+mj-lt"/>
              <a:buAutoNum type="arabicParenR"/>
            </a:pPr>
            <a:r>
              <a:rPr lang="hu-HU" sz="3500" b="1" dirty="0" smtClean="0"/>
              <a:t>Belső berendezések</a:t>
            </a:r>
          </a:p>
          <a:p>
            <a:pPr marL="1771650" lvl="3" indent="-514350">
              <a:buFont typeface="+mj-lt"/>
              <a:buAutoNum type="arabicParenR"/>
            </a:pPr>
            <a:r>
              <a:rPr lang="hu-HU" sz="3500" dirty="0" smtClean="0"/>
              <a:t>források</a:t>
            </a:r>
          </a:p>
          <a:p>
            <a:pPr marL="1771650" lvl="3" indent="-514350">
              <a:buFont typeface="+mj-lt"/>
              <a:buAutoNum type="arabicParenR"/>
            </a:pPr>
            <a:r>
              <a:rPr lang="hu-HU" sz="3500" dirty="0" smtClean="0"/>
              <a:t>tisztítási lehetőségek</a:t>
            </a:r>
          </a:p>
          <a:p>
            <a:pPr marL="1771650" lvl="3" indent="-514350">
              <a:buFont typeface="+mj-lt"/>
              <a:buAutoNum type="arabicParenR"/>
            </a:pPr>
            <a:r>
              <a:rPr lang="hu-HU" sz="3500" dirty="0" smtClean="0"/>
              <a:t>újrahasznosítás</a:t>
            </a:r>
          </a:p>
          <a:p>
            <a:pPr marL="914400" lvl="1" indent="-514350">
              <a:buFont typeface="+mj-lt"/>
              <a:buAutoNum type="arabicParenR"/>
            </a:pPr>
            <a:endParaRPr lang="hu-HU" sz="3500" dirty="0" smtClean="0"/>
          </a:p>
          <a:p>
            <a:pPr marL="514350" indent="-514350">
              <a:buNone/>
            </a:pPr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   </a:t>
            </a:r>
            <a:r>
              <a:rPr lang="hu-HU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Zöld működés és szolgáltatás</a:t>
            </a:r>
          </a:p>
          <a:p>
            <a:pPr marL="914400" lvl="1" indent="-514350">
              <a:buFont typeface="+mj-lt"/>
              <a:buAutoNum type="arabicParenR" startAt="7"/>
            </a:pPr>
            <a:r>
              <a:rPr lang="hu-HU" sz="3500" b="1" dirty="0" smtClean="0"/>
              <a:t>Zöld infokommunikációs technológia (</a:t>
            </a:r>
            <a:r>
              <a:rPr lang="hu-HU" sz="3500" b="1" dirty="0" err="1" smtClean="0"/>
              <a:t>Green</a:t>
            </a:r>
            <a:r>
              <a:rPr lang="hu-HU" sz="3500" b="1" dirty="0" smtClean="0"/>
              <a:t> IT)</a:t>
            </a:r>
          </a:p>
          <a:p>
            <a:pPr marL="914400" lvl="1" indent="-514350">
              <a:buFont typeface="+mj-lt"/>
              <a:buAutoNum type="arabicParenR" startAt="7"/>
            </a:pPr>
            <a:r>
              <a:rPr lang="hu-HU" sz="3500" b="1" dirty="0" smtClean="0"/>
              <a:t>Felhasználói szolgáltatások</a:t>
            </a:r>
          </a:p>
          <a:p>
            <a:pPr marL="914400" lvl="1" indent="-514350">
              <a:buFont typeface="+mj-lt"/>
              <a:buAutoNum type="arabicParenR" startAt="7"/>
            </a:pPr>
            <a:r>
              <a:rPr lang="hu-HU" sz="3500" b="1" dirty="0" smtClean="0"/>
              <a:t>Könyvtári menedzsment</a:t>
            </a:r>
          </a:p>
          <a:p>
            <a:pPr marL="1771650" lvl="3" indent="-514350">
              <a:buFont typeface="+mj-lt"/>
              <a:buAutoNum type="arabicParenR"/>
            </a:pPr>
            <a:r>
              <a:rPr lang="hu-HU" sz="3500" dirty="0" smtClean="0"/>
              <a:t>létesítmény-gazdálkodás / energiafelhasználás</a:t>
            </a:r>
          </a:p>
          <a:p>
            <a:pPr marL="1771650" lvl="3" indent="-514350">
              <a:buFont typeface="+mj-lt"/>
              <a:buAutoNum type="arabicParenR"/>
            </a:pPr>
            <a:r>
              <a:rPr lang="hu-HU" sz="3500" dirty="0" smtClean="0"/>
              <a:t>zöld könyvtár iroda </a:t>
            </a:r>
          </a:p>
          <a:p>
            <a:pPr marL="914400" lvl="1" indent="-514350">
              <a:buFont typeface="+mj-lt"/>
              <a:buAutoNum type="arabicParenR" startAt="10"/>
            </a:pPr>
            <a:r>
              <a:rPr lang="hu-HU" sz="3500" b="1" dirty="0" smtClean="0"/>
              <a:t>Stratégiai célok</a:t>
            </a:r>
          </a:p>
          <a:p>
            <a:pPr marL="914400" lvl="1" indent="-514350">
              <a:buFont typeface="+mj-lt"/>
              <a:buAutoNum type="arabicParenR" startAt="10"/>
            </a:pPr>
            <a:r>
              <a:rPr lang="hu-HU" sz="3500" b="1" dirty="0" smtClean="0"/>
              <a:t>Marketing és PR</a:t>
            </a:r>
          </a:p>
          <a:p>
            <a:pPr marL="914400" lvl="1" indent="-514350">
              <a:buFont typeface="+mj-lt"/>
              <a:buAutoNum type="arabicParenR" startAt="10"/>
            </a:pPr>
            <a:r>
              <a:rPr lang="hu-HU" sz="3500" b="1" dirty="0" smtClean="0"/>
              <a:t>Zöld csoport</a:t>
            </a:r>
          </a:p>
          <a:p>
            <a:pPr marL="914400" lvl="1" indent="-514350">
              <a:buFont typeface="+mj-lt"/>
              <a:buAutoNum type="arabicParenR" startAt="10"/>
            </a:pPr>
            <a:r>
              <a:rPr lang="hu-HU" sz="3500" b="1" dirty="0" smtClean="0"/>
              <a:t>Tanúsítványok</a:t>
            </a:r>
          </a:p>
          <a:p>
            <a:pPr marL="1771650" lvl="3" indent="-514350">
              <a:buFont typeface="+mj-lt"/>
              <a:buAutoNum type="arabicParenR"/>
            </a:pPr>
            <a:r>
              <a:rPr lang="hu-HU" sz="3500" dirty="0" smtClean="0"/>
              <a:t>környezeti menedzsment tanúsítványok </a:t>
            </a:r>
          </a:p>
          <a:p>
            <a:pPr marL="914400" lvl="1" indent="-514350">
              <a:buFont typeface="+mj-lt"/>
              <a:buAutoNum type="arabicParenR" startAt="10"/>
            </a:pPr>
            <a:endParaRPr lang="hu-HU" sz="3500" b="1" dirty="0" smtClean="0"/>
          </a:p>
          <a:p>
            <a:pPr lvl="0">
              <a:buNone/>
            </a:pPr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   </a:t>
            </a:r>
            <a:r>
              <a:rPr lang="hu-HU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Zöld szemléletformálás / oktatói tevékenység</a:t>
            </a:r>
          </a:p>
          <a:p>
            <a:pPr marL="971550" lvl="1" indent="-514350">
              <a:buFont typeface="+mj-lt"/>
              <a:buAutoNum type="arabicParenR" startAt="14"/>
            </a:pPr>
            <a:r>
              <a:rPr lang="hu-HU" sz="3500" b="1" dirty="0" smtClean="0"/>
              <a:t>Passzív forma</a:t>
            </a:r>
          </a:p>
          <a:p>
            <a:pPr marL="1828800" lvl="3" indent="-514350">
              <a:buFont typeface="+mj-lt"/>
              <a:buAutoNum type="arabicParenR"/>
            </a:pPr>
            <a:r>
              <a:rPr lang="hu-HU" sz="3500" dirty="0" smtClean="0"/>
              <a:t>zöld könyvtári gyűjtemények</a:t>
            </a:r>
          </a:p>
          <a:p>
            <a:pPr marL="2286000" lvl="4" indent="-514350">
              <a:buFont typeface="+mj-lt"/>
              <a:buAutoNum type="alphaLcParenR"/>
            </a:pPr>
            <a:r>
              <a:rPr lang="hu-HU" sz="3500" dirty="0" smtClean="0"/>
              <a:t>hagyományos dokumentumok</a:t>
            </a:r>
          </a:p>
          <a:p>
            <a:pPr marL="2286000" lvl="4" indent="-514350">
              <a:buFont typeface="+mj-lt"/>
              <a:buAutoNum type="alphaLcParenR"/>
            </a:pPr>
            <a:r>
              <a:rPr lang="hu-HU" sz="3500" dirty="0" smtClean="0"/>
              <a:t>online tartalmak</a:t>
            </a:r>
          </a:p>
          <a:p>
            <a:pPr marL="1828800" lvl="3" indent="-514350">
              <a:buFont typeface="+mj-lt"/>
              <a:buAutoNum type="arabicParenR"/>
            </a:pPr>
            <a:r>
              <a:rPr lang="hu-HU" sz="3500" dirty="0" smtClean="0"/>
              <a:t>épület zöld megjelenése</a:t>
            </a:r>
          </a:p>
          <a:p>
            <a:pPr marL="971550" lvl="1" indent="-514350">
              <a:buFont typeface="+mj-lt"/>
              <a:buAutoNum type="arabicParenR" startAt="14"/>
            </a:pPr>
            <a:r>
              <a:rPr lang="hu-HU" sz="3500" b="1" dirty="0" err="1" smtClean="0"/>
              <a:t>Preaktív</a:t>
            </a:r>
            <a:r>
              <a:rPr lang="hu-HU" sz="3500" b="1" dirty="0" smtClean="0"/>
              <a:t> lehetőség</a:t>
            </a:r>
          </a:p>
          <a:p>
            <a:pPr marL="1828800" lvl="3" indent="-514350">
              <a:buFont typeface="+mj-lt"/>
              <a:buAutoNum type="arabicParenR"/>
            </a:pPr>
            <a:r>
              <a:rPr lang="hu-HU" sz="3400" dirty="0" smtClean="0"/>
              <a:t>könyvtári ismertetők</a:t>
            </a:r>
          </a:p>
          <a:p>
            <a:pPr marL="1828800" lvl="3" indent="-514350">
              <a:buFont typeface="+mj-lt"/>
              <a:buAutoNum type="arabicParenR"/>
            </a:pPr>
            <a:endParaRPr lang="hu-HU" sz="2700" b="1" dirty="0" smtClean="0"/>
          </a:p>
          <a:p>
            <a:pPr marL="971550" lvl="1" indent="-514350">
              <a:buFont typeface="+mj-lt"/>
              <a:buAutoNum type="arabicParenR" startAt="14"/>
            </a:pPr>
            <a:r>
              <a:rPr lang="hu-HU" sz="3500" b="1" dirty="0" smtClean="0"/>
              <a:t>Aktív változat</a:t>
            </a:r>
          </a:p>
          <a:p>
            <a:pPr marL="1828800" lvl="3" indent="-514350">
              <a:buFont typeface="+mj-lt"/>
              <a:buAutoNum type="arabicParenR"/>
            </a:pPr>
            <a:r>
              <a:rPr lang="hu-HU" sz="3500" dirty="0" smtClean="0"/>
              <a:t>Konferenciák, programok szervezése</a:t>
            </a:r>
          </a:p>
          <a:p>
            <a:pPr marL="514350" indent="-514350">
              <a:buFont typeface="+mj-lt"/>
              <a:buAutoNum type="arabicParenR"/>
            </a:pPr>
            <a:endParaRPr lang="hu-HU" b="1" dirty="0" smtClean="0"/>
          </a:p>
          <a:p>
            <a:pPr marL="514350" indent="-514350">
              <a:buFont typeface="+mj-lt"/>
              <a:buAutoNum type="arabicParenR"/>
            </a:pPr>
            <a:endParaRPr lang="hu-HU" b="1" dirty="0"/>
          </a:p>
        </p:txBody>
      </p:sp>
      <p:sp>
        <p:nvSpPr>
          <p:cNvPr id="4" name="Téglalap 3"/>
          <p:cNvSpPr/>
          <p:nvPr/>
        </p:nvSpPr>
        <p:spPr>
          <a:xfrm>
            <a:off x="6372200" y="6453336"/>
            <a:ext cx="2592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/>
              <a:t>Forrás: </a:t>
            </a:r>
            <a:r>
              <a:rPr lang="hu-HU" sz="1200" i="1" dirty="0" smtClean="0"/>
              <a:t>Klaus Ulrich Werner: </a:t>
            </a:r>
            <a:r>
              <a:rPr lang="hu-HU" sz="1200" i="1" dirty="0" err="1" smtClean="0"/>
              <a:t>Checklist</a:t>
            </a:r>
            <a:endParaRPr lang="hu-H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836712"/>
          </a:xfrm>
        </p:spPr>
        <p:txBody>
          <a:bodyPr>
            <a:normAutofit/>
          </a:bodyPr>
          <a:lstStyle/>
          <a:p>
            <a:r>
              <a:rPr lang="hu-HU" sz="4000" dirty="0" smtClean="0"/>
              <a:t>A zöld könyvtár fogalma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980729"/>
            <a:ext cx="3779912" cy="1080120"/>
          </a:xfrm>
        </p:spPr>
        <p:txBody>
          <a:bodyPr>
            <a:normAutofit/>
          </a:bodyPr>
          <a:lstStyle/>
          <a:p>
            <a:r>
              <a:rPr lang="hu-HU" sz="1800" b="1" dirty="0" err="1" smtClean="0"/>
              <a:t>Rosemary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Garfoot</a:t>
            </a:r>
            <a:r>
              <a:rPr lang="hu-HU" sz="1800" b="1" dirty="0" smtClean="0"/>
              <a:t> Public </a:t>
            </a:r>
            <a:r>
              <a:rPr lang="hu-HU" sz="1800" b="1" dirty="0" err="1" smtClean="0"/>
              <a:t>Library</a:t>
            </a:r>
            <a:endParaRPr lang="hu-HU" sz="1800" b="1" dirty="0" smtClean="0"/>
          </a:p>
          <a:p>
            <a:pPr lvl="1"/>
            <a:r>
              <a:rPr lang="hu-HU" sz="1400" dirty="0" smtClean="0"/>
              <a:t>Egyesült Államok (Wisconsin Állam)</a:t>
            </a:r>
          </a:p>
          <a:p>
            <a:pPr lvl="1"/>
            <a:r>
              <a:rPr lang="hu-HU" sz="1400" dirty="0" smtClean="0"/>
              <a:t>2007: </a:t>
            </a:r>
            <a:r>
              <a:rPr lang="hu-HU" sz="1400" i="1" dirty="0" smtClean="0"/>
              <a:t>LEED </a:t>
            </a:r>
            <a:r>
              <a:rPr lang="hu-HU" sz="1400" i="1" dirty="0" err="1" smtClean="0"/>
              <a:t>silver</a:t>
            </a:r>
            <a:r>
              <a:rPr lang="hu-HU" sz="1400" i="1" dirty="0" smtClean="0"/>
              <a:t> </a:t>
            </a:r>
            <a:r>
              <a:rPr lang="hu-HU" sz="1400" dirty="0" smtClean="0"/>
              <a:t>fokozat</a:t>
            </a:r>
            <a:endParaRPr lang="hu-HU" sz="1400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984" t="5949" r="44882" b="24847"/>
          <a:stretch>
            <a:fillRect/>
          </a:stretch>
        </p:blipFill>
        <p:spPr bwMode="auto">
          <a:xfrm>
            <a:off x="107504" y="1988840"/>
            <a:ext cx="6336017" cy="455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 l="29528" t="5949" r="29528" b="3500"/>
          <a:stretch>
            <a:fillRect/>
          </a:stretch>
        </p:blipFill>
        <p:spPr bwMode="auto">
          <a:xfrm>
            <a:off x="6660232" y="1124744"/>
            <a:ext cx="2321230" cy="288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églalap 6"/>
          <p:cNvSpPr/>
          <p:nvPr/>
        </p:nvSpPr>
        <p:spPr>
          <a:xfrm>
            <a:off x="2195736" y="6488668"/>
            <a:ext cx="2183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4"/>
              </a:rPr>
              <a:t>http://www.rgpl.org/</a:t>
            </a:r>
            <a:endParaRPr lang="hu-HU" dirty="0"/>
          </a:p>
        </p:txBody>
      </p:sp>
      <p:pic>
        <p:nvPicPr>
          <p:cNvPr id="65541" name="Picture 5" descr="Artist with Green Tuesdays sig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4365104"/>
            <a:ext cx="1714500" cy="2162176"/>
          </a:xfrm>
          <a:prstGeom prst="rect">
            <a:avLst/>
          </a:prstGeom>
          <a:noFill/>
        </p:spPr>
      </p:pic>
      <p:sp>
        <p:nvSpPr>
          <p:cNvPr id="9" name="Ellipszis 8"/>
          <p:cNvSpPr/>
          <p:nvPr/>
        </p:nvSpPr>
        <p:spPr>
          <a:xfrm>
            <a:off x="4499992" y="2852936"/>
            <a:ext cx="2088232" cy="1944216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zöld könyvtár, mint új vagy megújuló zöld épület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Újonnan épült zöld könyvtári épületek </a:t>
            </a:r>
          </a:p>
          <a:p>
            <a:endParaRPr lang="hu-HU" dirty="0" smtClean="0"/>
          </a:p>
          <a:p>
            <a:r>
              <a:rPr lang="hu-HU" dirty="0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Már meglévő könyvtári épület zölddé tétele</a:t>
            </a:r>
          </a:p>
          <a:p>
            <a:pPr lvl="1"/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Könyvtári épület kialakítása</a:t>
            </a:r>
          </a:p>
          <a:p>
            <a:pPr lvl="1"/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Könyvtári épület átalakítása</a:t>
            </a:r>
          </a:p>
          <a:p>
            <a:pPr lvl="1"/>
            <a:endParaRPr lang="hu-HU" dirty="0" smtClean="0"/>
          </a:p>
          <a:p>
            <a:pPr lvl="2"/>
            <a:r>
              <a:rPr lang="hu-HU" dirty="0" smtClean="0">
                <a:solidFill>
                  <a:srgbClr val="FF0000"/>
                </a:solidFill>
              </a:rPr>
              <a:t>Zöld működés és szolgáltatás</a:t>
            </a:r>
          </a:p>
          <a:p>
            <a:pPr lvl="3"/>
            <a:r>
              <a:rPr lang="hu-HU" dirty="0" smtClean="0"/>
              <a:t>Energiafelhasználás/energiagazdálkodás</a:t>
            </a:r>
          </a:p>
          <a:p>
            <a:pPr lvl="3"/>
            <a:r>
              <a:rPr lang="hu-HU" dirty="0" smtClean="0"/>
              <a:t>Forrásfelhasználás optimalizálása</a:t>
            </a:r>
          </a:p>
          <a:p>
            <a:pPr lvl="3"/>
            <a:r>
              <a:rPr lang="hu-HU" dirty="0" smtClean="0"/>
              <a:t>Megújuló energiaforrások</a:t>
            </a:r>
          </a:p>
          <a:p>
            <a:pPr lvl="3"/>
            <a:r>
              <a:rPr lang="hu-HU" dirty="0" smtClean="0"/>
              <a:t>Zöld információs technológia</a:t>
            </a:r>
          </a:p>
          <a:p>
            <a:pPr lvl="3"/>
            <a:r>
              <a:rPr lang="hu-HU" dirty="0" smtClean="0"/>
              <a:t>Világítástechnika</a:t>
            </a:r>
          </a:p>
          <a:p>
            <a:pPr lvl="3"/>
            <a:r>
              <a:rPr lang="hu-HU" dirty="0" smtClean="0"/>
              <a:t>Vízgazdálkodás</a:t>
            </a:r>
          </a:p>
          <a:p>
            <a:pPr lvl="3"/>
            <a:r>
              <a:rPr lang="hu-HU" dirty="0" smtClean="0"/>
              <a:t>Hulladékgazdálkodás</a:t>
            </a:r>
          </a:p>
          <a:p>
            <a:pPr lvl="3"/>
            <a:r>
              <a:rPr lang="hu-HU" dirty="0" smtClean="0"/>
              <a:t>Szállítás/közlekedés</a:t>
            </a:r>
          </a:p>
          <a:p>
            <a:pPr lvl="3"/>
            <a:r>
              <a:rPr lang="hu-HU" dirty="0" smtClean="0"/>
              <a:t>Zöld csapat</a:t>
            </a:r>
          </a:p>
          <a:p>
            <a:pPr lvl="2"/>
            <a:r>
              <a:rPr lang="hu-HU" dirty="0" smtClean="0">
                <a:solidFill>
                  <a:srgbClr val="FF0000"/>
                </a:solidFill>
              </a:rPr>
              <a:t>Szemléletformálás/oktatói tevékenység</a:t>
            </a:r>
          </a:p>
          <a:p>
            <a:pPr lvl="3"/>
            <a:r>
              <a:rPr lang="hu-HU" dirty="0" smtClean="0"/>
              <a:t>Passzív forma</a:t>
            </a:r>
          </a:p>
          <a:p>
            <a:pPr lvl="3"/>
            <a:r>
              <a:rPr lang="hu-HU" dirty="0" err="1" smtClean="0"/>
              <a:t>Preaktív</a:t>
            </a:r>
            <a:r>
              <a:rPr lang="hu-HU" dirty="0" smtClean="0"/>
              <a:t> lehetőség</a:t>
            </a:r>
          </a:p>
          <a:p>
            <a:pPr lvl="3"/>
            <a:r>
              <a:rPr lang="hu-HU" dirty="0" smtClean="0"/>
              <a:t>Aktív változat</a:t>
            </a:r>
          </a:p>
          <a:p>
            <a:pPr lvl="1">
              <a:buNone/>
            </a:pP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Újonnan épült zöld könyvtári épület</a:t>
            </a:r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836712"/>
            <a:ext cx="8640960" cy="6021288"/>
          </a:xfrm>
        </p:spPr>
        <p:txBody>
          <a:bodyPr>
            <a:normAutofit fontScale="62500" lnSpcReduction="20000"/>
          </a:bodyPr>
          <a:lstStyle/>
          <a:p>
            <a:r>
              <a:rPr lang="hu-HU" dirty="0" smtClean="0"/>
              <a:t>az épület megfeleltethető legyen az egységes kritériumrendszerrel dolgozó zöld épületminősítési rendszerek valamelyikének</a:t>
            </a:r>
          </a:p>
          <a:p>
            <a:endParaRPr lang="hu-HU" dirty="0" smtClean="0"/>
          </a:p>
          <a:p>
            <a:pPr lvl="0"/>
            <a:r>
              <a:rPr lang="hu-HU" dirty="0" smtClean="0"/>
              <a:t>az épület vonzó és tartós legyen</a:t>
            </a:r>
          </a:p>
          <a:p>
            <a:pPr lvl="0"/>
            <a:r>
              <a:rPr lang="hu-HU" dirty="0" smtClean="0"/>
              <a:t>szolgálja azoknak a kényelmét és egészségét, akik valamilyen szinten használóikká válnak</a:t>
            </a:r>
          </a:p>
          <a:p>
            <a:pPr lvl="0"/>
            <a:endParaRPr lang="hu-HU" dirty="0" smtClean="0"/>
          </a:p>
          <a:p>
            <a:r>
              <a:rPr lang="hu-HU" dirty="0" smtClean="0"/>
              <a:t>a környezettudatossági szempontok figyelembevétele</a:t>
            </a:r>
          </a:p>
          <a:p>
            <a:pPr lvl="1"/>
            <a:r>
              <a:rPr lang="hu-HU" dirty="0" smtClean="0"/>
              <a:t>előnyösen és gazdaságosan használja fel környezete erő- és energiaforrásait </a:t>
            </a:r>
          </a:p>
          <a:p>
            <a:pPr lvl="2"/>
            <a:r>
              <a:rPr lang="hu-HU" dirty="0" smtClean="0"/>
              <a:t>környezetbarát építő- és újrahasznosított alapanyagok</a:t>
            </a:r>
          </a:p>
          <a:p>
            <a:pPr lvl="2"/>
            <a:r>
              <a:rPr lang="hu-HU" dirty="0" smtClean="0"/>
              <a:t>építkezéshez szükséges alapanyagok energiaszegény előállítása</a:t>
            </a:r>
          </a:p>
          <a:p>
            <a:pPr lvl="2"/>
            <a:r>
              <a:rPr lang="hu-HU" dirty="0" smtClean="0"/>
              <a:t>az épület megfelelő tájolása</a:t>
            </a:r>
          </a:p>
          <a:p>
            <a:pPr lvl="1"/>
            <a:r>
              <a:rPr lang="hu-HU" dirty="0" smtClean="0"/>
              <a:t>működése hosszú távon gazdaságossá és hatékonnyá váljon</a:t>
            </a:r>
          </a:p>
          <a:p>
            <a:pPr lvl="2"/>
            <a:r>
              <a:rPr lang="hu-HU" dirty="0" smtClean="0"/>
              <a:t>megújuló források felhasználása</a:t>
            </a:r>
          </a:p>
          <a:p>
            <a:pPr lvl="2"/>
            <a:r>
              <a:rPr lang="hu-HU" dirty="0" smtClean="0"/>
              <a:t>külső energiaforrások kis mértékű igénybevétele</a:t>
            </a:r>
          </a:p>
          <a:p>
            <a:pPr lvl="2"/>
            <a:r>
              <a:rPr lang="hu-HU" dirty="0" smtClean="0"/>
              <a:t>csekély mértékben terhelje környezetét </a:t>
            </a:r>
          </a:p>
          <a:p>
            <a:pPr lvl="1"/>
            <a:r>
              <a:rPr lang="hu-HU" dirty="0" smtClean="0"/>
              <a:t>a megfelelő közlekedési szempontok figyelembe vétele</a:t>
            </a:r>
          </a:p>
          <a:p>
            <a:pPr lvl="2"/>
            <a:r>
              <a:rPr lang="hu-HU" dirty="0" smtClean="0"/>
              <a:t>környezetbarát megoldások megvalósításának elősegítése</a:t>
            </a:r>
          </a:p>
          <a:p>
            <a:pPr lvl="1"/>
            <a:endParaRPr lang="hu-HU" dirty="0" smtClean="0"/>
          </a:p>
          <a:p>
            <a:pPr lvl="0"/>
            <a:r>
              <a:rPr lang="hu-HU" dirty="0" smtClean="0"/>
              <a:t>a lokalitás védelme </a:t>
            </a:r>
          </a:p>
          <a:p>
            <a:pPr lvl="1"/>
            <a:r>
              <a:rPr lang="hu-HU" dirty="0" smtClean="0"/>
              <a:t>az épület ne váljon tájidegen elemmé</a:t>
            </a:r>
          </a:p>
          <a:p>
            <a:pPr lvl="1"/>
            <a:r>
              <a:rPr lang="hu-HU" dirty="0" smtClean="0"/>
              <a:t>a kulturális örökség hagyományaihoz illeszkedjen</a:t>
            </a:r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0"/>
            <a:ext cx="8579296" cy="980728"/>
          </a:xfrm>
        </p:spPr>
        <p:txBody>
          <a:bodyPr>
            <a:normAutofit fontScale="90000"/>
          </a:bodyPr>
          <a:lstStyle/>
          <a:p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80728"/>
            <a:ext cx="7668344" cy="5877272"/>
          </a:xfrm>
        </p:spPr>
        <p:txBody>
          <a:bodyPr>
            <a:normAutofit fontScale="92500" lnSpcReduction="10000"/>
          </a:bodyPr>
          <a:lstStyle/>
          <a:p>
            <a:r>
              <a:rPr lang="hu-HU" u="sng" dirty="0" smtClean="0"/>
              <a:t>Külföldi példák:</a:t>
            </a:r>
          </a:p>
          <a:p>
            <a:pPr lvl="1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birminghami Központi Könyvtár</a:t>
            </a:r>
          </a:p>
          <a:p>
            <a:pPr lvl="1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berlini Központi Könyvtár</a:t>
            </a:r>
          </a:p>
          <a:p>
            <a:pPr lvl="1"/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Beituo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könyvtár Taipeiben Tajvanon</a:t>
            </a:r>
          </a:p>
          <a:p>
            <a:pPr lvl="1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Országos Műszaki Könyvtár (Prága)</a:t>
            </a:r>
          </a:p>
          <a:p>
            <a:pPr lvl="1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Minneapolis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Library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Seattle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Library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Philologische Bibliothek der Freien Universität Berlin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Tree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House gyermekkönyvtár (Szingapúr)</a:t>
            </a:r>
          </a:p>
          <a:p>
            <a:pPr lvl="1">
              <a:buNone/>
            </a:pPr>
            <a:endParaRPr lang="hu-HU" i="1" dirty="0" smtClean="0"/>
          </a:p>
          <a:p>
            <a:r>
              <a:rPr lang="hu-HU" u="sng" dirty="0" smtClean="0"/>
              <a:t>Magyarország:</a:t>
            </a:r>
          </a:p>
          <a:p>
            <a:pPr lvl="1"/>
            <a:r>
              <a:rPr lang="hu-HU" dirty="0" smtClean="0"/>
              <a:t>Debreceni Egyetem Műszaki Kar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683568" y="116632"/>
            <a:ext cx="83252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000" b="1" dirty="0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Újonnan épült zöld könyvtári épületek</a:t>
            </a:r>
            <a:endParaRPr lang="hu-HU" sz="4000" b="1" dirty="0">
              <a:solidFill>
                <a:srgbClr val="2D4E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eitoulibrary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3296031" cy="3332480"/>
          </a:xfrm>
          <a:prstGeom prst="rect">
            <a:avLst/>
          </a:prstGeom>
        </p:spPr>
      </p:pic>
      <p:pic>
        <p:nvPicPr>
          <p:cNvPr id="3" name="Kép 2" descr="beitoulibrary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861048"/>
            <a:ext cx="3771392" cy="2828544"/>
          </a:xfrm>
          <a:prstGeom prst="rect">
            <a:avLst/>
          </a:prstGeom>
        </p:spPr>
      </p:pic>
      <p:pic>
        <p:nvPicPr>
          <p:cNvPr id="4" name="Kép 3" descr="68A69126-E2E3-4144-B119-8800CE37BB0C_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76672"/>
            <a:ext cx="3566160" cy="2674620"/>
          </a:xfrm>
          <a:prstGeom prst="rect">
            <a:avLst/>
          </a:prstGeom>
        </p:spPr>
      </p:pic>
      <p:pic>
        <p:nvPicPr>
          <p:cNvPr id="5" name="Kép 4" descr="8317031837_34f77ef2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221088"/>
            <a:ext cx="3683000" cy="2452878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555776" y="3429000"/>
            <a:ext cx="5123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hu-H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Beituo</a:t>
            </a:r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könyvtár Taipeiben Tajvanon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09-0604-19-SeattleCentralLibra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4447642" cy="3335731"/>
          </a:xfrm>
          <a:prstGeom prst="rect">
            <a:avLst/>
          </a:prstGeom>
        </p:spPr>
      </p:pic>
      <p:pic>
        <p:nvPicPr>
          <p:cNvPr id="3" name="Kép 2" descr="Seattle_library_main_branch_overhe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068960"/>
            <a:ext cx="4876800" cy="36576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860032" y="1196752"/>
            <a:ext cx="4352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Seattle </a:t>
            </a:r>
            <a:r>
              <a:rPr lang="hu-H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Library</a:t>
            </a:r>
            <a:endParaRPr lang="hu-H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greenroofs.com/projects/mnplslibrary/mnplslibrar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3565063" cy="2760208"/>
          </a:xfrm>
          <a:prstGeom prst="rect">
            <a:avLst/>
          </a:prstGeom>
          <a:noFill/>
        </p:spPr>
      </p:pic>
      <p:pic>
        <p:nvPicPr>
          <p:cNvPr id="3" name="Picture 2" descr="https://encrypted-tbn3.gstatic.com/images?q=tbn:ANd9GcQUURhDw03dvTp7b8wPrbtKUetgBhexlM1V8FjqqrPnS0kH4Ivt"/>
          <p:cNvPicPr>
            <a:picLocks noChangeAspect="1" noChangeArrowheads="1"/>
          </p:cNvPicPr>
          <p:nvPr/>
        </p:nvPicPr>
        <p:blipFill>
          <a:blip r:embed="rId3" cstate="print"/>
          <a:srcRect b="5875"/>
          <a:stretch>
            <a:fillRect/>
          </a:stretch>
        </p:blipFill>
        <p:spPr bwMode="auto">
          <a:xfrm>
            <a:off x="6516216" y="4941168"/>
            <a:ext cx="2476500" cy="1730323"/>
          </a:xfrm>
          <a:prstGeom prst="rect">
            <a:avLst/>
          </a:prstGeom>
          <a:noFill/>
        </p:spPr>
      </p:pic>
      <p:sp>
        <p:nvSpPr>
          <p:cNvPr id="27650" name="AutoShape 2" descr="data:image/jpeg;base64,/9j/4AAQSkZJRgABAQAAAQABAAD/2wCEAAkGBhISEBUUExQWFRUWGR0YGBgXGBwaGBwWGBgYGBcXGhoeHCYgGRsjHBgYHy8gJCcpLCwsHB4xNTAqNSYrLCkBCQoKDgwOGg8PGikkHyQsLCksLCwsLCwsLCksLCksLCwsKSwsLCwsLCwsLCksLCwsLCwsKSksLCwsLCwsLCwsLP/AABEIAQ4AuwMBIgACEQEDEQH/xAAcAAACAwEBAQEAAAAAAAAAAAAEBQIDBgcBAAj/xABHEAABAgMFAwgHBQcEAQUBAAABAhEAAyEEBRIxQSJRYQYTMnGBkaHRQlJikrHB8AcjU4LhFBUzcqKy0kOT4vEWJGOjwvIX/8QAGQEAAwEBAQAAAAAAAAAAAAAAAQIDBAAF/8QAJhEAAgICAgICAgIDAAAAAAAAAAECEQMhEjFBURMiBGEycRRSgf/aAAwDAQACEQMRAD8A6XabNNqebHH7zx6MLJ0tQLFDfnf5UjZqS8KLxsdKaZdX1SM8lXQ9mBTd8tzVXcPOKplglZHH3CGNtl4F1oDXt1EULLsRvgRs5gUy6JJW6UEDcSCHDMSWGdS3Fngi7rUTOImdI9Eijb0gBgkHOgEXDZAeA7YKhQzSXHxEPbFNtd8onUw2RYzCm57WyQpiQzimbgGkFzb2cDFsg5JbaJ9Vg5URqBDQi2c2kTtM9KAWdRGgPg5pA8y3gFg6lZhKRtNvajDiSBxjxUlU0MRgQc3YrI45pSOpzxED2q9JFmSQM82FSTvOpPEntilqGxVFyL/2RS6zThT6iSa/zKzPUGG94DtXKGRKIQkJIFKZBtKCkZ29b8mTkmpSNwNW4nyhclOyIyZPyf8AU1QwJdmt/wDLJXqDx/xj7/yyV6g8fKMphj1oj/kzKfFE0tr5X0AlpqdTkKd58OuM9a7UtaiVKKjl/wBDSIoTV93z/wCo8Sio74V5JTWxowUej5QqBuqez9YqUHHWfAQULOoh26Rwj5+JgyTYAFHECQ2EEbtTwhRxSizqIxesWHz+uEGpsiHG4QyTYjlmhIYDjv4mK1XcPVjnBsHNIHMmX9GA7dzYEHLuz2YRXlcVpXaEJCP/AE7ArIUArE5dNS+Ahsg/GAsTZzyIYXSuWJanQhaZhSXVUlCDibgFnd6LRZPky1qUrCBiJLJoA50Ayiz91ex9d8ei7PZjmslVegpxRtJFjlH0QNCMRofeqNXixd3ISHQAD1u41FT9UhOETfwx7/8Awj5EqbiJ5sVAHT3PwbXdvj0eCPOt+j68LKdCWO4n4QHZLvUqhrnmkeTwyAm/h/1/8Yk038P+v/jBguLuwSt+BNMuxRVhw0OtU9r1+EE2S6JKE45lTrj6IO5iz8H7oOlWWb6qU1JdyRXgwc9ofhFqbNKkJClqcpyUo5akJ0T2V3vDtoCjIiJa5lAMCd6hUjgg5davdMermSLKlyQ7M5qogZB8yOAoOEJ7dyrKnTKDDeR8B590IFTFLxFRJL5kuWP/AFGaf5CXRohg9jW9uVMxY+72E7/S/TxPGFuGquNYpw7Pf+kEoGXECMspuXZoUUuiiYNjtiaEUH1rFolAgglm39kE2ez0YjL9YnJ6HSAubj7BDTmRuPdE+YQ1fhCWNQslyCR1lvl5wxs1hSlaivJmS3eflB1lsZACSARm4Na1BypnvhrYbkLVLJd6uT5xqhilIjLIoiuXZiAEAOkCm9yXeDLLdBIY6Q9s9gCRQgHqc97xKWihYs2dNWB1aNKw0Z5ZbE0yzhA2gN5/lSz9WI4U9WLdGUtISpalGeHJJpiAr2Q45U3rssDVbH8gGyODglX5+EYufaDvMZ80qfH0VxRtchlNXKTnaGyHpZksBlviPMIJpP8A7vKEUlSlKc+iadZBr3Ej3ocWSXhTiPYOMQlKiyjZcbuBLc9X80TTcC/xT4wwuq7lKILOo/HyEamTdCQkYpUwlqmgqatnplGrFic1bI5Mii9GOncorQk9L4+cUK5W2kekPHziVps1SO4/LrhXNsqiWCSo6JAck7gNTGTnNOm2X4Rq6GUvljaDqPHzi1PKu0bx4+cZyUhVCxCVVSSGBGTp3h6PBssGDLJNeWBQi/A4/wDKbT6w7j5wun2uYtWJaiojfl1AZAdUVqlEiPOZO4xN5JPtjqCXguTRQ3fTRNKNrrH6iPpEklJ9n4aeUMpVkcBTgEb4exaA5FmJcbvnTyg2zWcYEPRQ+RPyg6XYdqoanon9IaWO6yzF2fWKwxSmTlNRFv7FioU9qSfLKDZN1rCQAkkdfmYayZlkTM5jGkzsOPm8TTMLtiwgu0G/s8r1T3q842RwJGaWVsQC7Znq+I84vst0LUdrZHWPlDgWeV6p7z5x8LPK9X4+cOsSF+RkrHYEIFA5glRgZKZYySfrtifOp3Gn1vilMSy5JDb4VW22AJUNCS7H0QE4u9wkfzCDufTuP12xj+U16qlH+EpQUSdkgAJSAEgvqSVHsG6BK4qzlt0AW8JmTCpTkmBBd8kq2nA1odKt25dsUK5Rf+yv3h5RT+/qlpUyvtDqpSkeU8cruz0PkVUMZtklqLbIAJVsowjEtiodQOyOAHaJbJqUENU+iOGqj9fGB1cpGrzau8HcG8Y+sUkTVlSnr0i9OCRT6rvh44m5cpCvKkqRrrhnqSCoqAOQomg7R9NDkXgr8T+zyjHGxyPUTEf2KT+GmN8Z0qoyNJvsKmSqlKgxBYg0Lj5wOZakl0uFJyUksesbo2d93IJoxJpMH9QGh47j9DG2u0LQWwFWhYsQRvDRhy4zViyA14SUmWSEzVFIdCSsHCVF54SNcZDgUY5M8AXTaUTEkoUlbZ4VAkGtCM0mhzAyhj+2K/BX3/pAl22BEgrVLs8wGYQVkrKnIds8szQROSUv5Mom10Holn1fERYmUfV8Yim2r/BV3/pB1iXjBJGAg5KOY3gwI44t0c8jSKZFk2sil82I+EN7Ld6iOG8t5RSAwoqWOL1+MVIE1DKQrFvKTuDZZHfGqGKMUZp5ZN6Q3F3qHRIH5X+JiqZZ5stJInBKQHOJAwgAHI5pHeOERsnKgOBNTwdOfak/Luh7Zp8uYHQoHq+Y07Yur8Mi6Zy79ss062S56MEy0KmSwVkI+7lpdONCwRwJKs0hmYmN4FTfxh3IjmX2gKk2a3IlSJfNpQyzgcvNmErdqswag7BHU7hly5tnQsy0hRDLeWlO2nZUWalRlBabSpnJ/ooUuYM56R2Ii1Mmb+KfdS3whkbBL9RHup8op/diQXlkyz7PRPWjLtDHjCVL2NaBf2Wb+KfdT5R8bLN/FPup8oNM8oH3gYeslyO0Zp8RxgiWoKDggg5EFxBp+wWJ12Sd+KfcT5Qvtl0rWNqYT+VMadTQut85I0dQ3Zh/7R1wGn7Cn+jJTeTqa7ZpnQCFtssKEanqYOeoGvaWHXBV7XwsuEDDU1BJpRmoGOdR2EQCgSynaWcRzdL11yO+K48UGtiTnLwK51rcAIRgAAc9Ik4s8TUDEUG4wQi/Jj7YJycglJYU0LE0gyy2QYOkNfiW+EH3ZyfMxb6akHjFHhildi82R5gkOCWZ8zl3wtXeCQWxHvMdCF1pCFOPRP8AbHMZ92oxH7rwJ+cLiwPJdM7Jk4HXzeUvefdV/jCi+bAidtSv4gFQxGIDrDYvjlFd7Wpc1QMm1pksCCKKBU9FdMZbsocC95frp94ecZ+SlplVaOb2uxVcDs+UKbZdbjLZP12NHRL8sUuZtylJK9UAglTByQNVAd4G8Qgk2UrcpSo72fOMWTG07ibIZE1sxVis6lb3GbhtWfvoRoYPTdqt0aU2cr9F6kvV3IZR7WBO8hzWJC6VeorxhZxlehoyjWzOCwHdF1nVNk1QSneND1g0MaSXckzSWr67Y8N2LcjAXSdxLFga8agwFCa2c5RApPKFClBE+WUlqLTx3jMdjw1kWd2mSVhQGqTXvBbsMKbZYHJxB1mhUaEDq3wGqyLlKK5SylhmCznNm1HXSLxytdkpYk+hve91maozAsie8tQJbDikYsBUjDWilB+ri7zkxblS5Kkz+nziyMNRhUcQ3NUmENj5SKLJnS8RIcFA2mbd5NBYvyz1fEGD1+AIJBMao5ImZwaNSb4l+13frHsm9EKLJCic2YP3PGSPKKzbl9yvOC7HeMqYfu3V7Jofi46yG4weUX0xaaHF+32ZUlRSCmYrZllQDYzkTtZDOJSUslONKkzVJGIoCRiU1TgxEEPqX64SXjK54JEwEBL4cSgS54VBHWeysPbutaUoSC+JgFEDMjMvrBpg5I8VOm+khQS2aGxPuIct+UnsgaYElNAycqN25HPxhjOt6QQCFAnJ0mrZtCu2TQS+RPvdvDreElGw2ILTc+gJrll84AFxLJYVVubyMaGXZSo1UXDHIO9auzeTaQfZ5OEMkU+szrBjBrydyszVn5LH01AOrCyRlvqc+xxxjSWAJQgBKWG7EPiMzSPrZOlSg81bOXAclXYM28IB/ftkH+ovuXDSnHqTCoSfQ5VbiQRhzBGe8NujLnk3M/H/APj/AOcHKv8Asms1X9cRHKKx/iq/+SHhnUf4sEsTfaEIvhQNSR2wdZb6VvMLLXdxGY1iVlkby7adZ79I81bNL0ayz3gJicKn37iCMlA6EZgwlvy1zLLNRNSMRUQFgbIUM8RHoqOoFHrq0DWejUiq8ZQUVEsaBqCncIvC+mTl7GN0TKV7+uNDaJTRkLJISx2RSmQjb2i7ZbUQj3U7uqHyfZCx0VWSe26CRaEom4sQwzAxqKLSNk9qXD+ymM9NsoE9JAoEqphThJxIY9HPPX9T0TUqSUJSCqmQACSCCkqLMGLFszuMTxyaDJIY24SpgY4DuOIP2VeMva7PLc4FBQG8pYHc+vYI0KLIJiQpbV9BIwpSdQWqog0clnFAIUXxIfDmGWnIkasx4Qch0WKJtmBOegyLfCvjEVXcmCZym07copXOS4BxVfTdEeKkU50C2i7QWb5wDPsSkqJY01DjKHAWneru/WJyJZWkEB3YsQB2/p4wVH0Dn7KrtvuckNMAWgaqooDeTu/m74Zyp6JnQV2K+Q+fxgEXSpahiYVo7tQVZO/ie+HFjutEuoGJXrKz7NB2Rpx8yM+LIWWUoLckPo9SwDUPojaIbjBwQTlExZm2lFgBV8t7wLab2CQObAPEv4Dz7opKSjtixxthJlJQCpamFM/gBv6oBtV9OGl7HtEOewZDxgJbqUVKJc7ySer2QIgtQB17EkjvjNkyyfWjTDGl+wSbZgSSVuTmTUntgK0WRO+n13Q0Uoe17phFbuTpm2tM4zpglpSxlBMwAkYtpwoB9oaPTOMqgn2zRzrpFVtQhJCWK5hLBCQ54vuYVrXhFkmxrI/gzeyRMWHFCykpY13Q2FnlgNhSRQMZWKgLgVSaPVtTm8WImpajtwlqA7gloZQVHOTFErlGZaAkkTCCxStwputnHiIa3ReNmnrWQVIYJBSUkkLGIllChDKTp3M0E3nyTJeiVjqIV/d8IVWHk8ZTlIUCqqnxEvkM+oRs4RXZitvof/ssn1z7p8oSXlIKpi0y9oMnTC3fnlF01ZT0lhPWw+MDc6nEVc4lywO0NMvjB+i2jvsz2ySZiSXSA/tDdGxl8pJWFlBROjJzG9np8OMZDEtXRWFV9FjoYmbNPd9uvAaUHowOUUHixjet5pUFKUVS0iWsnAHUAEgvicORmwADgByIyf2acrSZk2XNmTFnpy0qALBzj2nFXUCUs2ZDVhjeMqYhClTAvCEkFxRlUINNaCsc+uOXO/bUBEtpkxRUCKkIYkgaJG850Ha8FFpiStHc08opaX2VkEuzB39LXKgPWTAVrvNM4hMtK3CgTRLM/Ese8dekAyLqVheYoij4QXr7RGfZ4Q9kSaMkMOGUHimLbAp9hQ1Riy6QcaaCkEc0aMNdKU+tIvnTpcvpF1aJFT3buJgD97TF1TsJdgGBPaT8oRyjAooOQbgO7wiC5SqMDn1U+fVAwt031z3J8o+VbJuiyOxHlC/MvTG+H9h0qyGhNG7u2IzrwQgbDKO96Dz+qwKkTZiWJK+xh3DOALZZrWXEqSpPtEpxdgdk+J6oLyNrRyxpdhU+0KJdSi27hwGkBzi4YOBwNT26dkJ//FLViKghYUc1c4XPWcVe2Iq5M2vdN/3Vf5xnlstF0GmwI9Xximfd6cJwoBVoCpg/EnIQEq4bSPxv91X+UA2mUtHSmrB3GeX7sbxL40PzY1slz4VK5wIJ9HApwzB9Nmvbvi60qlo6RA4CvhrGVnWgl2nTf9xfnBF2Kln+JNAOpU7ntIbvMM8e7O5+DXXdNQqpSpuyvjDZNqlt/C+B+cJ5dmwpGEqZuHlFBt4FMZ/p/wAY1Y5xiqSISi2blUVqio2+X63gfKIKtyHbEH3atFnTIIRX1yZK1KmIcvUjV+G8cIzEyXhUxBB1Bp4NHRRak7/jCe+bEmcagKDZ5EZ5FwREHBLopyMrJkpL/Woh1dwmJQcAKi4riHGlcu6BbvuU0xDDp03Ls9WJjQ2CzJSnZHXV3YmE4Ns5y0UW+yLnSyhUwoSpJCkpDFiUvV88IUmoI2nalbLnuqXKQEykgOA5dycs1Gp+qCGQkAB1EAcYonXkxwy0/mOj5EDUfTRZVBCqLkXrSlAeYoAfWQzMA2m9VqpLGBPrHMjh6vxipMpSlEqJWevLt0HDhBCZQ1BPZT9YlLI/6KxgkUWW7ipRKQ5OZ+ZJMNE3QlIqtjwFITDlPL/aTZQpQmpRjKebIThoTtZEsQYMOM6q939YlyUekO035CzYpY9M+6POPZVlkguVFXBmgHmD7XcP8ovkWf6p5xym/RzX7HUu1oAYCm4Rcme+kASEgbveEE/tTer748o1Rk2tkGl4LlKPqwFaVK3CPZl56ABzuV+kDqmrV6JieSa6saKMhyikTCTjJI0GSO4a9dYx06SAS1OyOtTpeJJSuUVJOYP1Q8Y5xediSmYoJFASKlzQmM8dMt2hQlAjZcj+RfOgTpoZHojLFx/l4wguqypM9GJIUMQcHI8DHQje83IBhwijnGP8hOLfQ4nWBCZSgAAAhTUGiS0fni22mZzi9tQ2jR+MdonW6cUqd8j3N1xxu3sJswe2r4mK45xm9InNOK2zswsZ3jv/AFj4XfV3GTZwg/eSk+k9OHHfD+dZpKsP3wdQHpILEjcwy+UMpclaC4pdln7HxHfExZeI74Wq5FWYErC5RUSC6lmigA5FTU5qd8T1pSEttsEmwFWGUj7xiTJGJyxZ3I45b4Mm4roCimaxFgDuTq+fBo+m25CKSxiO/wBHv17IzN32iaqquaZvRC3/AKh2NDuRd00zjK2MQDkvQBgX8RCOT6SGUYogqaqYfvNpqhqN2ZNAlsvlEo4KqVuD4Q+9WvZTjBl72LmsKFLCcbsz4SQRmSOIzhbNkEMFJCg9HenEHNMK01ryFy9dDW7LUmYNpaEGhFSGAevSYGtWY5O0MZd6BBwzFS5juykZs9Aas9RuerPGJmXMXKpRf2SAFa0ByV4GK+eVlkcjsh36mzibco9g0xxy3RZLQgAICjM2FqAIUEhlJCk6ihzYikaK459nRKTJTiPNIQNsEqwqBwOo1ORHDC2kcpva950ua6UulDBVA5NDUAOEB2634Rv+RaJk6SZ4ZJXhS4KXKUJBSDsHIrU3XGnHbj0JKSTo1SZ8vcO6PrXa0S5S1uAEpJdnbseALZJnoBOMsA5LpOoph5vUPXwjH8rbzmKsNqxhCDLSBiUWWnnCEFwl3YKL0oSNzwXa1QLTHPIs2oXcjFaFTpyyV4pgKmx1SnNwG62c6QttvKe1JmGWVKUsHC3NgJfKgbErgSQOBhR9nnKqXKs4TOQVTQcKV40lJlsGKVEsaguUvWDrbaUrtwWGZS0EMQoaZEUOUQzxkkmVxtXRtLqkKQgGcvFMNSyRTg4z+G6DP3kkaKP5YslIKkuAxOT16sj8ICue1zJpXiCQEKKKAu4zLk5RZRcaSJ3e2XG8CcpZ7WHnHNr5fnplPTV/cY6fbLCJiCkuHGaSQR1F6GOVT+ke6ucSyxkmrKY2q0WXBLH7VKcUxpfqeOmqKdAkdeEfOOZ3YcM5CtygfnpHQLonqVJExRQkKcjMUdg5Uc6Q0dukCQt5Q220yx93zRQQxwodQcdfjHHrwU06YGT01aP6R4x22/7R/wCnm1SWTk4rlUMePhHEre3OzKK6asiG6R9mGhFqTsWT+pqLXewNvlIScMsyVFSQzFSVZ5Z65xkr/wCWM+XapiUTlJwLYDYIAAGTgnN84f2WbKMrBgXROEqQBjFG2VlyDRxm0fIsCElaSLSQwb7wOS9EgvnxO+M8XxdtFmr0h7abTgWliUjaJLgZaNjTvdw/RZtqKps8LkhTuyjqDuYOMwA3HeBCO1oQCkBCyUkNjU+Z2v8AUzAUT1wTLXhkgJSyVKVhArTCFAlt4Hwhcal5GnQ7uq0Cg+qxnbNy/vATSqWjHUpJShSsjQOFZsA4gy6LT0Tweuce3VYFy0qDNiWpXSKs29kbsvGKyyvGrQiipaKL/wCXE6dzYnYUqQKhOEEFSdoEFeYUBTjWGXJi9phlIc4gSQXFGKy2TsSK0MZ+0cnSVqUUlipZLTNNCBgzJJo4yzgmyWaWJaQFrZOLMJB2wtJB2w42nFNBqISUuWzkqNZdl9SJzppLmEVlqIIL+qsUNSQ1C4IakX2ixA0mJdsjqK0YkZcDSMV+7ZQKaKVhSEEqWQ7BIDhyFEpYu4yjV3ZfUwkBeDCzkFzrkkv8aQXlS0xfjvaKLmROs9tcJxoWMK1qKEoMtqhSdFOBUAg8INu7lELPJta5SFpTLAMqWp1IQopCloJDpDFRADsQBho0GBEuaSEK2h6JpnkQddct0W2O61y8WBITiLqw0fiWzNT3xphPWiTi/JmrZyytqpSFz5ZQhbAKCmxBWTophLkCoqIvmzJq0z1KR91MSTVilasBbfUKIbLMRpFWaazVD51z699IS3hcCVYnGBRB20+sQzkOyiKZ7s4V2/J2l4MZyNs8okpWNnHiOQ2MQSVMohz0QNfCHdotSRaQsYglKkl1MaJzfCSHpk7ZVEKbTyTVZ1BZ20hmICgEt6RZTgvWuznA9kmyUgYUmoPpqIKWw5YWPRyr4w+dqVJeBcetm+tX2jpllUtlggNLUEpwqzqmrEADPjR6OFZOVYUr7uapKVr9WuNnZmdJrkpmakZTnkLCQkYQkbIViUkEEF0pdJSK6ca0gyXY1ukrW5SSWckNRwFMC3YIjlzP/paCRfL5ZzJs2cnnQQgsFBiOgxoUOWUDUPnuymuYCpRGRJI6nLRluTlyTZcyaZiFAr6LKDNiU+XZD2ViBACSSSwALnMjtasJK267oe1QcknRgTkSQkDrUaJ64pTKmrk4RPCZ3N0aYClUwnCylBJNMJ3VbMRoLnsaTKlkoBU9XFemX8BB6+T8hVcBB3oWtJfKhSoMeqFe+huuzCy7wCVqR+1GYsFfOSiXCUkApUggArT0MxRyTCG2B5i/5j8THRZHIWwJmzJiUHnFuFKK1KO1UkYnAJ3x4rkDZCSSqa5L9Ia/kjRjai7IzTkJLHYk/eB1dLfvSk+cHTLCh61qNd0JrnvnGgzCkJxkUBNGAFO6GZvB93fGf45opyR5OsyBNl0Gav7RAdpWBKkZfUpXlF9omhS0HcTv3dceyrAkpSkno5HI5N8DDKMogdMU3ZPDJrpD+VaAQKx9IuWUBTF70W/u1PrK74lkjKXgeNLyUzEuDtGtIWyrAFo6dC/gYcpu5I9IxFN0pAYKLfRgKE0FtAYu1LuVH6AHygpAA1+EWC7R6yo8/YB66oWWObCmkQRagFqD1ZP/ANoFvicqZgY0SXz1ghV2h3xqf/vzgedZAPTVBWKS6A5IhZZipdQ5JIdzTCwBHZmIbp5SqllKSMaVKZlPuJoRllrTOE/Mg+mrwjyZY0muNXh1buJh1DJdiuUTWyrRLnBpamV6iqHsY7XYYzvKW6bGkhU1abOtRIGgUddntzDZ1hcZX/ur70/4x7esvn5PNzZmMpLy5kwJUtOpDttJO4v1xohzepEZKPaKrRc6pVXcVGIF05ij6Z5GDF2gjUGHNnWFSkBB9EOODNQOWSwyGUe/vjAQFJdLFywBdvr6pEsuF32GOTjozsuQyipZCQRQAOsgkq30Dk5sNzxRarSQkhIwpxB2ckjFkpWo4BhwjZ2S95YqoJI1LVfjTOJpt8qbVKaJUlzho4UKOzPwz4QqteAuSfkD5MWsGQgOHY016R00zhzOtYAq+gYAnOgxMKDri1NlB9HD/ce3Tsr1RZ+xtlSOVlGBSwvGWKWcPQ5YRlX4+EGBJ3+H6xQiSoKVTUf2iCEktkYrGQjRz+VYbIkMkpA3CYfOCEyrN64/3P1giROkFIK5NnGIsBth9GH3jnOAbXbbPLGFVmSpZSlScK1J6SErL7blsQASlOWZEMsl9HOLW2i5Vns59McPvP1gizy5INFD33+cJbvmodJmSyyiXSkkHoukB1bIB3lRYnPKKlXlLVMJSgoRokYsTYVKDlSiSXFTQHNhA52GqNii0Iaik/0+UCT1JV6XcQPhGYsd9zQAAQxrk+ejkxG9L+mIaXLGFeIkqG04oKpIYb6Nurotu6DZoOaR659/9Y+5pHrq9/8AWEd3XzMXLBUoEq1whtBu+ni8WxScKSsOXoQAS2beFIHyO6G4fXkNOaR+If8Ac/WIqQj1z/ufrAyJx6Sg4JLDIMKCoqXLnqaPpcwKUrIBwAlyWoHcmtT8IX5hvhbYQZaPXPvnzge0yEYSywDoVKJD8aiLhaQuiUBJG4k56VNT1b4HtttCEFKpaZnWpSSHeuyWDGGWSxHjdWKbotKCSiaslWIhKqpSWzSFg4VK1YVYHdDQ2SUdf61ecZK3XipS7HZ5TlpiAFZAqcIApk4JJ642lusq0nIh3KZaQapqGde0ACM6nsYxVbcUvIso8b/QkvmVzeHm5WIKJBUpawkUprU1yixd3pSQoVah6VSdA5bf5xKRbAsaBStoNUJbJIqRXwim8JqlDC+4kbi1R8Y05orBkSTvyQjeSFtUGps2KTKJcqQVMQ4IGyzEN9CGdlty17CkGY9AQNr/AJeHXC+7rtmqSkqmFCVCgoVKNTsjIdZ3UBh3JnICVS8npiJd+CzQ10PR3MYzOVux3Emi75SSDMJrWp2BwUob+BA4xYtZFFh06AMGAJ6A6JB3Bn3HOBJ8/AoCY4egVqOBVksddeBivnpskEjDMlGrMGA1pp2RO7CoqI3sk5af4K8Q1Qcx+RWX5TDGy8ow4StCgctkE/0kYh4wls11CbhmAzJSfVOo9l6gcadUNzLISAnEcg77RD1dWvVlDxgwOY1k2tOJVRmN3qiLxaEbx3jzhUi6lvi9p8vZZsqGCBYl7vruinFC8mcsTyytgwtNA2h/pyv8INHLC0J6S0lgM5cs5p34aCmXVGRXzaQgVKQalR1c1BejHJ4vNjnTpqJUhJWZoThQkgnClAcmrJSKEqLCJqLZZySd0MJ152ueZi5yHQCebwoQknCGICgBiOVC+4QbPudcnmzMABmEfdjpJHNzGx7lOco1Fz8hkWWTimLMy0AEulRShFCcKBrXNRqdwyhHe8kzcIJLlVS9auDVuP8A1C5I0zlKxHYZjpSeAbuiu0H7xWIDduz049UE2FFRTROm9I84jcCJlpVaFLSmWiWvCFEEkmrjiQyTT1gIWa1Y0HTK7NaQJQwh8KSokn0RTN65ZVMVSZXOkLUEgJKalSmqQUtVia5EioruhmLoXhICwlnHW9WpuqDxePbLcZSHWQquSlHACzkgakVLDuhdXYrk6otVIWOioHUjd3tudmHWYjKJTVZwudQ6jo6QDXry4x5Os52lyz6PSJUSGGQRVtal+GGAZU1RLmvWd+Vc/rKOcFY8MrrYwk27QBnpWp7S26jAdb5xGbMBIKnIB03Bi0X2S6lKIBcEVKfTA46IB3mp0TB37tSMQPNgIJHQSrawgvjXU57hwAEFROc0KrRY5aVEBIBUqj1yZVN1WrDFcmQtLSiQsgUmFRSXDqDghg7ZaCBLNKXMmYU8yUJNV8ygjINhDVJ68qw/RdaUJxqUnPZAlIDjUUD+I7YpC4zUo+Cc3apiG7rkWXSsBFGCgQz6A0di2QD5Rbb1CStKZUkKIY86p9GJwpBOE11cvUZQ0ROBSVH2k5VYMaaDTLdwgNa8SBNRmMxxGf1uJGsNNuUuTEXVeiiyImzZiiVJIIfC9VAU2qUXQEn+UjJyXLZbomOleQL51pXXuY9cVrlmbhmSQec3DPeR+v6w9lXOJgSZwGLVKTTqJHwGW+FpyDaQFYpS1vKWjGjJzkB1n+3MaPDO7rqRKJbEo5upmHUN4bM13QzkyCaAUHcIHvG9JFmd9ub6ic+GI+iOuu4RRRS7JtthaLOSCVFhmSd2pJOQ4wovHlVKQnDZ1JUovtqCigMCXDB11AFKVeoEZrlHfE60S1YiQijIT0cxn6x6/CFFntJShiknCOrVt/GEnOtIvjxXHkD3la565uOapcwn0tMjRIFEjgw6olZUbOuZ/uMWSrWAFYmBr0s8Jdu0ZPWnVXyTakN0k5nX2jwhsKFz90W3dyIXbAEIGEBipZbCgUIfVaiADhB1GVSOnXPc0myS8ElNWAVMLY14cnO7gKfGGCZSJaBLlpCEJoEjJoqaKdCdg9sGwrqPwMcytl40cZpy7wI6jbE7BAzIbsOsZmVyMkBjtOPaOfF4jma6Kwi2LeTFnlFJTOAcy8CU1crUGJBGRSMjo7jKGN+36iZKlpHTWkTElhRmBJ3Zln16o559oqjKtaZaFLSEISXxEVUCaEHc24w3um51KslnmzZkxS5qFFIUo0QFAS0jUhiVfmjoxrHvyLJ7aXgZWY1OuVdMu89w7YnazstXa+HyELp1mQlZCScIap3N0io0DnThSGNku5KXUSUsMRxAu1WIQQM2NV+7AljSZJSbISpRVUOKBKWBc72ADqqereRBiLslpxqOytIfZoonC4DiiMw+CvtR7Z52JSQE4W2lFySSzAEnryypQCJy0vLc+msdxUAP6QIRMooly0jEhASEhIUWSGDsAT45mseWawomSloWApJWXSoODRJFIsqZzAPsE/1Jqd2WsE2Wy4MQK0h1PrqAGygpNhbSBpN3y5aSmWlMsEegAK76a8YEsUkocElVWBLmHqbP7Q7j5R8qSH6QrwOcPxYOSMNbL0tAmhCZAKcSkj7xIcFThVcjXJt1Ye3PccwKUV7MtVQPSO4hOg4nuMOESJYUlQSMVWUQMQb1dB8eMMpdkoVLISkVJJam8k0HWYerJ2/AHZbvSgFMtID56k9Z1+EEWqfJs0sLtCwgMwGZJGiR0ldnbCC3/aNIQoy7MgzCM5hDJfLZBqvrLDc8ZK975TNmFcyWVq1WcKmGgyoOECU1HRWGJvb6H97cvJk0FMgKkI0P+ooO2Y6H5a8YAOZgewLlIDqSC6RQhIGJy9cNKB2yeC5k2WfQNdyj5xNW2POkqSIWv+Gez4iF6EUV1fMQcq1pQCyCpmoVkjuIIilVtSoLODDsFgMLY6NXAO136o6S+w+KTUHoQ29bTEgvl8zluj2Tl2nfvMFXtbZXOHCgto5Ao5b0T8TFMu2IboeI3/yxowJUZvypNyVqjta7fL9dPvCKzb5frp94RUcZPTHun/OI2cTSVYmSAWScyoNVXT2Q9ADXOJTnRSKLRaUH0094j4z0D0094ixMtfrD3T/lA1pTNcYSCkviU2QCSzDHUk074zvZVNHK/tOuaZ+2laMSxOCSkAVdCQkpfdsu7ZHg52UyxDmrPqlEoIKiaURLdquaJIDUzrvS/aImfzSAl1pIZYfCzMQyRmDkX8XpG5rTMVZpcuYatUbkDMHRyWTFuVxi/RBx+zXsNxglJGJ3xBRPRQKJCQAAmmEUrm5MfE4kh3+8LnfgTl4Ad8ehJUl9ZhYfy/8A5xHtEHSrvUpZLYUgBIJ1GZYajIPQUMT3LYdR0CyCyZihU5DeSAwA7SYZyrtogKLBBBYZlksHOm/f1RfZrFzYSlAOdTmouaud3U0HKkoloMycsIQMySw/74CpisYUK5N9FHMFQwpA+XbBEyxIT05gSTVnbL4iMzb/ALRpYOCQkhP4hFetKDl1qrwEJP8AySRiKyuaXzJQ5J41h6FpnQWlfip7xFaptncAz0ODliGe6MDO5S2Rw65ifaUjZGWZDkQXapzJSogKFGWku+4g1cdcB34O/s19pvyzyEug86rQA0zZypmHUHMYm/rbarUsYySgVCEBkJbh6RB1U5rFs1YUhxUO/FlM9OuLbOdqo4dqaeIiMputlI62jMWO7ZzkCWqtQQKPVq9VIMVcVoLkSlB8400hFdDvcOYLSojUN/KIi5O7LqdKqMsi6pzJBlqIFFszipNNHiS1tGksynxuQ+LcPKFtusiTpX63RSMt7JSdoRWqa4PWMuyKULLK6h8R9PBdrQEJKmB31IbL2vrtELplsSysh1H2kxWW9gxypcQS3zXIcMQMxR6xRKmU7T8TFdttdeyKZU2nf8Yth6J/k9o/QATF6GgdB4j3k+cehRfNPvJ84zNFrQViimcsMw3O8QUo70+8nz1ge1Eszpb0i6ct3SgHaF86ypUHUBtAZ6CFCLNjBwBgss+QEsZV3kOWHrCGdotaVDD0gRuYNu3l/p4lIkKX1dgA4Dd1Q0YCSnvRTLlJCk5E1YnSg6IyGTOdN0NbPZSamgzJPif1hNfHKWy2KiyZk3SWiqgfaOSO2vAxz7lByztFrBSo4JZ/0kPhbTEc1nrpuAiySQig3tm6vz7Q7PZ3RIHPTPWD82C5HSHTqDRNPajAXtykm2heKapSiHwjIJG5Kck9merwstU0YlNVqefi8Cg1EC2W4pLQabUCMj4RKVY58wOiWopS5LPVukzDawgOWdoCVNr2R0Hk1ylQi7w6kCZKSQh2B37tCyj2PBT3s7wc7VMVNVgAclkjjWnxBgoXpPsxwpLVIUhQdJUHDEE5vqGMX3dPSFqUEutwUgp2SlKgtYPWAB2ndF/KS7QZ6EJdWNOJSgKbS1kEnLFgwvxh61YnYdd1+y5ob+Er1c0Kr6Cm8C0aUpI6ThTgvxGrNqHy3xhZUqfNMrDLQtCJZGKVVylSqqAyWQxwM7F2za27eUU2SAk/eS/VVmP5VZp6qjhE5RsVxp6N7JLuQSRTfu8IsKuvxjNSr+s9C608Ch2pk4+URnco7O3SX7hiDxB5P0P5Hp0faiMwez4Qgs1+yEO5WxLjY0c90TXygs5YgzM/U174PxHcmNVyPZoYzt42QyyoaGoc7inZPHLsIMGHlLIBb7z3B5wsvG8Zc3oYtScQAzKGZjwiijQE3YunDEKaeBihAAGSuzKJhZfj8REgUmKRdBnG+zqIsy93wiUmxrDuBUwcHjwzDvhHKgcEVJsq90eKu9ZOmviGixUwgZnvihU5frHvMc2Hgg2VYEoZSzo31vge+DMmowSpypCdSgDGfzPsjqrx0ihRJzL9cSTA5BUaMufs9R+Ov3B355xYPs9R+Mv3B5xply3BDs9Hi+ySAkBObRzbCY6Z9nSG/jr39AecUL5AJ/HV7g/yjdWlFIzN+2tQPNpo4qeB0ERcpJjqjJ2nk4jHhRMUrjhAHHU0gC+Ln5lcqWJjhZCi4ZmISNajaNY28u7BLSRrqfkOEZLlVJ20TXqlSUAaMk4n4RfBJuWyeRUtAXKi1qFoQhK9qWkAEH1nUquR2SlO7SH11TlixTlTZm2QooBO0wRQsMquRrCW9LEkzifSSAovkUp0beaRGdOmGylZU+OX2hTsaMzEF+uLOVxoStmqsEuxWWfLnWdbSttM4pWpSQHQmSsg1AdSjirQHc0EWnkVJmz5mGcpOIleEIoAo4qE6bUYYkqK5IoJiJaT+UADxwnsjslhkDCksHwgP2DWFyz8o6CM3L+ztH46vcHnHv8A/N5dfvl19hPnGwTLiRTEObHoxx+zeWzc8v3Uj5xZK+zeVkZ0z3UxrUiLUJgc2Ex6/s3lM3PLP5UvCmzciZS5xliZMAdVdn0eDb+MdJMqojPXOjFNKstlQbqIqaZ1O/SA5sKiKlfZpJ/Hme6mIH7NpOs6Z7qY2ZEUMYdTYt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652" name="AutoShape 4" descr="data:image/jpeg;base64,/9j/4AAQSkZJRgABAQAAAQABAAD/2wCEAAkGBhISEBUUExQWFRUWGR0YGBgXGBwaGBwWGBgYGBcXGhoeHCYgGRsjHBgYHy8gJCcpLCwsHB4xNTAqNSYrLCkBCQoKDgwOGg8PGikkHyQsLCksLCwsLCwsLCksLCksLCwsKSwsLCwsLCwsLCksLCwsLCwsKSksLCwsLCwsLCwsLP/AABEIAQ4AuwMBIgACEQEDEQH/xAAcAAACAwEBAQEAAAAAAAAAAAAEBQIDBgcBAAj/xABHEAABAgMFAwgHBQcEAQUBAAABAhEAAyEEBRIxQSJRYQYTMnGBkaHRQlJikrHB8AcjU4LhFBUzcqKy0kOT4vEWJGOjwvIX/8QAGQEAAwEBAQAAAAAAAAAAAAAAAQIDBAAF/8QAJhEAAgICAgICAgIDAAAAAAAAAAECEQMhEjFBURMiBGEycRRSgf/aAAwDAQACEQMRAD8A6XabNNqebHH7zx6MLJ0tQLFDfnf5UjZqS8KLxsdKaZdX1SM8lXQ9mBTd8tzVXcPOKplglZHH3CGNtl4F1oDXt1EULLsRvgRs5gUy6JJW6UEDcSCHDMSWGdS3Fngi7rUTOImdI9Eijb0gBgkHOgEXDZAeA7YKhQzSXHxEPbFNtd8onUw2RYzCm57WyQpiQzimbgGkFzb2cDFsg5JbaJ9Vg5URqBDQi2c2kTtM9KAWdRGgPg5pA8y3gFg6lZhKRtNvajDiSBxjxUlU0MRgQc3YrI45pSOpzxED2q9JFmSQM82FSTvOpPEntilqGxVFyL/2RS6zThT6iSa/zKzPUGG94DtXKGRKIQkJIFKZBtKCkZ29b8mTkmpSNwNW4nyhclOyIyZPyf8AU1QwJdmt/wDLJXqDx/xj7/yyV6g8fKMphj1oj/kzKfFE0tr5X0AlpqdTkKd58OuM9a7UtaiVKKjl/wBDSIoTV93z/wCo8Sio74V5JTWxowUej5QqBuqez9YqUHHWfAQULOoh26Rwj5+JgyTYAFHECQ2EEbtTwhRxSizqIxesWHz+uEGpsiHG4QyTYjlmhIYDjv4mK1XcPVjnBsHNIHMmX9GA7dzYEHLuz2YRXlcVpXaEJCP/AE7ArIUArE5dNS+Ahsg/GAsTZzyIYXSuWJanQhaZhSXVUlCDibgFnd6LRZPky1qUrCBiJLJoA50Ayiz91ex9d8ei7PZjmslVegpxRtJFjlH0QNCMRofeqNXixd3ISHQAD1u41FT9UhOETfwx7/8Awj5EqbiJ5sVAHT3PwbXdvj0eCPOt+j68LKdCWO4n4QHZLvUqhrnmkeTwyAm/h/1/8Yk038P+v/jBguLuwSt+BNMuxRVhw0OtU9r1+EE2S6JKE45lTrj6IO5iz8H7oOlWWb6qU1JdyRXgwc9ofhFqbNKkJClqcpyUo5akJ0T2V3vDtoCjIiJa5lAMCd6hUjgg5davdMermSLKlyQ7M5qogZB8yOAoOEJ7dyrKnTKDDeR8B590IFTFLxFRJL5kuWP/AFGaf5CXRohg9jW9uVMxY+72E7/S/TxPGFuGquNYpw7Pf+kEoGXECMspuXZoUUuiiYNjtiaEUH1rFolAgglm39kE2ez0YjL9YnJ6HSAubj7BDTmRuPdE+YQ1fhCWNQslyCR1lvl5wxs1hSlaivJmS3eflB1lsZACSARm4Na1BypnvhrYbkLVLJd6uT5xqhilIjLIoiuXZiAEAOkCm9yXeDLLdBIY6Q9s9gCRQgHqc97xKWihYs2dNWB1aNKw0Z5ZbE0yzhA2gN5/lSz9WI4U9WLdGUtISpalGeHJJpiAr2Q45U3rssDVbH8gGyODglX5+EYufaDvMZ80qfH0VxRtchlNXKTnaGyHpZksBlviPMIJpP8A7vKEUlSlKc+iadZBr3Ej3ocWSXhTiPYOMQlKiyjZcbuBLc9X80TTcC/xT4wwuq7lKILOo/HyEamTdCQkYpUwlqmgqatnplGrFic1bI5Mii9GOncorQk9L4+cUK5W2kekPHziVps1SO4/LrhXNsqiWCSo6JAck7gNTGTnNOm2X4Rq6GUvljaDqPHzi1PKu0bx4+cZyUhVCxCVVSSGBGTp3h6PBssGDLJNeWBQi/A4/wDKbT6w7j5wun2uYtWJaiojfl1AZAdUVqlEiPOZO4xN5JPtjqCXguTRQ3fTRNKNrrH6iPpEklJ9n4aeUMpVkcBTgEb4exaA5FmJcbvnTyg2zWcYEPRQ+RPyg6XYdqoanon9IaWO6yzF2fWKwxSmTlNRFv7FioU9qSfLKDZN1rCQAkkdfmYayZlkTM5jGkzsOPm8TTMLtiwgu0G/s8r1T3q842RwJGaWVsQC7Znq+I84vst0LUdrZHWPlDgWeV6p7z5x8LPK9X4+cOsSF+RkrHYEIFA5glRgZKZYySfrtifOp3Gn1vilMSy5JDb4VW22AJUNCS7H0QE4u9wkfzCDufTuP12xj+U16qlH+EpQUSdkgAJSAEgvqSVHsG6BK4qzlt0AW8JmTCpTkmBBd8kq2nA1odKt25dsUK5Rf+yv3h5RT+/qlpUyvtDqpSkeU8cruz0PkVUMZtklqLbIAJVsowjEtiodQOyOAHaJbJqUENU+iOGqj9fGB1cpGrzau8HcG8Y+sUkTVlSnr0i9OCRT6rvh44m5cpCvKkqRrrhnqSCoqAOQomg7R9NDkXgr8T+zyjHGxyPUTEf2KT+GmN8Z0qoyNJvsKmSqlKgxBYg0Lj5wOZakl0uFJyUksesbo2d93IJoxJpMH9QGh47j9DG2u0LQWwFWhYsQRvDRhy4zViyA14SUmWSEzVFIdCSsHCVF54SNcZDgUY5M8AXTaUTEkoUlbZ4VAkGtCM0mhzAyhj+2K/BX3/pAl22BEgrVLs8wGYQVkrKnIds8szQROSUv5Mom10Holn1fERYmUfV8Yim2r/BV3/pB1iXjBJGAg5KOY3gwI44t0c8jSKZFk2sil82I+EN7Ld6iOG8t5RSAwoqWOL1+MVIE1DKQrFvKTuDZZHfGqGKMUZp5ZN6Q3F3qHRIH5X+JiqZZ5stJInBKQHOJAwgAHI5pHeOERsnKgOBNTwdOfak/Luh7Zp8uYHQoHq+Y07Yur8Mi6Zy79ss062S56MEy0KmSwVkI+7lpdONCwRwJKs0hmYmN4FTfxh3IjmX2gKk2a3IlSJfNpQyzgcvNmErdqswag7BHU7hly5tnQsy0hRDLeWlO2nZUWalRlBabSpnJ/ooUuYM56R2Ii1Mmb+KfdS3whkbBL9RHup8op/diQXlkyz7PRPWjLtDHjCVL2NaBf2Wb+KfdT5R8bLN/FPup8oNM8oH3gYeslyO0Zp8RxgiWoKDggg5EFxBp+wWJ12Sd+KfcT5Qvtl0rWNqYT+VMadTQut85I0dQ3Zh/7R1wGn7Cn+jJTeTqa7ZpnQCFtssKEanqYOeoGvaWHXBV7XwsuEDDU1BJpRmoGOdR2EQCgSynaWcRzdL11yO+K48UGtiTnLwK51rcAIRgAAc9Ik4s8TUDEUG4wQi/Jj7YJycglJYU0LE0gyy2QYOkNfiW+EH3ZyfMxb6akHjFHhildi82R5gkOCWZ8zl3wtXeCQWxHvMdCF1pCFOPRP8AbHMZ92oxH7rwJ+cLiwPJdM7Jk4HXzeUvefdV/jCi+bAidtSv4gFQxGIDrDYvjlFd7Wpc1QMm1pksCCKKBU9FdMZbsocC95frp94ecZ+SlplVaOb2uxVcDs+UKbZdbjLZP12NHRL8sUuZtylJK9UAglTByQNVAd4G8Qgk2UrcpSo72fOMWTG07ibIZE1sxVis6lb3GbhtWfvoRoYPTdqt0aU2cr9F6kvV3IZR7WBO8hzWJC6VeorxhZxlehoyjWzOCwHdF1nVNk1QSneND1g0MaSXckzSWr67Y8N2LcjAXSdxLFga8agwFCa2c5RApPKFClBE+WUlqLTx3jMdjw1kWd2mSVhQGqTXvBbsMKbZYHJxB1mhUaEDq3wGqyLlKK5SylhmCznNm1HXSLxytdkpYk+hve91maozAsie8tQJbDikYsBUjDWilB+ri7zkxblS5Kkz+nziyMNRhUcQ3NUmENj5SKLJnS8RIcFA2mbd5NBYvyz1fEGD1+AIJBMao5ImZwaNSb4l+13frHsm9EKLJCic2YP3PGSPKKzbl9yvOC7HeMqYfu3V7Jofi46yG4weUX0xaaHF+32ZUlRSCmYrZllQDYzkTtZDOJSUslONKkzVJGIoCRiU1TgxEEPqX64SXjK54JEwEBL4cSgS54VBHWeysPbutaUoSC+JgFEDMjMvrBpg5I8VOm+khQS2aGxPuIct+UnsgaYElNAycqN25HPxhjOt6QQCFAnJ0mrZtCu2TQS+RPvdvDreElGw2ILTc+gJrll84AFxLJYVVubyMaGXZSo1UXDHIO9auzeTaQfZ5OEMkU+szrBjBrydyszVn5LH01AOrCyRlvqc+xxxjSWAJQgBKWG7EPiMzSPrZOlSg81bOXAclXYM28IB/ftkH+ovuXDSnHqTCoSfQ5VbiQRhzBGe8NujLnk3M/H/APj/AOcHKv8Asms1X9cRHKKx/iq/+SHhnUf4sEsTfaEIvhQNSR2wdZb6VvMLLXdxGY1iVlkby7adZ79I81bNL0ayz3gJicKn37iCMlA6EZgwlvy1zLLNRNSMRUQFgbIUM8RHoqOoFHrq0DWejUiq8ZQUVEsaBqCncIvC+mTl7GN0TKV7+uNDaJTRkLJISx2RSmQjb2i7ZbUQj3U7uqHyfZCx0VWSe26CRaEom4sQwzAxqKLSNk9qXD+ymM9NsoE9JAoEqphThJxIY9HPPX9T0TUqSUJSCqmQACSCCkqLMGLFszuMTxyaDJIY24SpgY4DuOIP2VeMva7PLc4FBQG8pYHc+vYI0KLIJiQpbV9BIwpSdQWqog0clnFAIUXxIfDmGWnIkasx4Qch0WKJtmBOegyLfCvjEVXcmCZym07copXOS4BxVfTdEeKkU50C2i7QWb5wDPsSkqJY01DjKHAWneru/WJyJZWkEB3YsQB2/p4wVH0Dn7KrtvuckNMAWgaqooDeTu/m74Zyp6JnQV2K+Q+fxgEXSpahiYVo7tQVZO/ie+HFjutEuoGJXrKz7NB2Rpx8yM+LIWWUoLckPo9SwDUPojaIbjBwQTlExZm2lFgBV8t7wLab2CQObAPEv4Dz7opKSjtixxthJlJQCpamFM/gBv6oBtV9OGl7HtEOewZDxgJbqUVKJc7ySer2QIgtQB17EkjvjNkyyfWjTDGl+wSbZgSSVuTmTUntgK0WRO+n13Q0Uoe17phFbuTpm2tM4zpglpSxlBMwAkYtpwoB9oaPTOMqgn2zRzrpFVtQhJCWK5hLBCQ54vuYVrXhFkmxrI/gzeyRMWHFCykpY13Q2FnlgNhSRQMZWKgLgVSaPVtTm8WImpajtwlqA7gloZQVHOTFErlGZaAkkTCCxStwputnHiIa3ReNmnrWQVIYJBSUkkLGIllChDKTp3M0E3nyTJeiVjqIV/d8IVWHk8ZTlIUCqqnxEvkM+oRs4RXZitvof/ssn1z7p8oSXlIKpi0y9oMnTC3fnlF01ZT0lhPWw+MDc6nEVc4lywO0NMvjB+i2jvsz2ySZiSXSA/tDdGxl8pJWFlBROjJzG9np8OMZDEtXRWFV9FjoYmbNPd9uvAaUHowOUUHixjet5pUFKUVS0iWsnAHUAEgvicORmwADgByIyf2acrSZk2XNmTFnpy0qALBzj2nFXUCUs2ZDVhjeMqYhClTAvCEkFxRlUINNaCsc+uOXO/bUBEtpkxRUCKkIYkgaJG850Ha8FFpiStHc08opaX2VkEuzB39LXKgPWTAVrvNM4hMtK3CgTRLM/Ese8dekAyLqVheYoij4QXr7RGfZ4Q9kSaMkMOGUHimLbAp9hQ1Riy6QcaaCkEc0aMNdKU+tIvnTpcvpF1aJFT3buJgD97TF1TsJdgGBPaT8oRyjAooOQbgO7wiC5SqMDn1U+fVAwt031z3J8o+VbJuiyOxHlC/MvTG+H9h0qyGhNG7u2IzrwQgbDKO96Dz+qwKkTZiWJK+xh3DOALZZrWXEqSpPtEpxdgdk+J6oLyNrRyxpdhU+0KJdSi27hwGkBzi4YOBwNT26dkJ//FLViKghYUc1c4XPWcVe2Iq5M2vdN/3Vf5xnlstF0GmwI9Xximfd6cJwoBVoCpg/EnIQEq4bSPxv91X+UA2mUtHSmrB3GeX7sbxL40PzY1slz4VK5wIJ9HApwzB9Nmvbvi60qlo6RA4CvhrGVnWgl2nTf9xfnBF2Kln+JNAOpU7ntIbvMM8e7O5+DXXdNQqpSpuyvjDZNqlt/C+B+cJ5dmwpGEqZuHlFBt4FMZ/p/wAY1Y5xiqSISi2blUVqio2+X63gfKIKtyHbEH3atFnTIIRX1yZK1KmIcvUjV+G8cIzEyXhUxBB1Bp4NHRRak7/jCe+bEmcagKDZ5EZ5FwREHBLopyMrJkpL/Woh1dwmJQcAKi4riHGlcu6BbvuU0xDDp03Ls9WJjQ2CzJSnZHXV3YmE4Ns5y0UW+yLnSyhUwoSpJCkpDFiUvV88IUmoI2nalbLnuqXKQEykgOA5dycs1Gp+qCGQkAB1EAcYonXkxwy0/mOj5EDUfTRZVBCqLkXrSlAeYoAfWQzMA2m9VqpLGBPrHMjh6vxipMpSlEqJWevLt0HDhBCZQ1BPZT9YlLI/6KxgkUWW7ipRKQ5OZ+ZJMNE3QlIqtjwFITDlPL/aTZQpQmpRjKebIThoTtZEsQYMOM6q939YlyUekO035CzYpY9M+6POPZVlkguVFXBmgHmD7XcP8ovkWf6p5xym/RzX7HUu1oAYCm4Rcme+kASEgbveEE/tTer748o1Rk2tkGl4LlKPqwFaVK3CPZl56ABzuV+kDqmrV6JieSa6saKMhyikTCTjJI0GSO4a9dYx06SAS1OyOtTpeJJSuUVJOYP1Q8Y5xediSmYoJFASKlzQmM8dMt2hQlAjZcj+RfOgTpoZHojLFx/l4wguqypM9GJIUMQcHI8DHQje83IBhwijnGP8hOLfQ4nWBCZSgAAAhTUGiS0fni22mZzi9tQ2jR+MdonW6cUqd8j3N1xxu3sJswe2r4mK45xm9InNOK2zswsZ3jv/AFj4XfV3GTZwg/eSk+k9OHHfD+dZpKsP3wdQHpILEjcwy+UMpclaC4pdln7HxHfExZeI74Wq5FWYErC5RUSC6lmigA5FTU5qd8T1pSEttsEmwFWGUj7xiTJGJyxZ3I45b4Mm4roCimaxFgDuTq+fBo+m25CKSxiO/wBHv17IzN32iaqquaZvRC3/AKh2NDuRd00zjK2MQDkvQBgX8RCOT6SGUYogqaqYfvNpqhqN2ZNAlsvlEo4KqVuD4Q+9WvZTjBl72LmsKFLCcbsz4SQRmSOIzhbNkEMFJCg9HenEHNMK01ryFy9dDW7LUmYNpaEGhFSGAevSYGtWY5O0MZd6BBwzFS5juykZs9Aas9RuerPGJmXMXKpRf2SAFa0ByV4GK+eVlkcjsh36mzibco9g0xxy3RZLQgAICjM2FqAIUEhlJCk6ihzYikaK459nRKTJTiPNIQNsEqwqBwOo1ORHDC2kcpva950ua6UulDBVA5NDUAOEB2634Rv+RaJk6SZ4ZJXhS4KXKUJBSDsHIrU3XGnHbj0JKSTo1SZ8vcO6PrXa0S5S1uAEpJdnbseALZJnoBOMsA5LpOoph5vUPXwjH8rbzmKsNqxhCDLSBiUWWnnCEFwl3YKL0oSNzwXa1QLTHPIs2oXcjFaFTpyyV4pgKmx1SnNwG62c6QttvKe1JmGWVKUsHC3NgJfKgbErgSQOBhR9nnKqXKs4TOQVTQcKV40lJlsGKVEsaguUvWDrbaUrtwWGZS0EMQoaZEUOUQzxkkmVxtXRtLqkKQgGcvFMNSyRTg4z+G6DP3kkaKP5YslIKkuAxOT16sj8ICue1zJpXiCQEKKKAu4zLk5RZRcaSJ3e2XG8CcpZ7WHnHNr5fnplPTV/cY6fbLCJiCkuHGaSQR1F6GOVT+ke6ucSyxkmrKY2q0WXBLH7VKcUxpfqeOmqKdAkdeEfOOZ3YcM5CtygfnpHQLonqVJExRQkKcjMUdg5Uc6Q0dukCQt5Q220yx93zRQQxwodQcdfjHHrwU06YGT01aP6R4x22/7R/wCnm1SWTk4rlUMePhHEre3OzKK6asiG6R9mGhFqTsWT+pqLXewNvlIScMsyVFSQzFSVZ5Z65xkr/wCWM+XapiUTlJwLYDYIAAGTgnN84f2WbKMrBgXROEqQBjFG2VlyDRxm0fIsCElaSLSQwb7wOS9EgvnxO+M8XxdtFmr0h7abTgWliUjaJLgZaNjTvdw/RZtqKps8LkhTuyjqDuYOMwA3HeBCO1oQCkBCyUkNjU+Z2v8AUzAUT1wTLXhkgJSyVKVhArTCFAlt4Hwhcal5GnQ7uq0Cg+qxnbNy/vATSqWjHUpJShSsjQOFZsA4gy6LT0Tweuce3VYFy0qDNiWpXSKs29kbsvGKyyvGrQiipaKL/wCXE6dzYnYUqQKhOEEFSdoEFeYUBTjWGXJi9phlIc4gSQXFGKy2TsSK0MZ+0cnSVqUUlipZLTNNCBgzJJo4yzgmyWaWJaQFrZOLMJB2wtJB2w42nFNBqISUuWzkqNZdl9SJzppLmEVlqIIL+qsUNSQ1C4IakX2ixA0mJdsjqK0YkZcDSMV+7ZQKaKVhSEEqWQ7BIDhyFEpYu4yjV3ZfUwkBeDCzkFzrkkv8aQXlS0xfjvaKLmROs9tcJxoWMK1qKEoMtqhSdFOBUAg8INu7lELPJta5SFpTLAMqWp1IQopCloJDpDFRADsQBho0GBEuaSEK2h6JpnkQddct0W2O61y8WBITiLqw0fiWzNT3xphPWiTi/JmrZyytqpSFz5ZQhbAKCmxBWTophLkCoqIvmzJq0z1KR91MSTVilasBbfUKIbLMRpFWaazVD51z699IS3hcCVYnGBRB20+sQzkOyiKZ7s4V2/J2l4MZyNs8okpWNnHiOQ2MQSVMohz0QNfCHdotSRaQsYglKkl1MaJzfCSHpk7ZVEKbTyTVZ1BZ20hmICgEt6RZTgvWuznA9kmyUgYUmoPpqIKWw5YWPRyr4w+dqVJeBcetm+tX2jpllUtlggNLUEpwqzqmrEADPjR6OFZOVYUr7uapKVr9WuNnZmdJrkpmakZTnkLCQkYQkbIViUkEEF0pdJSK6ca0gyXY1ukrW5SSWckNRwFMC3YIjlzP/paCRfL5ZzJs2cnnQQgsFBiOgxoUOWUDUPnuymuYCpRGRJI6nLRluTlyTZcyaZiFAr6LKDNiU+XZD2ViBACSSSwALnMjtasJK267oe1QcknRgTkSQkDrUaJ64pTKmrk4RPCZ3N0aYClUwnCylBJNMJ3VbMRoLnsaTKlkoBU9XFemX8BB6+T8hVcBB3oWtJfKhSoMeqFe+huuzCy7wCVqR+1GYsFfOSiXCUkApUggArT0MxRyTCG2B5i/5j8THRZHIWwJmzJiUHnFuFKK1KO1UkYnAJ3x4rkDZCSSqa5L9Ia/kjRjai7IzTkJLHYk/eB1dLfvSk+cHTLCh61qNd0JrnvnGgzCkJxkUBNGAFO6GZvB93fGf45opyR5OsyBNl0Gav7RAdpWBKkZfUpXlF9omhS0HcTv3dceyrAkpSkno5HI5N8DDKMogdMU3ZPDJrpD+VaAQKx9IuWUBTF70W/u1PrK74lkjKXgeNLyUzEuDtGtIWyrAFo6dC/gYcpu5I9IxFN0pAYKLfRgKE0FtAYu1LuVH6AHygpAA1+EWC7R6yo8/YB66oWWObCmkQRagFqD1ZP/ANoFvicqZgY0SXz1ghV2h3xqf/vzgedZAPTVBWKS6A5IhZZipdQ5JIdzTCwBHZmIbp5SqllKSMaVKZlPuJoRllrTOE/Mg+mrwjyZY0muNXh1buJh1DJdiuUTWyrRLnBpamV6iqHsY7XYYzvKW6bGkhU1abOtRIGgUddntzDZ1hcZX/ur70/4x7esvn5PNzZmMpLy5kwJUtOpDttJO4v1xohzepEZKPaKrRc6pVXcVGIF05ij6Z5GDF2gjUGHNnWFSkBB9EOODNQOWSwyGUe/vjAQFJdLFywBdvr6pEsuF32GOTjozsuQyipZCQRQAOsgkq30Dk5sNzxRarSQkhIwpxB2ckjFkpWo4BhwjZ2S95YqoJI1LVfjTOJpt8qbVKaJUlzho4UKOzPwz4QqteAuSfkD5MWsGQgOHY016R00zhzOtYAq+gYAnOgxMKDri1NlB9HD/ce3Tsr1RZ+xtlSOVlGBSwvGWKWcPQ5YRlX4+EGBJ3+H6xQiSoKVTUf2iCEktkYrGQjRz+VYbIkMkpA3CYfOCEyrN64/3P1giROkFIK5NnGIsBth9GH3jnOAbXbbPLGFVmSpZSlScK1J6SErL7blsQASlOWZEMsl9HOLW2i5Vns59McPvP1gizy5INFD33+cJbvmodJmSyyiXSkkHoukB1bIB3lRYnPKKlXlLVMJSgoRokYsTYVKDlSiSXFTQHNhA52GqNii0Iaik/0+UCT1JV6XcQPhGYsd9zQAAQxrk+ejkxG9L+mIaXLGFeIkqG04oKpIYb6Nurotu6DZoOaR659/9Y+5pHrq9/8AWEd3XzMXLBUoEq1whtBu+ni8WxScKSsOXoQAS2beFIHyO6G4fXkNOaR+If8Ac/WIqQj1z/ufrAyJx6Sg4JLDIMKCoqXLnqaPpcwKUrIBwAlyWoHcmtT8IX5hvhbYQZaPXPvnzge0yEYSywDoVKJD8aiLhaQuiUBJG4k56VNT1b4HtttCEFKpaZnWpSSHeuyWDGGWSxHjdWKbotKCSiaslWIhKqpSWzSFg4VK1YVYHdDQ2SUdf61ecZK3XipS7HZ5TlpiAFZAqcIApk4JJ642lusq0nIh3KZaQapqGde0ACM6nsYxVbcUvIso8b/QkvmVzeHm5WIKJBUpawkUprU1yixd3pSQoVah6VSdA5bf5xKRbAsaBStoNUJbJIqRXwim8JqlDC+4kbi1R8Y05orBkSTvyQjeSFtUGps2KTKJcqQVMQ4IGyzEN9CGdlty17CkGY9AQNr/AJeHXC+7rtmqSkqmFCVCgoVKNTsjIdZ3UBh3JnICVS8npiJd+CzQ10PR3MYzOVux3Emi75SSDMJrWp2BwUob+BA4xYtZFFh06AMGAJ6A6JB3Bn3HOBJ8/AoCY4egVqOBVksddeBivnpskEjDMlGrMGA1pp2RO7CoqI3sk5af4K8Q1Qcx+RWX5TDGy8ow4StCgctkE/0kYh4wls11CbhmAzJSfVOo9l6gcadUNzLISAnEcg77RD1dWvVlDxgwOY1k2tOJVRmN3qiLxaEbx3jzhUi6lvi9p8vZZsqGCBYl7vruinFC8mcsTyytgwtNA2h/pyv8INHLC0J6S0lgM5cs5p34aCmXVGRXzaQgVKQalR1c1BejHJ4vNjnTpqJUhJWZoThQkgnClAcmrJSKEqLCJqLZZySd0MJ152ueZi5yHQCebwoQknCGICgBiOVC+4QbPudcnmzMABmEfdjpJHNzGx7lOco1Fz8hkWWTimLMy0AEulRShFCcKBrXNRqdwyhHe8kzcIJLlVS9auDVuP8A1C5I0zlKxHYZjpSeAbuiu0H7xWIDduz049UE2FFRTROm9I84jcCJlpVaFLSmWiWvCFEEkmrjiQyTT1gIWa1Y0HTK7NaQJQwh8KSokn0RTN65ZVMVSZXOkLUEgJKalSmqQUtVia5EioruhmLoXhICwlnHW9WpuqDxePbLcZSHWQquSlHACzkgakVLDuhdXYrk6otVIWOioHUjd3tudmHWYjKJTVZwudQ6jo6QDXry4x5Os52lyz6PSJUSGGQRVtal+GGAZU1RLmvWd+Vc/rKOcFY8MrrYwk27QBnpWp7S26jAdb5xGbMBIKnIB03Bi0X2S6lKIBcEVKfTA46IB3mp0TB37tSMQPNgIJHQSrawgvjXU57hwAEFROc0KrRY5aVEBIBUqj1yZVN1WrDFcmQtLSiQsgUmFRSXDqDghg7ZaCBLNKXMmYU8yUJNV8ygjINhDVJ68qw/RdaUJxqUnPZAlIDjUUD+I7YpC4zUo+Cc3apiG7rkWXSsBFGCgQz6A0di2QD5Rbb1CStKZUkKIY86p9GJwpBOE11cvUZQ0ROBSVH2k5VYMaaDTLdwgNa8SBNRmMxxGf1uJGsNNuUuTEXVeiiyImzZiiVJIIfC9VAU2qUXQEn+UjJyXLZbomOleQL51pXXuY9cVrlmbhmSQec3DPeR+v6w9lXOJgSZwGLVKTTqJHwGW+FpyDaQFYpS1vKWjGjJzkB1n+3MaPDO7rqRKJbEo5upmHUN4bM13QzkyCaAUHcIHvG9JFmd9ub6ic+GI+iOuu4RRRS7JtthaLOSCVFhmSd2pJOQ4wovHlVKQnDZ1JUovtqCigMCXDB11AFKVeoEZrlHfE60S1YiQijIT0cxn6x6/CFFntJShiknCOrVt/GEnOtIvjxXHkD3la565uOapcwn0tMjRIFEjgw6olZUbOuZ/uMWSrWAFYmBr0s8Jdu0ZPWnVXyTakN0k5nX2jwhsKFz90W3dyIXbAEIGEBipZbCgUIfVaiADhB1GVSOnXPc0myS8ElNWAVMLY14cnO7gKfGGCZSJaBLlpCEJoEjJoqaKdCdg9sGwrqPwMcytl40cZpy7wI6jbE7BAzIbsOsZmVyMkBjtOPaOfF4jma6Kwi2LeTFnlFJTOAcy8CU1crUGJBGRSMjo7jKGN+36iZKlpHTWkTElhRmBJ3Zln16o559oqjKtaZaFLSEISXxEVUCaEHc24w3um51KslnmzZkxS5qFFIUo0QFAS0jUhiVfmjoxrHvyLJ7aXgZWY1OuVdMu89w7YnazstXa+HyELp1mQlZCScIap3N0io0DnThSGNku5KXUSUsMRxAu1WIQQM2NV+7AljSZJSbISpRVUOKBKWBc72ADqqereRBiLslpxqOytIfZoonC4DiiMw+CvtR7Z52JSQE4W2lFySSzAEnryypQCJy0vLc+msdxUAP6QIRMooly0jEhASEhIUWSGDsAT45mseWawomSloWApJWXSoODRJFIsqZzAPsE/1Jqd2WsE2Wy4MQK0h1PrqAGygpNhbSBpN3y5aSmWlMsEegAK76a8YEsUkocElVWBLmHqbP7Q7j5R8qSH6QrwOcPxYOSMNbL0tAmhCZAKcSkj7xIcFThVcjXJt1Ye3PccwKUV7MtVQPSO4hOg4nuMOESJYUlQSMVWUQMQb1dB8eMMpdkoVLISkVJJam8k0HWYerJ2/AHZbvSgFMtID56k9Z1+EEWqfJs0sLtCwgMwGZJGiR0ldnbCC3/aNIQoy7MgzCM5hDJfLZBqvrLDc8ZK975TNmFcyWVq1WcKmGgyoOECU1HRWGJvb6H97cvJk0FMgKkI0P+ooO2Y6H5a8YAOZgewLlIDqSC6RQhIGJy9cNKB2yeC5k2WfQNdyj5xNW2POkqSIWv+Gez4iF6EUV1fMQcq1pQCyCpmoVkjuIIilVtSoLODDsFgMLY6NXAO136o6S+w+KTUHoQ29bTEgvl8zluj2Tl2nfvMFXtbZXOHCgto5Ao5b0T8TFMu2IboeI3/yxowJUZvypNyVqjta7fL9dPvCKzb5frp94RUcZPTHun/OI2cTSVYmSAWScyoNVXT2Q9ADXOJTnRSKLRaUH0094j4z0D0094ixMtfrD3T/lA1pTNcYSCkviU2QCSzDHUk074zvZVNHK/tOuaZ+2laMSxOCSkAVdCQkpfdsu7ZHg52UyxDmrPqlEoIKiaURLdquaJIDUzrvS/aImfzSAl1pIZYfCzMQyRmDkX8XpG5rTMVZpcuYatUbkDMHRyWTFuVxi/RBx+zXsNxglJGJ3xBRPRQKJCQAAmmEUrm5MfE4kh3+8LnfgTl4Ad8ehJUl9ZhYfy/8A5xHtEHSrvUpZLYUgBIJ1GZYajIPQUMT3LYdR0CyCyZihU5DeSAwA7SYZyrtogKLBBBYZlksHOm/f1RfZrFzYSlAOdTmouaud3U0HKkoloMycsIQMySw/74CpisYUK5N9FHMFQwpA+XbBEyxIT05gSTVnbL4iMzb/ALRpYOCQkhP4hFetKDl1qrwEJP8AySRiKyuaXzJQ5J41h6FpnQWlfip7xFaptncAz0ODliGe6MDO5S2Rw65ifaUjZGWZDkQXapzJSogKFGWku+4g1cdcB34O/s19pvyzyEug86rQA0zZypmHUHMYm/rbarUsYySgVCEBkJbh6RB1U5rFs1YUhxUO/FlM9OuLbOdqo4dqaeIiMputlI62jMWO7ZzkCWqtQQKPVq9VIMVcVoLkSlB8400hFdDvcOYLSojUN/KIi5O7LqdKqMsi6pzJBlqIFFszipNNHiS1tGksynxuQ+LcPKFtusiTpX63RSMt7JSdoRWqa4PWMuyKULLK6h8R9PBdrQEJKmB31IbL2vrtELplsSysh1H2kxWW9gxypcQS3zXIcMQMxR6xRKmU7T8TFdttdeyKZU2nf8Yth6J/k9o/QATF6GgdB4j3k+cehRfNPvJ84zNFrQViimcsMw3O8QUo70+8nz1ge1Eszpb0i6ct3SgHaF86ypUHUBtAZ6CFCLNjBwBgss+QEsZV3kOWHrCGdotaVDD0gRuYNu3l/p4lIkKX1dgA4Dd1Q0YCSnvRTLlJCk5E1YnSg6IyGTOdN0NbPZSamgzJPif1hNfHKWy2KiyZk3SWiqgfaOSO2vAxz7lByztFrBSo4JZ/0kPhbTEc1nrpuAiySQig3tm6vz7Q7PZ3RIHPTPWD82C5HSHTqDRNPajAXtykm2heKapSiHwjIJG5Kck9merwstU0YlNVqefi8Cg1EC2W4pLQabUCMj4RKVY58wOiWopS5LPVukzDawgOWdoCVNr2R0Hk1ylQi7w6kCZKSQh2B37tCyj2PBT3s7wc7VMVNVgAclkjjWnxBgoXpPsxwpLVIUhQdJUHDEE5vqGMX3dPSFqUEutwUgp2SlKgtYPWAB2ndF/KS7QZ6EJdWNOJSgKbS1kEnLFgwvxh61YnYdd1+y5ob+Er1c0Kr6Cm8C0aUpI6ThTgvxGrNqHy3xhZUqfNMrDLQtCJZGKVVylSqqAyWQxwM7F2za27eUU2SAk/eS/VVmP5VZp6qjhE5RsVxp6N7JLuQSRTfu8IsKuvxjNSr+s9C608Ch2pk4+URnco7O3SX7hiDxB5P0P5Hp0faiMwez4Qgs1+yEO5WxLjY0c90TXygs5YgzM/U174PxHcmNVyPZoYzt42QyyoaGoc7inZPHLsIMGHlLIBb7z3B5wsvG8Zc3oYtScQAzKGZjwiijQE3YunDEKaeBihAAGSuzKJhZfj8REgUmKRdBnG+zqIsy93wiUmxrDuBUwcHjwzDvhHKgcEVJsq90eKu9ZOmviGixUwgZnvihU5frHvMc2Hgg2VYEoZSzo31vge+DMmowSpypCdSgDGfzPsjqrx0ihRJzL9cSTA5BUaMufs9R+Ov3B355xYPs9R+Mv3B5xply3BDs9Hi+ySAkBObRzbCY6Z9nSG/jr39AecUL5AJ/HV7g/yjdWlFIzN+2tQPNpo4qeB0ERcpJjqjJ2nk4jHhRMUrjhAHHU0gC+Ln5lcqWJjhZCi4ZmISNajaNY28u7BLSRrqfkOEZLlVJ20TXqlSUAaMk4n4RfBJuWyeRUtAXKi1qFoQhK9qWkAEH1nUquR2SlO7SH11TlixTlTZm2QooBO0wRQsMquRrCW9LEkzifSSAovkUp0beaRGdOmGylZU+OX2hTsaMzEF+uLOVxoStmqsEuxWWfLnWdbSttM4pWpSQHQmSsg1AdSjirQHc0EWnkVJmz5mGcpOIleEIoAo4qE6bUYYkqK5IoJiJaT+UADxwnsjslhkDCksHwgP2DWFyz8o6CM3L+ztH46vcHnHv8A/N5dfvl19hPnGwTLiRTEObHoxx+zeWzc8v3Uj5xZK+zeVkZ0z3UxrUiLUJgc2Ex6/s3lM3PLP5UvCmzciZS5xliZMAdVdn0eDb+MdJMqojPXOjFNKstlQbqIqaZ1O/SA5sKiKlfZpJ/Hme6mIH7NpOs6Z7qY2ZEUMYdTYt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7658" name="Picture 10" descr="http://millcitytimes.com/storage/Library%20Geen%20Roof%202.jpg?__SQUARESPACE_CACHEVERSION=12833061314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88640"/>
            <a:ext cx="3813658" cy="2860243"/>
          </a:xfrm>
          <a:prstGeom prst="rect">
            <a:avLst/>
          </a:prstGeom>
          <a:noFill/>
        </p:spPr>
      </p:pic>
      <p:pic>
        <p:nvPicPr>
          <p:cNvPr id="27660" name="Picture 12" descr="http://farm5.static.flickr.com/4119/4849569364_128f72d94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61048"/>
            <a:ext cx="4762500" cy="2828925"/>
          </a:xfrm>
          <a:prstGeom prst="rect">
            <a:avLst/>
          </a:prstGeom>
          <a:noFill/>
        </p:spPr>
      </p:pic>
      <p:pic>
        <p:nvPicPr>
          <p:cNvPr id="27662" name="Picture 14" descr="http://henry.com/images/casestudies/case_minnlibrary2.jpg"/>
          <p:cNvPicPr>
            <a:picLocks noChangeAspect="1" noChangeArrowheads="1"/>
          </p:cNvPicPr>
          <p:nvPr/>
        </p:nvPicPr>
        <p:blipFill>
          <a:blip r:embed="rId6" cstate="print"/>
          <a:srcRect l="5348" b="9449"/>
          <a:stretch>
            <a:fillRect/>
          </a:stretch>
        </p:blipFill>
        <p:spPr bwMode="auto">
          <a:xfrm>
            <a:off x="5364088" y="3356992"/>
            <a:ext cx="1911292" cy="1379994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179512" y="3140968"/>
            <a:ext cx="4937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Minneapolisi Központi Könyvtár</a:t>
            </a:r>
            <a:endParaRPr lang="hu-H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980_FP1029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717032"/>
            <a:ext cx="4265574" cy="2853436"/>
          </a:xfrm>
          <a:prstGeom prst="rect">
            <a:avLst/>
          </a:prstGeom>
        </p:spPr>
      </p:pic>
      <p:pic>
        <p:nvPicPr>
          <p:cNvPr id="4" name="Kép 3" descr="Huelle_Zeichnu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717032"/>
            <a:ext cx="4169474" cy="2834259"/>
          </a:xfrm>
          <a:prstGeom prst="rect">
            <a:avLst/>
          </a:prstGeom>
        </p:spPr>
      </p:pic>
      <p:pic>
        <p:nvPicPr>
          <p:cNvPr id="5" name="Kép 4" descr="titel_aufmach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88640"/>
            <a:ext cx="5199380" cy="3232658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0" y="2564904"/>
            <a:ext cx="6318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Philologische Bibliothek der Freien Universität Berlin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1091822-Kopie,medium.14044233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3717032"/>
            <a:ext cx="6126480" cy="3063240"/>
          </a:xfrm>
          <a:prstGeom prst="rect">
            <a:avLst/>
          </a:prstGeom>
        </p:spPr>
      </p:pic>
      <p:pic>
        <p:nvPicPr>
          <p:cNvPr id="3" name="Kép 2" descr="4b90580ba4bd251a9988d8e6d8b55f4dv2_max_443x332_b3535db83dc50e27c1bb1392364c95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260647"/>
            <a:ext cx="4303967" cy="3225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6084168" cy="908720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zöld szemlélet megjelenése</a:t>
            </a:r>
            <a:endParaRPr lang="hu-H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620688"/>
            <a:ext cx="5868144" cy="623731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hu-HU" dirty="0" smtClean="0"/>
          </a:p>
          <a:p>
            <a:pPr lvl="1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1962</a:t>
            </a:r>
            <a:r>
              <a:rPr lang="hu-HU" dirty="0" smtClean="0"/>
              <a:t>: </a:t>
            </a:r>
            <a:r>
              <a:rPr lang="hu-HU" dirty="0" err="1" smtClean="0"/>
              <a:t>Rachel</a:t>
            </a:r>
            <a:r>
              <a:rPr lang="hu-HU" dirty="0" smtClean="0"/>
              <a:t> </a:t>
            </a:r>
            <a:r>
              <a:rPr lang="hu-HU" dirty="0" err="1" smtClean="0"/>
              <a:t>Louise</a:t>
            </a:r>
            <a:r>
              <a:rPr lang="hu-HU" dirty="0" smtClean="0"/>
              <a:t> CARSON: </a:t>
            </a:r>
            <a:r>
              <a:rPr lang="hu-HU" dirty="0" err="1" smtClean="0"/>
              <a:t>Silent</a:t>
            </a:r>
            <a:r>
              <a:rPr lang="hu-HU" dirty="0" smtClean="0"/>
              <a:t> Spring</a:t>
            </a:r>
          </a:p>
          <a:p>
            <a:pPr lvl="1"/>
            <a:endParaRPr lang="hu-HU" dirty="0" smtClean="0"/>
          </a:p>
          <a:p>
            <a:pPr lvl="1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</a:t>
            </a:r>
            <a:r>
              <a:rPr lang="hu-HU" dirty="0" smtClean="0"/>
              <a:t>:</a:t>
            </a:r>
            <a:r>
              <a:rPr lang="hu-HU" i="1" dirty="0" smtClean="0"/>
              <a:t> </a:t>
            </a:r>
            <a:r>
              <a:rPr lang="hu-HU" i="1" dirty="0" err="1" smtClean="0"/>
              <a:t>Challenge</a:t>
            </a:r>
            <a:r>
              <a:rPr lang="hu-HU" i="1" dirty="0" smtClean="0"/>
              <a:t> </a:t>
            </a:r>
            <a:r>
              <a:rPr lang="hu-HU" i="1" dirty="0" err="1" smtClean="0"/>
              <a:t>For</a:t>
            </a:r>
            <a:r>
              <a:rPr lang="hu-HU" i="1" dirty="0" smtClean="0"/>
              <a:t> </a:t>
            </a:r>
            <a:r>
              <a:rPr lang="hu-HU" i="1" dirty="0" err="1" smtClean="0"/>
              <a:t>Survival</a:t>
            </a:r>
            <a:r>
              <a:rPr lang="hu-HU" i="1" dirty="0" smtClean="0"/>
              <a:t>: </a:t>
            </a:r>
            <a:r>
              <a:rPr lang="hu-HU" i="1" dirty="0" err="1" smtClean="0"/>
              <a:t>Land</a:t>
            </a:r>
            <a:r>
              <a:rPr lang="hu-HU" i="1" dirty="0" smtClean="0"/>
              <a:t>, Air, And </a:t>
            </a:r>
            <a:r>
              <a:rPr lang="hu-HU" i="1" dirty="0" err="1" smtClean="0"/>
              <a:t>Water</a:t>
            </a:r>
            <a:r>
              <a:rPr lang="hu-HU" i="1" dirty="0" smtClean="0"/>
              <a:t> </a:t>
            </a:r>
            <a:r>
              <a:rPr lang="hu-HU" i="1" dirty="0" err="1" smtClean="0"/>
              <a:t>For</a:t>
            </a:r>
            <a:r>
              <a:rPr lang="hu-HU" i="1" dirty="0" smtClean="0"/>
              <a:t> Man </a:t>
            </a:r>
            <a:r>
              <a:rPr lang="hu-HU" i="1" dirty="0" err="1" smtClean="0"/>
              <a:t>In</a:t>
            </a:r>
            <a:r>
              <a:rPr lang="hu-HU" i="1" dirty="0" smtClean="0"/>
              <a:t> </a:t>
            </a:r>
            <a:r>
              <a:rPr lang="hu-HU" i="1" dirty="0" err="1" smtClean="0"/>
              <a:t>Megalopolis</a:t>
            </a:r>
            <a:r>
              <a:rPr lang="hu-HU" i="1" dirty="0" smtClean="0"/>
              <a:t>. </a:t>
            </a:r>
            <a:r>
              <a:rPr lang="hu-HU" i="1" dirty="0" err="1" smtClean="0"/>
              <a:t>Symposium</a:t>
            </a:r>
            <a:r>
              <a:rPr lang="hu-HU" i="1" dirty="0" smtClean="0"/>
              <a:t> </a:t>
            </a:r>
            <a:r>
              <a:rPr lang="hu-HU" i="1" dirty="0" err="1" smtClean="0"/>
              <a:t>Presented</a:t>
            </a:r>
            <a:r>
              <a:rPr lang="hu-HU" i="1" dirty="0" smtClean="0"/>
              <a:t> </a:t>
            </a:r>
            <a:r>
              <a:rPr lang="hu-HU" i="1" dirty="0" err="1" smtClean="0"/>
              <a:t>by</a:t>
            </a:r>
            <a:r>
              <a:rPr lang="hu-HU" i="1" dirty="0" smtClean="0"/>
              <a:t> </a:t>
            </a:r>
            <a:r>
              <a:rPr lang="hu-HU" i="1" dirty="0" err="1" smtClean="0"/>
              <a:t>the</a:t>
            </a:r>
            <a:r>
              <a:rPr lang="hu-HU" i="1" dirty="0" smtClean="0"/>
              <a:t> New York </a:t>
            </a:r>
            <a:r>
              <a:rPr lang="hu-HU" i="1" dirty="0" err="1" smtClean="0"/>
              <a:t>Botanical</a:t>
            </a:r>
            <a:r>
              <a:rPr lang="hu-HU" i="1" dirty="0" smtClean="0"/>
              <a:t> </a:t>
            </a:r>
            <a:r>
              <a:rPr lang="hu-HU" i="1" dirty="0" err="1" smtClean="0"/>
              <a:t>Garden</a:t>
            </a:r>
            <a:r>
              <a:rPr lang="hu-HU" i="1" dirty="0" smtClean="0"/>
              <a:t> </a:t>
            </a:r>
            <a:r>
              <a:rPr lang="hu-HU" i="1" dirty="0" err="1" smtClean="0"/>
              <a:t>on</a:t>
            </a:r>
            <a:r>
              <a:rPr lang="hu-HU" i="1" dirty="0" smtClean="0"/>
              <a:t> </a:t>
            </a:r>
            <a:r>
              <a:rPr lang="hu-HU" i="1" dirty="0" err="1" smtClean="0"/>
              <a:t>April</a:t>
            </a:r>
            <a:r>
              <a:rPr lang="hu-HU" i="1" dirty="0" smtClean="0"/>
              <a:t> 25-26. 1968</a:t>
            </a:r>
            <a:r>
              <a:rPr lang="hu-HU" dirty="0" smtClean="0"/>
              <a:t>. Editor: Pierre DANSEREAU. Columbia University Press, 1970.</a:t>
            </a:r>
          </a:p>
          <a:p>
            <a:pPr lvl="1"/>
            <a:endParaRPr lang="hu-HU" dirty="0" smtClean="0"/>
          </a:p>
          <a:p>
            <a:pPr lvl="1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1970. április 22</a:t>
            </a:r>
            <a:r>
              <a:rPr lang="hu-HU" dirty="0" smtClean="0"/>
              <a:t>:  Egyesült Államok első </a:t>
            </a:r>
            <a:r>
              <a:rPr lang="hu-HU" i="1" dirty="0" smtClean="0"/>
              <a:t>Föld napja</a:t>
            </a:r>
            <a:r>
              <a:rPr lang="hu-HU" dirty="0" smtClean="0"/>
              <a:t> rendezvény megtartása </a:t>
            </a:r>
          </a:p>
          <a:p>
            <a:pPr lvl="1"/>
            <a:endParaRPr lang="hu-HU" dirty="0" smtClean="0"/>
          </a:p>
          <a:p>
            <a:pPr lvl="1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</a:t>
            </a:r>
            <a:r>
              <a:rPr lang="hu-HU" dirty="0" smtClean="0"/>
              <a:t>: a világ első környezetvédelmi minisztériumának a létrehozása az Egyesült Államokban</a:t>
            </a:r>
          </a:p>
          <a:p>
            <a:pPr lvl="1"/>
            <a:endParaRPr lang="hu-HU" dirty="0" smtClean="0"/>
          </a:p>
          <a:p>
            <a:pPr lvl="1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1972</a:t>
            </a:r>
            <a:r>
              <a:rPr lang="hu-HU" dirty="0" smtClean="0"/>
              <a:t>: MEADOWS, Dennis – MEADOWS, </a:t>
            </a:r>
            <a:r>
              <a:rPr lang="hu-HU" dirty="0" err="1" smtClean="0"/>
              <a:t>Donella</a:t>
            </a:r>
            <a:r>
              <a:rPr lang="hu-HU" dirty="0" smtClean="0"/>
              <a:t> H. – RANDERS, </a:t>
            </a:r>
            <a:r>
              <a:rPr lang="hu-HU" dirty="0" err="1" smtClean="0"/>
              <a:t>Jørgen</a:t>
            </a:r>
            <a:r>
              <a:rPr lang="hu-HU" dirty="0" smtClean="0"/>
              <a:t>: </a:t>
            </a:r>
            <a:r>
              <a:rPr lang="hu-HU" i="1" dirty="0" smtClean="0"/>
              <a:t>The </a:t>
            </a:r>
            <a:r>
              <a:rPr lang="hu-HU" i="1" dirty="0" err="1" smtClean="0"/>
              <a:t>Limits</a:t>
            </a:r>
            <a:r>
              <a:rPr lang="hu-HU" i="1" dirty="0" smtClean="0"/>
              <a:t> </a:t>
            </a:r>
            <a:r>
              <a:rPr lang="hu-HU" i="1" dirty="0" err="1" smtClean="0"/>
              <a:t>to</a:t>
            </a:r>
            <a:r>
              <a:rPr lang="hu-HU" i="1" dirty="0" smtClean="0"/>
              <a:t> </a:t>
            </a:r>
            <a:r>
              <a:rPr lang="hu-HU" i="1" dirty="0" err="1" smtClean="0"/>
              <a:t>Growth</a:t>
            </a:r>
            <a:r>
              <a:rPr lang="hu-HU" dirty="0" smtClean="0"/>
              <a:t>.  </a:t>
            </a:r>
            <a:r>
              <a:rPr lang="hu-HU" dirty="0" err="1" smtClean="0"/>
              <a:t>Universe</a:t>
            </a:r>
            <a:r>
              <a:rPr lang="hu-HU" dirty="0" smtClean="0"/>
              <a:t> </a:t>
            </a:r>
            <a:r>
              <a:rPr lang="hu-HU" dirty="0" err="1" smtClean="0"/>
              <a:t>Books</a:t>
            </a:r>
            <a:r>
              <a:rPr lang="hu-HU" dirty="0" smtClean="0"/>
              <a:t>. 1972.</a:t>
            </a:r>
          </a:p>
          <a:p>
            <a:endParaRPr lang="hu-HU" dirty="0" smtClean="0"/>
          </a:p>
          <a:p>
            <a:pPr lvl="1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1972</a:t>
            </a:r>
            <a:r>
              <a:rPr lang="hu-HU" dirty="0" smtClean="0"/>
              <a:t>: Az ENSZ első környezetvédelmi csúcskonferenciája Stockholmban   -&gt;   a világszervezet napjainkban is működő környezetvédelmi programja (United </a:t>
            </a:r>
            <a:r>
              <a:rPr lang="hu-HU" dirty="0" err="1" smtClean="0"/>
              <a:t>Nations</a:t>
            </a:r>
            <a:r>
              <a:rPr lang="hu-HU" dirty="0" smtClean="0"/>
              <a:t> </a:t>
            </a:r>
            <a:r>
              <a:rPr lang="hu-HU" dirty="0" err="1" smtClean="0"/>
              <a:t>Environment</a:t>
            </a:r>
            <a:r>
              <a:rPr lang="hu-HU" dirty="0" smtClean="0"/>
              <a:t> </a:t>
            </a:r>
            <a:r>
              <a:rPr lang="hu-HU" dirty="0" err="1" smtClean="0"/>
              <a:t>Programme</a:t>
            </a:r>
            <a:r>
              <a:rPr lang="hu-HU" dirty="0" smtClean="0"/>
              <a:t>, UNEP)</a:t>
            </a:r>
            <a:endParaRPr lang="hu-HU" dirty="0"/>
          </a:p>
        </p:txBody>
      </p:sp>
      <p:pic>
        <p:nvPicPr>
          <p:cNvPr id="1026" name="Picture 2" descr="SilentSpr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16632"/>
            <a:ext cx="1403985" cy="1978343"/>
          </a:xfrm>
          <a:prstGeom prst="rect">
            <a:avLst/>
          </a:prstGeom>
          <a:noFill/>
        </p:spPr>
      </p:pic>
      <p:pic>
        <p:nvPicPr>
          <p:cNvPr id="1028" name="Picture 4" descr="https://upload.wikimedia.org/wikipedia/commons/thumb/f/f4/Rachel-Carson.jpg/200px-Rachel-Carson.jpg"/>
          <p:cNvPicPr>
            <a:picLocks noChangeAspect="1" noChangeArrowheads="1"/>
          </p:cNvPicPr>
          <p:nvPr/>
        </p:nvPicPr>
        <p:blipFill>
          <a:blip r:embed="rId3" cstate="print"/>
          <a:srcRect l="5906"/>
          <a:stretch>
            <a:fillRect/>
          </a:stretch>
        </p:blipFill>
        <p:spPr bwMode="auto">
          <a:xfrm>
            <a:off x="6018985" y="260649"/>
            <a:ext cx="1256191" cy="1688805"/>
          </a:xfrm>
          <a:prstGeom prst="rect">
            <a:avLst/>
          </a:prstGeom>
          <a:noFill/>
        </p:spPr>
      </p:pic>
      <p:pic>
        <p:nvPicPr>
          <p:cNvPr id="1032" name="Picture 8" descr="http://ecx.images-amazon.com/images/I/51aDIrJeJ8L._AA160_.jpg"/>
          <p:cNvPicPr>
            <a:picLocks noChangeAspect="1" noChangeArrowheads="1"/>
          </p:cNvPicPr>
          <p:nvPr/>
        </p:nvPicPr>
        <p:blipFill>
          <a:blip r:embed="rId4" cstate="print"/>
          <a:srcRect l="16535" t="2362" r="18898" b="2362"/>
          <a:stretch>
            <a:fillRect/>
          </a:stretch>
        </p:blipFill>
        <p:spPr bwMode="auto">
          <a:xfrm>
            <a:off x="7740352" y="2492896"/>
            <a:ext cx="1102081" cy="1626247"/>
          </a:xfrm>
          <a:prstGeom prst="rect">
            <a:avLst/>
          </a:prstGeom>
          <a:noFill/>
        </p:spPr>
      </p:pic>
      <p:pic>
        <p:nvPicPr>
          <p:cNvPr id="1034" name="Picture 10" descr="Pierre Dansereau.jpg"/>
          <p:cNvPicPr>
            <a:picLocks noChangeAspect="1" noChangeArrowheads="1"/>
          </p:cNvPicPr>
          <p:nvPr/>
        </p:nvPicPr>
        <p:blipFill>
          <a:blip r:embed="rId5" cstate="print"/>
          <a:srcRect l="33500" b="23907"/>
          <a:stretch>
            <a:fillRect/>
          </a:stretch>
        </p:blipFill>
        <p:spPr bwMode="auto">
          <a:xfrm>
            <a:off x="6012160" y="2420890"/>
            <a:ext cx="1300607" cy="1684402"/>
          </a:xfrm>
          <a:prstGeom prst="rect">
            <a:avLst/>
          </a:prstGeom>
          <a:noFill/>
        </p:spPr>
      </p:pic>
      <p:pic>
        <p:nvPicPr>
          <p:cNvPr id="1036" name="Picture 12" descr="http://www.webswonder.co.uk/wp-content/uploads/limits-to-growth.jpg"/>
          <p:cNvPicPr>
            <a:picLocks noChangeAspect="1" noChangeArrowheads="1"/>
          </p:cNvPicPr>
          <p:nvPr/>
        </p:nvPicPr>
        <p:blipFill>
          <a:blip r:embed="rId6" cstate="print"/>
          <a:srcRect l="2953" t="1787" r="2953" b="2681"/>
          <a:stretch>
            <a:fillRect/>
          </a:stretch>
        </p:blipFill>
        <p:spPr bwMode="auto">
          <a:xfrm>
            <a:off x="7596336" y="4365104"/>
            <a:ext cx="1376633" cy="2309434"/>
          </a:xfrm>
          <a:prstGeom prst="rect">
            <a:avLst/>
          </a:prstGeom>
          <a:noFill/>
        </p:spPr>
      </p:pic>
      <p:pic>
        <p:nvPicPr>
          <p:cNvPr id="1038" name="Picture 14" descr="https://upload.wikimedia.org/wikipedia/commons/6/68/Already_Beyond_-_40_Years_Limits_to_Growth,_279b,_Dennis_L._Meadows,_Massachusetts_Institute_of_Technology_MIT_-1972,_Dartmouth_College_-1988,_University_of_New_Hampshire_-2004,_The_Limits_to_Growths,_Club_of_Rome.jpg"/>
          <p:cNvPicPr>
            <a:picLocks noChangeAspect="1" noChangeArrowheads="1"/>
          </p:cNvPicPr>
          <p:nvPr/>
        </p:nvPicPr>
        <p:blipFill>
          <a:blip r:embed="rId7" cstate="print"/>
          <a:srcRect l="10207"/>
          <a:stretch>
            <a:fillRect/>
          </a:stretch>
        </p:blipFill>
        <p:spPr bwMode="auto">
          <a:xfrm>
            <a:off x="6084168" y="4653136"/>
            <a:ext cx="1241453" cy="1843430"/>
          </a:xfrm>
          <a:prstGeom prst="rect">
            <a:avLst/>
          </a:prstGeom>
          <a:noFill/>
        </p:spPr>
      </p:pic>
      <p:sp>
        <p:nvSpPr>
          <p:cNvPr id="10" name="Téglalap 9"/>
          <p:cNvSpPr/>
          <p:nvPr/>
        </p:nvSpPr>
        <p:spPr>
          <a:xfrm>
            <a:off x="5868144" y="1916832"/>
            <a:ext cx="1584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100" dirty="0" err="1" smtClean="0">
                <a:latin typeface="Times New Roman" pitchFamily="18" charset="0"/>
                <a:cs typeface="Times New Roman" pitchFamily="18" charset="0"/>
              </a:rPr>
              <a:t>Rachel</a:t>
            </a:r>
            <a:r>
              <a:rPr lang="hu-H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100" dirty="0" err="1" smtClean="0">
                <a:latin typeface="Times New Roman" pitchFamily="18" charset="0"/>
                <a:cs typeface="Times New Roman" pitchFamily="18" charset="0"/>
              </a:rPr>
              <a:t>Louise</a:t>
            </a:r>
            <a:r>
              <a:rPr lang="hu-H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100" dirty="0" err="1" smtClean="0">
                <a:latin typeface="Times New Roman" pitchFamily="18" charset="0"/>
                <a:cs typeface="Times New Roman" pitchFamily="18" charset="0"/>
              </a:rPr>
              <a:t>Carson</a:t>
            </a:r>
            <a:endParaRPr lang="hu-H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6119434" y="6453336"/>
            <a:ext cx="11673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100" dirty="0" smtClean="0">
                <a:latin typeface="Times New Roman" pitchFamily="18" charset="0"/>
                <a:cs typeface="Times New Roman" pitchFamily="18" charset="0"/>
              </a:rPr>
              <a:t>Dennis </a:t>
            </a:r>
            <a:r>
              <a:rPr lang="hu-HU" sz="1100" dirty="0" err="1" smtClean="0">
                <a:latin typeface="Times New Roman" pitchFamily="18" charset="0"/>
                <a:cs typeface="Times New Roman" pitchFamily="18" charset="0"/>
              </a:rPr>
              <a:t>Meadows</a:t>
            </a:r>
            <a:endParaRPr lang="hu-H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012160" y="4149080"/>
            <a:ext cx="12961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100" dirty="0" smtClean="0">
                <a:latin typeface="Times New Roman" pitchFamily="18" charset="0"/>
                <a:cs typeface="Times New Roman" pitchFamily="18" charset="0"/>
              </a:rPr>
              <a:t>Pierre </a:t>
            </a:r>
            <a:r>
              <a:rPr lang="hu-HU" sz="1100" dirty="0" err="1" smtClean="0">
                <a:latin typeface="Times New Roman" pitchFamily="18" charset="0"/>
                <a:cs typeface="Times New Roman" pitchFamily="18" charset="0"/>
              </a:rPr>
              <a:t>Dansereau</a:t>
            </a:r>
            <a:endParaRPr lang="hu-H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u-phil-bibl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00" y="36000"/>
            <a:ext cx="4256627" cy="3190875"/>
          </a:xfrm>
          <a:prstGeom prst="rect">
            <a:avLst/>
          </a:prstGeom>
        </p:spPr>
      </p:pic>
      <p:pic>
        <p:nvPicPr>
          <p:cNvPr id="3" name="Kép 2" descr="philologische-bibliothek_08_photographer-mattias-hamr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0000" y="3240000"/>
            <a:ext cx="5325110" cy="3556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427984" y="126876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Philologische Bibliothek der Freien Universität Berlin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assets.inhabitat.com/wp-content/blogs.dir/1/files/2011/03/Tu-Delft-Library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4160520" cy="2777490"/>
          </a:xfrm>
          <a:prstGeom prst="rect">
            <a:avLst/>
          </a:prstGeom>
          <a:noFill/>
        </p:spPr>
      </p:pic>
      <p:pic>
        <p:nvPicPr>
          <p:cNvPr id="57348" name="Picture 4" descr="http://www.uq.edu.au/uqabroad/images/_partners/nanyang-technologica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73016"/>
            <a:ext cx="5905500" cy="2952751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5905869" y="5373216"/>
            <a:ext cx="3238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hu-H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Nanyang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/>
            <a:r>
              <a:rPr lang="hu-H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Technological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University</a:t>
            </a:r>
          </a:p>
        </p:txBody>
      </p:sp>
      <p:sp>
        <p:nvSpPr>
          <p:cNvPr id="5" name="Téglalap 4"/>
          <p:cNvSpPr/>
          <p:nvPr/>
        </p:nvSpPr>
        <p:spPr>
          <a:xfrm>
            <a:off x="2987824" y="2996952"/>
            <a:ext cx="4132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Library Delft University of Technology </a:t>
            </a:r>
            <a:endParaRPr lang="hu-H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 descr="http://www.greenroofs.com/projects/delftlibrary/delftlibrary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60648"/>
            <a:ext cx="4032504" cy="2688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0"/>
            <a:ext cx="8579296" cy="764704"/>
          </a:xfrm>
        </p:spPr>
        <p:txBody>
          <a:bodyPr>
            <a:normAutofit fontScale="90000"/>
          </a:bodyPr>
          <a:lstStyle/>
          <a:p>
            <a:r>
              <a:rPr lang="hu-HU" sz="3900" b="1" dirty="0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Már meglévő könyvtári épület zölddé tétele</a:t>
            </a:r>
            <a:endParaRPr lang="hu-HU" dirty="0">
              <a:solidFill>
                <a:srgbClr val="2D4E12"/>
              </a:solidFill>
            </a:endParaRPr>
          </a:p>
        </p:txBody>
      </p:sp>
      <p:pic>
        <p:nvPicPr>
          <p:cNvPr id="14338" name="Picture 2" descr="http://www.bnu.fr/sites/default/files/images/BNU%20Perspective%20de%20l'Atr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268760"/>
            <a:ext cx="3319106" cy="4967187"/>
          </a:xfrm>
          <a:prstGeom prst="rect">
            <a:avLst/>
          </a:prstGeom>
          <a:noFill/>
        </p:spPr>
      </p:pic>
      <p:pic>
        <p:nvPicPr>
          <p:cNvPr id="14340" name="Picture 4" descr="https://upload.wikimedia.org/wikipedia/commons/a/a1/Absolute_BNUS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88840"/>
            <a:ext cx="4257862" cy="3196118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683568" y="537321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Bibliothèque nationale et universitaire de Strasbourg </a:t>
            </a: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04664"/>
            <a:ext cx="8928992" cy="1368152"/>
          </a:xfrm>
        </p:spPr>
        <p:txBody>
          <a:bodyPr>
            <a:no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Zöld működés és szolgáltatás</a:t>
            </a:r>
            <a:b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Energiafelhasználás/energiagazdálkodás</a:t>
            </a:r>
            <a:b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980728"/>
            <a:ext cx="8496944" cy="5877272"/>
          </a:xfrm>
        </p:spPr>
        <p:txBody>
          <a:bodyPr>
            <a:normAutofit fontScale="70000" lnSpcReduction="20000"/>
          </a:bodyPr>
          <a:lstStyle/>
          <a:p>
            <a:endParaRPr lang="hu-H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hu-HU" sz="2400" b="1" dirty="0" smtClean="0"/>
              <a:t>Energiafogyasztás csökkentése/Forrásfelhasználás optimalizálása</a:t>
            </a:r>
          </a:p>
          <a:p>
            <a:pPr lvl="2"/>
            <a:r>
              <a:rPr lang="hu-HU" dirty="0" smtClean="0"/>
              <a:t>„kérem kapcsolja le a világítást, amikor elhagyja </a:t>
            </a:r>
          </a:p>
          <a:p>
            <a:pPr lvl="2">
              <a:buNone/>
            </a:pPr>
            <a:r>
              <a:rPr lang="hu-HU" dirty="0" smtClean="0"/>
              <a:t>		a szobát” -&gt; személyzeti/raktári helyiségek</a:t>
            </a:r>
          </a:p>
          <a:p>
            <a:pPr lvl="2"/>
            <a:r>
              <a:rPr lang="hu-HU" dirty="0" smtClean="0"/>
              <a:t>a számítógépek energiakímélő használata</a:t>
            </a:r>
          </a:p>
          <a:p>
            <a:pPr lvl="2"/>
            <a:r>
              <a:rPr lang="hu-HU" dirty="0" smtClean="0"/>
              <a:t>fűtési és hűtési rendszer folyamatos karbantartása</a:t>
            </a:r>
          </a:p>
          <a:p>
            <a:pPr lvl="2"/>
            <a:endParaRPr lang="hu-HU" dirty="0" smtClean="0"/>
          </a:p>
          <a:p>
            <a:pPr lvl="2"/>
            <a:r>
              <a:rPr lang="hu-HU" dirty="0" smtClean="0"/>
              <a:t>energiafelhasználás (világítás, nyomtató, fénymásoló – </a:t>
            </a:r>
            <a:r>
              <a:rPr lang="hu-HU" dirty="0" err="1" smtClean="0"/>
              <a:t>standby</a:t>
            </a:r>
            <a:r>
              <a:rPr lang="hu-HU" dirty="0" smtClean="0"/>
              <a:t> állapot)</a:t>
            </a:r>
          </a:p>
          <a:p>
            <a:pPr lvl="2"/>
            <a:r>
              <a:rPr lang="hu-HU" dirty="0" smtClean="0"/>
              <a:t>a nyomtatással szemben a digitális megoldások  előnyben részesítése</a:t>
            </a:r>
          </a:p>
          <a:p>
            <a:pPr lvl="1"/>
            <a:endParaRPr lang="hu-H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hu-HU" sz="2400" b="1" dirty="0" smtClean="0"/>
              <a:t>Világítástechnika</a:t>
            </a:r>
          </a:p>
          <a:p>
            <a:pPr lvl="2"/>
            <a:r>
              <a:rPr lang="hu-HU" dirty="0" smtClean="0"/>
              <a:t>természetes világítás maximális használata</a:t>
            </a:r>
          </a:p>
          <a:p>
            <a:pPr lvl="2"/>
            <a:r>
              <a:rPr lang="hu-HU" dirty="0" smtClean="0"/>
              <a:t>fényérzékeny világítás</a:t>
            </a:r>
          </a:p>
          <a:p>
            <a:pPr lvl="2"/>
            <a:r>
              <a:rPr lang="hu-HU" dirty="0" err="1" smtClean="0"/>
              <a:t>mozgásérzékeny</a:t>
            </a:r>
            <a:r>
              <a:rPr lang="hu-HU" dirty="0" smtClean="0"/>
              <a:t> világítás</a:t>
            </a:r>
          </a:p>
          <a:p>
            <a:pPr lvl="2"/>
            <a:r>
              <a:rPr lang="hu-HU" dirty="0" smtClean="0"/>
              <a:t>energiatakarékos világítás</a:t>
            </a:r>
          </a:p>
          <a:p>
            <a:endParaRPr lang="hu-HU" dirty="0" smtClean="0"/>
          </a:p>
          <a:p>
            <a:pPr lvl="2"/>
            <a:r>
              <a:rPr lang="hu-HU" dirty="0" err="1" smtClean="0"/>
              <a:t>LED-es</a:t>
            </a:r>
            <a:r>
              <a:rPr lang="hu-HU" dirty="0" smtClean="0"/>
              <a:t> világítás</a:t>
            </a:r>
          </a:p>
          <a:p>
            <a:pPr lvl="3"/>
            <a:r>
              <a:rPr lang="hu-HU" dirty="0" smtClean="0"/>
              <a:t>Előny:</a:t>
            </a:r>
          </a:p>
          <a:p>
            <a:pPr lvl="4"/>
            <a:r>
              <a:rPr lang="hu-HU" dirty="0" smtClean="0"/>
              <a:t>Kis helyigény</a:t>
            </a:r>
          </a:p>
          <a:p>
            <a:pPr lvl="4"/>
            <a:r>
              <a:rPr lang="hu-HU" dirty="0" smtClean="0"/>
              <a:t>Erős fény</a:t>
            </a:r>
          </a:p>
          <a:p>
            <a:pPr lvl="4"/>
            <a:r>
              <a:rPr lang="hu-HU" dirty="0" smtClean="0"/>
              <a:t>Hosszú élettartam</a:t>
            </a:r>
          </a:p>
          <a:p>
            <a:pPr lvl="3"/>
            <a:r>
              <a:rPr lang="hu-HU" dirty="0" smtClean="0"/>
              <a:t>Hátrány: </a:t>
            </a:r>
          </a:p>
          <a:p>
            <a:pPr lvl="4"/>
            <a:r>
              <a:rPr lang="hu-HU" dirty="0" smtClean="0"/>
              <a:t>vakító fehér fény                 elrejtve, oszlopfőkre</a:t>
            </a:r>
            <a:endParaRPr lang="hu-H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hu-H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hu-HU" sz="27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pPr>
              <a:buNone/>
            </a:pPr>
            <a:endParaRPr lang="hu-H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hu-HU" dirty="0" smtClean="0"/>
          </a:p>
          <a:p>
            <a:endParaRPr lang="hu-HU" dirty="0"/>
          </a:p>
        </p:txBody>
      </p:sp>
      <p:pic>
        <p:nvPicPr>
          <p:cNvPr id="4" name="Kép 3" descr="725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8264" y="1196752"/>
            <a:ext cx="1943100" cy="1295400"/>
          </a:xfrm>
          <a:prstGeom prst="rect">
            <a:avLst/>
          </a:prstGeom>
        </p:spPr>
      </p:pic>
      <p:pic>
        <p:nvPicPr>
          <p:cNvPr id="5" name="Kép 4" descr="12353877-environment-and-green-energy-ecological-symbol-of-conservation-and-alternative-electrical-power-to-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2636912"/>
            <a:ext cx="1104900" cy="1600200"/>
          </a:xfrm>
          <a:prstGeom prst="rect">
            <a:avLst/>
          </a:prstGeom>
        </p:spPr>
      </p:pic>
      <p:pic>
        <p:nvPicPr>
          <p:cNvPr id="6" name="Picture 2" descr="https://lh4.googleusercontent.com/-RqRzxCpEYLc/UGeUGUmLUBI/AAAAAAAAux8/hUXmo825zPo/s640/blogger-image--1255646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437112"/>
            <a:ext cx="2987040" cy="2240280"/>
          </a:xfrm>
          <a:prstGeom prst="rect">
            <a:avLst/>
          </a:prstGeom>
          <a:noFill/>
        </p:spPr>
      </p:pic>
      <p:cxnSp>
        <p:nvCxnSpPr>
          <p:cNvPr id="7" name="Egyenes összekötő nyíllal 6"/>
          <p:cNvCxnSpPr/>
          <p:nvPr/>
        </p:nvCxnSpPr>
        <p:spPr>
          <a:xfrm>
            <a:off x="3707904" y="6696000"/>
            <a:ext cx="360040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Zöld működés és szolgáltatás</a:t>
            </a:r>
            <a:r>
              <a:rPr lang="hu-H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Energiafelhasználás/energiagazdálkodás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08520" y="1385392"/>
            <a:ext cx="6120680" cy="5472608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hu-H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00150" lvl="3" indent="-342900"/>
            <a:r>
              <a:rPr lang="hu-HU" sz="2400" b="1" dirty="0" smtClean="0"/>
              <a:t>Megújuló energiaforrások</a:t>
            </a:r>
            <a:endParaRPr lang="hu-H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/>
            <a:r>
              <a:rPr lang="hu-HU" dirty="0" smtClean="0"/>
              <a:t>Nap -&gt; Napelemek</a:t>
            </a:r>
          </a:p>
          <a:p>
            <a:pPr lvl="3"/>
            <a:r>
              <a:rPr lang="hu-HU" dirty="0" smtClean="0"/>
              <a:t>Geotermikus energia</a:t>
            </a:r>
          </a:p>
          <a:p>
            <a:pPr lvl="3"/>
            <a:r>
              <a:rPr lang="hu-HU" dirty="0" smtClean="0"/>
              <a:t>Szél</a:t>
            </a:r>
          </a:p>
          <a:p>
            <a:pPr lvl="3"/>
            <a:r>
              <a:rPr lang="hu-HU" dirty="0" smtClean="0"/>
              <a:t>Víz</a:t>
            </a:r>
          </a:p>
          <a:p>
            <a:pPr lvl="2"/>
            <a:endParaRPr lang="hu-HU" dirty="0" smtClean="0"/>
          </a:p>
          <a:p>
            <a:pPr lvl="2"/>
            <a:r>
              <a:rPr lang="hu-HU" b="1" dirty="0" smtClean="0"/>
              <a:t>Zöld információs technológia (</a:t>
            </a:r>
            <a:r>
              <a:rPr lang="en-US" b="1" dirty="0" smtClean="0"/>
              <a:t>Green IT</a:t>
            </a:r>
            <a:r>
              <a:rPr lang="hu-HU" b="1" dirty="0" smtClean="0"/>
              <a:t>/</a:t>
            </a:r>
            <a:r>
              <a:rPr lang="en-US" b="1" dirty="0" smtClean="0"/>
              <a:t>IT Sustainability</a:t>
            </a:r>
            <a:r>
              <a:rPr lang="hu-HU" b="1" dirty="0" smtClean="0"/>
              <a:t>)</a:t>
            </a:r>
          </a:p>
          <a:p>
            <a:pPr lvl="3"/>
            <a:r>
              <a:rPr lang="hu-HU" dirty="0" smtClean="0"/>
              <a:t>Az információs technológia környezetre gyakorolt negatív hatásának minimalizálása</a:t>
            </a:r>
          </a:p>
          <a:p>
            <a:pPr lvl="3"/>
            <a:r>
              <a:rPr lang="hu-HU" dirty="0" smtClean="0"/>
              <a:t>Információs technológia felhasználása a környezeti problémák megoldásában  -&gt;  pl.: épület üzemeltetése</a:t>
            </a:r>
          </a:p>
          <a:p>
            <a:endParaRPr lang="hu-HU" dirty="0"/>
          </a:p>
        </p:txBody>
      </p:sp>
      <p:pic>
        <p:nvPicPr>
          <p:cNvPr id="4" name="Kép 3" descr="green-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4077072"/>
            <a:ext cx="2498027" cy="1671257"/>
          </a:xfrm>
          <a:prstGeom prst="rect">
            <a:avLst/>
          </a:prstGeom>
        </p:spPr>
      </p:pic>
      <p:pic>
        <p:nvPicPr>
          <p:cNvPr id="12290" name="Picture 2" descr="http://europatender.hu/wp-content/uploads/2015/06/meg%C3%BAjul%C3%B3-energia_europatender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060848"/>
            <a:ext cx="2385524" cy="1383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Zöld működés és szolgáltatás</a:t>
            </a:r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Hulladékgazdálkodás</a:t>
            </a:r>
            <a:r>
              <a:rPr lang="hu-HU" sz="3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340768"/>
            <a:ext cx="6192688" cy="52565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hu-HU" dirty="0" smtClean="0"/>
          </a:p>
          <a:p>
            <a:pPr lvl="1"/>
            <a:r>
              <a:rPr lang="hu-HU" b="1" dirty="0" smtClean="0"/>
              <a:t>Szelektív hulladékgyűjtők </a:t>
            </a:r>
            <a:r>
              <a:rPr lang="hu-HU" dirty="0" smtClean="0"/>
              <a:t>(különböző színek)</a:t>
            </a:r>
          </a:p>
          <a:p>
            <a:pPr lvl="1"/>
            <a:endParaRPr lang="hu-HU" dirty="0" smtClean="0"/>
          </a:p>
          <a:p>
            <a:pPr lvl="1"/>
            <a:r>
              <a:rPr lang="hu-HU" b="1" dirty="0" smtClean="0"/>
              <a:t>Újrahasznosítás</a:t>
            </a:r>
            <a:r>
              <a:rPr lang="hu-HU" dirty="0" smtClean="0"/>
              <a:t> (</a:t>
            </a:r>
            <a:r>
              <a:rPr lang="hu-HU" dirty="0" err="1" smtClean="0"/>
              <a:t>toner</a:t>
            </a:r>
            <a:r>
              <a:rPr lang="hu-HU" dirty="0" smtClean="0"/>
              <a:t>, papír, karton, borítók…)</a:t>
            </a:r>
          </a:p>
          <a:p>
            <a:pPr lvl="2"/>
            <a:r>
              <a:rPr lang="hu-HU" dirty="0" err="1" smtClean="0"/>
              <a:t>újrapapír</a:t>
            </a:r>
            <a:r>
              <a:rPr lang="hu-HU" dirty="0" smtClean="0"/>
              <a:t> használat</a:t>
            </a:r>
          </a:p>
          <a:p>
            <a:pPr lvl="2"/>
            <a:r>
              <a:rPr lang="hu-HU" dirty="0" smtClean="0"/>
              <a:t>piszkozatpapír használata a kevésbé fontos anyagokhoz</a:t>
            </a:r>
          </a:p>
          <a:p>
            <a:pPr lvl="2"/>
            <a:endParaRPr lang="hu-HU" dirty="0" smtClean="0"/>
          </a:p>
          <a:p>
            <a:pPr lvl="1"/>
            <a:r>
              <a:rPr lang="hu-HU" b="1" dirty="0" smtClean="0"/>
              <a:t>Forrásfelhasználás optimalizálása</a:t>
            </a:r>
          </a:p>
          <a:p>
            <a:pPr lvl="2"/>
            <a:r>
              <a:rPr lang="hu-HU" dirty="0" smtClean="0"/>
              <a:t>csak akkor nyomtatunk ki valamit, ha az mindenképpen szükséges</a:t>
            </a:r>
          </a:p>
          <a:p>
            <a:pPr lvl="2"/>
            <a:r>
              <a:rPr lang="hu-HU" dirty="0" smtClean="0"/>
              <a:t>kétoldalas nyomtatás alkalmazása</a:t>
            </a:r>
          </a:p>
          <a:p>
            <a:pPr lvl="1"/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 descr="2010-0010_14_Hulladekgazdalkodas.JPG"/>
          <p:cNvPicPr>
            <a:picLocks noChangeAspect="1"/>
          </p:cNvPicPr>
          <p:nvPr/>
        </p:nvPicPr>
        <p:blipFill>
          <a:blip r:embed="rId2" cstate="print"/>
          <a:srcRect l="2520" t="11412" r="1008" b="14098"/>
          <a:stretch>
            <a:fillRect/>
          </a:stretch>
        </p:blipFill>
        <p:spPr>
          <a:xfrm>
            <a:off x="6516216" y="1412776"/>
            <a:ext cx="2412102" cy="1398104"/>
          </a:xfrm>
          <a:prstGeom prst="rect">
            <a:avLst/>
          </a:prstGeom>
        </p:spPr>
      </p:pic>
      <p:pic>
        <p:nvPicPr>
          <p:cNvPr id="11266" name="Picture 2" descr="http://szelektalok.hu/wp-content/uploads/2013/10/bigstock-Spiral-note-with-recycle-mark-47387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212976"/>
            <a:ext cx="1706880" cy="1321765"/>
          </a:xfrm>
          <a:prstGeom prst="rect">
            <a:avLst/>
          </a:prstGeom>
          <a:noFill/>
        </p:spPr>
      </p:pic>
      <p:pic>
        <p:nvPicPr>
          <p:cNvPr id="11270" name="Picture 6" descr="http://support.epson-europe.com/onlineguides/hu/bx305/html/images/scom110h.gif"/>
          <p:cNvPicPr>
            <a:picLocks noChangeAspect="1" noChangeArrowheads="1"/>
          </p:cNvPicPr>
          <p:nvPr/>
        </p:nvPicPr>
        <p:blipFill>
          <a:blip r:embed="rId4" cstate="print">
            <a:lum bright="-4000"/>
          </a:blip>
          <a:srcRect/>
          <a:stretch>
            <a:fillRect/>
          </a:stretch>
        </p:blipFill>
        <p:spPr bwMode="auto">
          <a:xfrm>
            <a:off x="6372200" y="5085184"/>
            <a:ext cx="2619375" cy="1343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4000" b="1" smtClean="0"/>
              <a:t>A könyvtár, </a:t>
            </a:r>
            <a:r>
              <a:rPr lang="hu-HU" sz="4000" b="1" dirty="0" smtClean="0"/>
              <a:t>mint nevelő</a:t>
            </a:r>
            <a:endParaRPr lang="hu-HU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6563072" cy="4997152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shape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buildings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thereafter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shape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.”</a:t>
            </a:r>
            <a:br>
              <a:rPr lang="hu-HU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Winston Churchill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„Az ízlésre nevelés sokkal szélesebb valami, mint a műértésre, műélvezetre szoktatás, s nemcsak tanárok, művészek vesznek részt benne, de fodrászok, szabók, kertészek, kirakatrendezők tíz- és százezrei, sőt halottjaink is azzal, hogy milyen házakat hagytak, utcáink partján milyen emléktárgyakból néznek ránk szellemükkel. Mint tanár, mindig húzódtam tőle, hogy neveljek; a nevelés atmoszféra dolga...”</a:t>
            </a:r>
          </a:p>
          <a:p>
            <a:pPr algn="just">
              <a:buNone/>
            </a:pP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Németh László: Ha én miniszter lennék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hu-HU" dirty="0" smtClean="0"/>
          </a:p>
          <a:p>
            <a:pPr algn="ctr">
              <a:buNone/>
            </a:pPr>
            <a:r>
              <a:rPr lang="hu-HU" dirty="0" smtClean="0"/>
              <a:t>						</a:t>
            </a:r>
            <a:endParaRPr lang="hu-HU" sz="2000" dirty="0" smtClean="0"/>
          </a:p>
          <a:p>
            <a:endParaRPr lang="hu-HU" dirty="0"/>
          </a:p>
        </p:txBody>
      </p:sp>
      <p:pic>
        <p:nvPicPr>
          <p:cNvPr id="1026" name="Picture 2" descr="http://www.museumsyndicate.com/images/artists/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556792"/>
            <a:ext cx="1433513" cy="1535906"/>
          </a:xfrm>
          <a:prstGeom prst="rect">
            <a:avLst/>
          </a:prstGeom>
          <a:noFill/>
        </p:spPr>
      </p:pic>
      <p:pic>
        <p:nvPicPr>
          <p:cNvPr id="1028" name="Picture 4" descr="http://static.168ora.hu/db/0A/FF/nemeth-laszlo22-d00016AFF6909f40513da.jpg"/>
          <p:cNvPicPr>
            <a:picLocks noChangeAspect="1" noChangeArrowheads="1"/>
          </p:cNvPicPr>
          <p:nvPr/>
        </p:nvPicPr>
        <p:blipFill>
          <a:blip r:embed="rId3" cstate="print"/>
          <a:srcRect t="4353" b="30954"/>
          <a:stretch>
            <a:fillRect/>
          </a:stretch>
        </p:blipFill>
        <p:spPr bwMode="auto">
          <a:xfrm>
            <a:off x="7380312" y="4293096"/>
            <a:ext cx="1450848" cy="1637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07288" cy="634082"/>
          </a:xfrm>
        </p:spPr>
        <p:txBody>
          <a:bodyPr>
            <a:normAutofit fontScale="90000"/>
          </a:bodyPr>
          <a:lstStyle/>
          <a:p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Szemléletformálás / oktatói tevékenység</a:t>
            </a: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Passzív forma</a:t>
            </a:r>
            <a:r>
              <a:rPr lang="hu-H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3200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24744"/>
            <a:ext cx="8686800" cy="5733256"/>
          </a:xfrm>
        </p:spPr>
        <p:txBody>
          <a:bodyPr>
            <a:normAutofit fontScale="62500" lnSpcReduction="20000"/>
          </a:bodyPr>
          <a:lstStyle/>
          <a:p>
            <a:r>
              <a:rPr lang="hu-HU" sz="3800" b="1" u="sng" dirty="0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Források </a:t>
            </a:r>
            <a:r>
              <a:rPr lang="hu-HU" sz="3800" dirty="0" smtClean="0">
                <a:solidFill>
                  <a:srgbClr val="2D4E12"/>
                </a:solidFill>
              </a:rPr>
              <a:t> </a:t>
            </a:r>
            <a:r>
              <a:rPr lang="hu-HU" dirty="0" smtClean="0">
                <a:solidFill>
                  <a:srgbClr val="92D050"/>
                </a:solidFill>
              </a:rPr>
              <a:t> </a:t>
            </a:r>
            <a:r>
              <a:rPr lang="hu-HU" dirty="0" smtClean="0"/>
              <a:t>-&gt;</a:t>
            </a:r>
            <a:r>
              <a:rPr lang="hu-HU" dirty="0" smtClean="0">
                <a:solidFill>
                  <a:srgbClr val="92D050"/>
                </a:solidFill>
              </a:rPr>
              <a:t>  </a:t>
            </a:r>
            <a:r>
              <a:rPr lang="hu-HU" b="1" dirty="0" smtClean="0"/>
              <a:t>Zöld állomány</a:t>
            </a:r>
          </a:p>
          <a:p>
            <a:endParaRPr lang="hu-HU" u="sng" dirty="0" smtClean="0">
              <a:solidFill>
                <a:srgbClr val="92D050"/>
              </a:solidFill>
            </a:endParaRPr>
          </a:p>
          <a:p>
            <a:pPr marL="800100" lvl="3" indent="-342900"/>
            <a:r>
              <a:rPr lang="hu-HU" sz="2900" dirty="0" smtClean="0"/>
              <a:t>ökológiai szakirodalom figyelemmel kísérése és gyűjtése</a:t>
            </a:r>
          </a:p>
          <a:p>
            <a:pPr lvl="1">
              <a:buNone/>
            </a:pPr>
            <a:endParaRPr lang="hu-HU" dirty="0" smtClean="0"/>
          </a:p>
          <a:p>
            <a:pPr lvl="2"/>
            <a:r>
              <a:rPr lang="hu-HU" sz="22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A KULTURÁLIS INNOVÁCIÓS ALAPÍTVÁNY KÖNYVTÁRA</a:t>
            </a:r>
            <a:endParaRPr lang="hu-H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hu-HU" dirty="0" smtClean="0"/>
          </a:p>
          <a:p>
            <a:pPr lvl="1"/>
            <a:r>
              <a:rPr lang="hu-HU" u="sng" dirty="0" smtClean="0"/>
              <a:t>Hagyományos dokumentumok</a:t>
            </a:r>
          </a:p>
          <a:p>
            <a:pPr lvl="1"/>
            <a:endParaRPr lang="hu-HU" u="sng" dirty="0" smtClean="0"/>
          </a:p>
          <a:p>
            <a:pPr lvl="2"/>
            <a:r>
              <a:rPr lang="hu-HU" dirty="0" smtClean="0"/>
              <a:t>fenntarthatóság,  ökológia és környezetvédelem</a:t>
            </a:r>
          </a:p>
          <a:p>
            <a:pPr lvl="2"/>
            <a:r>
              <a:rPr lang="hu-HU" dirty="0" smtClean="0"/>
              <a:t>humánökológia, környezeti nevelés</a:t>
            </a:r>
          </a:p>
          <a:p>
            <a:pPr lvl="2"/>
            <a:r>
              <a:rPr lang="hu-HU" dirty="0" smtClean="0"/>
              <a:t>alternatív energiahasznosítási és építési eljárások</a:t>
            </a:r>
          </a:p>
          <a:p>
            <a:pPr lvl="2"/>
            <a:r>
              <a:rPr lang="hu-HU" dirty="0" err="1" smtClean="0"/>
              <a:t>bio-</a:t>
            </a:r>
            <a:r>
              <a:rPr lang="hu-HU" dirty="0" smtClean="0"/>
              <a:t> és hulladékgazdálkodás</a:t>
            </a:r>
          </a:p>
          <a:p>
            <a:pPr lvl="2"/>
            <a:r>
              <a:rPr lang="hu-HU" dirty="0" smtClean="0"/>
              <a:t>környezetbarát technológia</a:t>
            </a:r>
          </a:p>
          <a:p>
            <a:pPr lvl="2"/>
            <a:r>
              <a:rPr lang="hu-HU" dirty="0" smtClean="0"/>
              <a:t>környezeti nevelés</a:t>
            </a:r>
          </a:p>
          <a:p>
            <a:pPr lvl="2"/>
            <a:r>
              <a:rPr lang="hu-HU" dirty="0" smtClean="0"/>
              <a:t>egészséges életmód</a:t>
            </a:r>
          </a:p>
          <a:p>
            <a:pPr lvl="1"/>
            <a:endParaRPr lang="hu-HU" u="sng" dirty="0" smtClean="0"/>
          </a:p>
          <a:p>
            <a:pPr lvl="1"/>
            <a:r>
              <a:rPr lang="hu-HU" u="sng" dirty="0" smtClean="0"/>
              <a:t>Adatbázisok / </a:t>
            </a:r>
            <a:r>
              <a:rPr lang="hu-HU" u="sng" dirty="0" err="1" smtClean="0"/>
              <a:t>blogok</a:t>
            </a:r>
            <a:endParaRPr lang="hu-HU" u="sng" dirty="0" smtClean="0"/>
          </a:p>
          <a:p>
            <a:pPr lvl="1"/>
            <a:endParaRPr lang="hu-HU" b="1" u="sng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3800" b="1" u="sng" dirty="0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Épület zöld megjelenése</a:t>
            </a:r>
          </a:p>
          <a:p>
            <a:pPr lvl="1"/>
            <a:r>
              <a:rPr lang="hu-HU" dirty="0" smtClean="0"/>
              <a:t>felhasználó a saját tapasztalatain keresztül szembesül </a:t>
            </a:r>
          </a:p>
          <a:p>
            <a:pPr lvl="1">
              <a:buNone/>
            </a:pPr>
            <a:r>
              <a:rPr lang="hu-HU" dirty="0" smtClean="0"/>
              <a:t>	az épület zöld jellemzőivel</a:t>
            </a:r>
            <a:endParaRPr lang="hu-HU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hu-HU" dirty="0" smtClean="0"/>
          </a:p>
          <a:p>
            <a:pPr lvl="1"/>
            <a:endParaRPr lang="hu-HU" u="sng" dirty="0" smtClean="0"/>
          </a:p>
          <a:p>
            <a:endParaRPr lang="hu-HU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/>
            <a:endParaRPr lang="hu-HU" dirty="0" smtClean="0"/>
          </a:p>
          <a:p>
            <a:pPr lvl="2"/>
            <a:endParaRPr lang="hu-HU" u="sng" dirty="0" smtClean="0"/>
          </a:p>
          <a:p>
            <a:pPr lvl="1"/>
            <a:endParaRPr lang="hu-HU" u="sng" dirty="0" smtClean="0"/>
          </a:p>
          <a:p>
            <a:pPr lvl="2"/>
            <a:endParaRPr lang="hu-HU" dirty="0"/>
          </a:p>
        </p:txBody>
      </p:sp>
      <p:pic>
        <p:nvPicPr>
          <p:cNvPr id="4" name="Kép 3" descr="library-3-640x426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1556792"/>
            <a:ext cx="2621280" cy="1744790"/>
          </a:xfrm>
          <a:prstGeom prst="rect">
            <a:avLst/>
          </a:prstGeom>
        </p:spPr>
      </p:pic>
      <p:pic>
        <p:nvPicPr>
          <p:cNvPr id="8194" name="Picture 2" descr="http://static.origos.hu/s/img/i/1512/2015120826.jpg?w=644&amp;h=379"/>
          <p:cNvPicPr>
            <a:picLocks noChangeAspect="1" noChangeArrowheads="1"/>
          </p:cNvPicPr>
          <p:nvPr/>
        </p:nvPicPr>
        <p:blipFill>
          <a:blip r:embed="rId4" cstate="print"/>
          <a:srcRect l="42842" r="9977"/>
          <a:stretch>
            <a:fillRect/>
          </a:stretch>
        </p:blipFill>
        <p:spPr bwMode="auto">
          <a:xfrm>
            <a:off x="6588224" y="4077072"/>
            <a:ext cx="2083774" cy="2599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Szemléletformálás / oktatói tevékenység</a:t>
            </a: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Preaktív</a:t>
            </a:r>
            <a:r>
              <a:rPr lang="hu-H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lehetőségek</a:t>
            </a:r>
            <a:r>
              <a:rPr lang="hu-H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196752"/>
            <a:ext cx="5544616" cy="5544616"/>
          </a:xfrm>
        </p:spPr>
        <p:txBody>
          <a:bodyPr>
            <a:normAutofit/>
          </a:bodyPr>
          <a:lstStyle/>
          <a:p>
            <a:endParaRPr lang="hu-HU" dirty="0" smtClean="0"/>
          </a:p>
          <a:p>
            <a:r>
              <a:rPr lang="hu-HU" sz="2400" b="1" u="sng" dirty="0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könyvtár bemutatása</a:t>
            </a:r>
          </a:p>
          <a:p>
            <a:endParaRPr lang="hu-HU" sz="2400" b="1" u="sng" dirty="0" smtClean="0">
              <a:solidFill>
                <a:srgbClr val="2D4E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hu-HU" sz="2400" b="1" dirty="0" smtClean="0"/>
              <a:t>Fenntarthatósági stratégia</a:t>
            </a:r>
          </a:p>
          <a:p>
            <a:pPr lvl="2"/>
            <a:r>
              <a:rPr lang="hu-HU" sz="2000" dirty="0" smtClean="0"/>
              <a:t>a könyvtár zöld célkitűzéseinek megfogalmazása</a:t>
            </a:r>
          </a:p>
          <a:p>
            <a:pPr lvl="1"/>
            <a:endParaRPr lang="hu-HU" sz="2400" dirty="0" smtClean="0"/>
          </a:p>
          <a:p>
            <a:pPr lvl="1"/>
            <a:r>
              <a:rPr lang="hu-HU" sz="2400" b="1" dirty="0" smtClean="0"/>
              <a:t>ismertetők, kiadványok, prezentációk, mozgóképek</a:t>
            </a:r>
            <a:endParaRPr lang="hu-HU" sz="2000" b="1" dirty="0" smtClean="0"/>
          </a:p>
          <a:p>
            <a:pPr lvl="3"/>
            <a:r>
              <a:rPr lang="hu-HU" dirty="0" smtClean="0"/>
              <a:t>PDF</a:t>
            </a:r>
          </a:p>
          <a:p>
            <a:pPr lvl="3"/>
            <a:r>
              <a:rPr lang="hu-HU" dirty="0" smtClean="0"/>
              <a:t>PPT</a:t>
            </a:r>
          </a:p>
          <a:p>
            <a:pPr lvl="3"/>
            <a:r>
              <a:rPr lang="hu-HU" dirty="0" smtClean="0"/>
              <a:t>Video/rövidfilm</a:t>
            </a:r>
          </a:p>
          <a:p>
            <a:pPr lvl="3"/>
            <a:r>
              <a:rPr lang="hu-HU" dirty="0" smtClean="0"/>
              <a:t>E-book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 l="28543" t="8399" r="29331" b="8049"/>
          <a:stretch>
            <a:fillRect/>
          </a:stretch>
        </p:blipFill>
        <p:spPr bwMode="auto">
          <a:xfrm>
            <a:off x="6372200" y="764704"/>
            <a:ext cx="2311201" cy="257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3" cstate="print"/>
          <a:srcRect l="46260" t="32196" r="30906" b="16448"/>
          <a:stretch>
            <a:fillRect/>
          </a:stretch>
        </p:blipFill>
        <p:spPr bwMode="auto">
          <a:xfrm>
            <a:off x="4427984" y="4797152"/>
            <a:ext cx="1545076" cy="195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5940152" y="6237312"/>
            <a:ext cx="2044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u="sng" dirty="0" err="1" smtClean="0">
                <a:hlinkClick r:id="rId4"/>
              </a:rPr>
              <a:t>Kasetsart</a:t>
            </a:r>
            <a:r>
              <a:rPr lang="hu-HU" i="1" u="sng" dirty="0" smtClean="0">
                <a:hlinkClick r:id="rId4"/>
              </a:rPr>
              <a:t> University</a:t>
            </a:r>
            <a:endParaRPr lang="hu-H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37795" t="20997" r="31299" b="48294"/>
          <a:stretch>
            <a:fillRect/>
          </a:stretch>
        </p:blipFill>
        <p:spPr bwMode="auto">
          <a:xfrm>
            <a:off x="6156176" y="3501008"/>
            <a:ext cx="2826045" cy="157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7236296" y="5085184"/>
            <a:ext cx="1726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New Melton Library and </a:t>
            </a:r>
            <a:endParaRPr lang="hu-H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6"/>
            </a:endParaRPr>
          </a:p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Learning Hub</a:t>
            </a:r>
            <a:endParaRPr lang="hu-H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532440" cy="1052736"/>
          </a:xfrm>
        </p:spPr>
        <p:txBody>
          <a:bodyPr>
            <a:normAutofit fontScale="90000"/>
          </a:bodyPr>
          <a:lstStyle/>
          <a:p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Szemléletformálás / oktatói tevékenység</a:t>
            </a: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Aktív változatok:</a:t>
            </a:r>
            <a:r>
              <a:rPr lang="hu-H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3200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80728"/>
            <a:ext cx="5724128" cy="5877272"/>
          </a:xfrm>
        </p:spPr>
        <p:txBody>
          <a:bodyPr>
            <a:normAutofit fontScale="92500" lnSpcReduction="20000"/>
          </a:bodyPr>
          <a:lstStyle/>
          <a:p>
            <a:endParaRPr lang="hu-HU" sz="2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600" b="1" u="sng" dirty="0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Gyakorlat</a:t>
            </a:r>
            <a:r>
              <a:rPr lang="hu-HU" sz="2600" dirty="0" smtClean="0">
                <a:solidFill>
                  <a:srgbClr val="92D050"/>
                </a:solidFill>
              </a:rPr>
              <a:t>  </a:t>
            </a:r>
            <a:r>
              <a:rPr lang="hu-HU" sz="2600" dirty="0" smtClean="0"/>
              <a:t>-&gt;</a:t>
            </a:r>
            <a:r>
              <a:rPr lang="hu-HU" sz="2600" dirty="0" smtClean="0">
                <a:solidFill>
                  <a:srgbClr val="92D050"/>
                </a:solidFill>
              </a:rPr>
              <a:t>  </a:t>
            </a:r>
            <a:r>
              <a:rPr lang="hu-HU" sz="2600" b="1" dirty="0" smtClean="0"/>
              <a:t>oktatói tevékenység</a:t>
            </a:r>
          </a:p>
          <a:p>
            <a:endParaRPr lang="hu-HU" b="1" dirty="0" smtClean="0"/>
          </a:p>
          <a:p>
            <a:pPr marL="720000" lvl="4"/>
            <a:r>
              <a:rPr lang="hu-HU" dirty="0" smtClean="0"/>
              <a:t>Természetes anyagok felhasználására alapozott kézműves foglalkozások</a:t>
            </a:r>
          </a:p>
          <a:p>
            <a:pPr marL="720000" lvl="4"/>
            <a:r>
              <a:rPr lang="hu-HU" dirty="0" smtClean="0"/>
              <a:t>Ökológiai szempontból jeles napok </a:t>
            </a:r>
          </a:p>
          <a:p>
            <a:pPr marL="1177200" lvl="6"/>
            <a:r>
              <a:rPr lang="hu-HU" i="1" dirty="0" smtClean="0"/>
              <a:t>Föld napja </a:t>
            </a:r>
            <a:r>
              <a:rPr lang="hu-HU" dirty="0" smtClean="0"/>
              <a:t>– április 22.</a:t>
            </a:r>
          </a:p>
          <a:p>
            <a:pPr marL="1177200" lvl="6"/>
            <a:r>
              <a:rPr lang="hu-HU" i="1" dirty="0" smtClean="0"/>
              <a:t>Víz világnapja </a:t>
            </a:r>
            <a:r>
              <a:rPr lang="hu-HU" dirty="0" smtClean="0"/>
              <a:t>– március 22.</a:t>
            </a:r>
          </a:p>
          <a:p>
            <a:pPr marL="720000" lvl="4"/>
            <a:r>
              <a:rPr lang="hu-HU" dirty="0" smtClean="0"/>
              <a:t>Filmvetítés és elemzés</a:t>
            </a:r>
          </a:p>
          <a:p>
            <a:pPr marL="720000" lvl="4"/>
            <a:r>
              <a:rPr lang="hu-HU" dirty="0" smtClean="0"/>
              <a:t>Konferenciák</a:t>
            </a:r>
          </a:p>
          <a:p>
            <a:pPr marL="720000" lvl="4"/>
            <a:r>
              <a:rPr lang="hu-HU" dirty="0" smtClean="0"/>
              <a:t>Kerekasztal-beszélgetés</a:t>
            </a:r>
          </a:p>
          <a:p>
            <a:pPr marL="1177200" lvl="6"/>
            <a:r>
              <a:rPr lang="hu-HU" dirty="0" smtClean="0"/>
              <a:t>Fenntarthatóság</a:t>
            </a:r>
          </a:p>
          <a:p>
            <a:pPr marL="1177200" lvl="6"/>
            <a:r>
              <a:rPr lang="hu-HU" dirty="0" smtClean="0"/>
              <a:t>Kertészkedés, komposztálás</a:t>
            </a:r>
          </a:p>
          <a:p>
            <a:pPr marL="1177200" lvl="6"/>
            <a:r>
              <a:rPr lang="hu-HU" dirty="0" smtClean="0"/>
              <a:t>Újrahasznosítás otthon/zöld tisztítószerek</a:t>
            </a:r>
          </a:p>
          <a:p>
            <a:pPr marL="1177200" lvl="6"/>
            <a:r>
              <a:rPr lang="hu-HU" dirty="0" smtClean="0"/>
              <a:t>Energiahatékonyság</a:t>
            </a:r>
          </a:p>
          <a:p>
            <a:pPr marL="720000" lvl="4"/>
            <a:r>
              <a:rPr lang="hu-HU" dirty="0" smtClean="0"/>
              <a:t>Tanösvény, természetjárás -&gt;  anyaggyűjtés</a:t>
            </a:r>
          </a:p>
          <a:p>
            <a:pPr marL="720000" lvl="4"/>
            <a:r>
              <a:rPr lang="hu-HU" dirty="0" smtClean="0"/>
              <a:t>Versenyek</a:t>
            </a:r>
          </a:p>
          <a:p>
            <a:pPr marL="720000" lvl="4"/>
            <a:r>
              <a:rPr lang="hu-HU" dirty="0" smtClean="0"/>
              <a:t>Software   -&gt;   vizuális oktatás  (fenntarthatósági praktikák, zöld könyvtári funkció)  </a:t>
            </a:r>
          </a:p>
          <a:p>
            <a:pPr lvl="4"/>
            <a:endParaRPr lang="hu-HU" dirty="0" smtClean="0"/>
          </a:p>
          <a:p>
            <a:pPr lvl="4"/>
            <a:endParaRPr lang="hu-HU" dirty="0" smtClean="0"/>
          </a:p>
          <a:p>
            <a:pPr lvl="4"/>
            <a:endParaRPr lang="hu-HU" dirty="0" smtClean="0"/>
          </a:p>
          <a:p>
            <a:pPr lvl="4"/>
            <a:endParaRPr lang="hu-HU" dirty="0" smtClean="0"/>
          </a:p>
          <a:p>
            <a:endParaRPr lang="hu-HU" dirty="0" smtClean="0"/>
          </a:p>
          <a:p>
            <a:endParaRPr lang="hu-HU" u="sng" dirty="0" smtClean="0">
              <a:solidFill>
                <a:srgbClr val="92D050"/>
              </a:solidFill>
            </a:endParaRPr>
          </a:p>
          <a:p>
            <a:pPr lvl="3"/>
            <a:endParaRPr lang="hu-HU" dirty="0" smtClean="0"/>
          </a:p>
          <a:p>
            <a:pPr lvl="2"/>
            <a:endParaRPr lang="hu-HU" u="sng" dirty="0" smtClean="0"/>
          </a:p>
          <a:p>
            <a:pPr lvl="1"/>
            <a:endParaRPr lang="hu-HU" u="sng" dirty="0" smtClean="0"/>
          </a:p>
          <a:p>
            <a:pPr lvl="2"/>
            <a:endParaRPr lang="hu-HU" dirty="0"/>
          </a:p>
        </p:txBody>
      </p:sp>
      <p:pic>
        <p:nvPicPr>
          <p:cNvPr id="8" name="Kép 7" descr="GreenFest2013.Color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2060848"/>
            <a:ext cx="2059686" cy="136908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3031" t="21347" r="23819" b="21347"/>
          <a:stretch>
            <a:fillRect/>
          </a:stretch>
        </p:blipFill>
        <p:spPr bwMode="auto">
          <a:xfrm>
            <a:off x="5868144" y="4293096"/>
            <a:ext cx="3110423" cy="188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églalap 8"/>
          <p:cNvSpPr/>
          <p:nvPr/>
        </p:nvSpPr>
        <p:spPr>
          <a:xfrm>
            <a:off x="6372200" y="6237312"/>
            <a:ext cx="24112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New Melton Library and Learning Hub</a:t>
            </a:r>
            <a:endParaRPr lang="hu-H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7128792" cy="908720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zöld szemlélet megjelenése</a:t>
            </a:r>
            <a:endParaRPr lang="hu-H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980728"/>
            <a:ext cx="6120680" cy="5616624"/>
          </a:xfrm>
        </p:spPr>
        <p:txBody>
          <a:bodyPr>
            <a:normAutofit fontScale="55000" lnSpcReduction="20000"/>
          </a:bodyPr>
          <a:lstStyle/>
          <a:p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1981</a:t>
            </a:r>
            <a:r>
              <a:rPr lang="hu-HU" dirty="0" smtClean="0"/>
              <a:t>: </a:t>
            </a:r>
            <a:r>
              <a:rPr lang="hu-HU" dirty="0" err="1" smtClean="0"/>
              <a:t>Lester</a:t>
            </a:r>
            <a:r>
              <a:rPr lang="hu-HU" dirty="0" smtClean="0"/>
              <a:t> </a:t>
            </a:r>
            <a:r>
              <a:rPr lang="hu-HU" dirty="0"/>
              <a:t>R. </a:t>
            </a:r>
            <a:r>
              <a:rPr lang="hu-HU" dirty="0" smtClean="0"/>
              <a:t>BROWN: Building </a:t>
            </a:r>
            <a:r>
              <a:rPr lang="hu-HU" dirty="0" err="1"/>
              <a:t>Sustainable</a:t>
            </a:r>
            <a:r>
              <a:rPr lang="hu-HU" dirty="0"/>
              <a:t> Society. New York, Norton (</a:t>
            </a:r>
            <a:r>
              <a:rPr lang="hu-HU" dirty="0" err="1"/>
              <a:t>Worldwatch</a:t>
            </a:r>
            <a:r>
              <a:rPr lang="hu-HU" dirty="0"/>
              <a:t> Institute). </a:t>
            </a:r>
            <a:r>
              <a:rPr lang="hu-HU" dirty="0" smtClean="0"/>
              <a:t>1981. </a:t>
            </a:r>
          </a:p>
          <a:p>
            <a:endParaRPr lang="hu-HU" dirty="0" smtClean="0"/>
          </a:p>
          <a:p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1983</a:t>
            </a:r>
            <a:r>
              <a:rPr lang="hu-HU" dirty="0" smtClean="0"/>
              <a:t>: megalakul </a:t>
            </a:r>
            <a:r>
              <a:rPr lang="hu-HU" dirty="0"/>
              <a:t>az ENSZ Környezet és Fejlődés </a:t>
            </a:r>
            <a:r>
              <a:rPr lang="hu-HU" dirty="0" smtClean="0"/>
              <a:t>Világbizottsága (vezetője: </a:t>
            </a:r>
            <a:r>
              <a:rPr lang="hu-HU" dirty="0" err="1" smtClean="0"/>
              <a:t>Gro</a:t>
            </a:r>
            <a:r>
              <a:rPr lang="hu-HU" dirty="0" smtClean="0"/>
              <a:t> </a:t>
            </a:r>
            <a:r>
              <a:rPr lang="hu-HU" dirty="0"/>
              <a:t>Harlem </a:t>
            </a:r>
            <a:r>
              <a:rPr lang="hu-HU" dirty="0" err="1"/>
              <a:t>Brundtland</a:t>
            </a:r>
            <a:r>
              <a:rPr lang="hu-HU" dirty="0"/>
              <a:t> norvég </a:t>
            </a:r>
            <a:r>
              <a:rPr lang="hu-HU" dirty="0" smtClean="0"/>
              <a:t>miniszterelnöknő)</a:t>
            </a:r>
          </a:p>
          <a:p>
            <a:endParaRPr lang="hu-HU" dirty="0" smtClean="0"/>
          </a:p>
          <a:p>
            <a:r>
              <a:rPr lang="hu-HU" dirty="0" smtClean="0"/>
              <a:t> </a:t>
            </a:r>
            <a:r>
              <a:rPr lang="hu-HU" b="1" dirty="0" smtClean="0"/>
              <a:t>1987</a:t>
            </a:r>
            <a:r>
              <a:rPr lang="hu-HU" dirty="0" smtClean="0"/>
              <a:t>: </a:t>
            </a:r>
            <a:r>
              <a:rPr lang="hu-HU" i="1" dirty="0" smtClean="0"/>
              <a:t>Közös jövőnk</a:t>
            </a:r>
            <a:r>
              <a:rPr lang="hu-HU" dirty="0" smtClean="0"/>
              <a:t> (</a:t>
            </a:r>
            <a:r>
              <a:rPr lang="hu-HU" i="1" dirty="0" err="1" smtClean="0"/>
              <a:t>Our</a:t>
            </a:r>
            <a:r>
              <a:rPr lang="hu-HU" i="1" dirty="0" smtClean="0"/>
              <a:t> </a:t>
            </a:r>
            <a:r>
              <a:rPr lang="hu-HU" i="1" dirty="0" err="1" smtClean="0"/>
              <a:t>Common</a:t>
            </a:r>
            <a:r>
              <a:rPr lang="hu-HU" i="1" dirty="0" smtClean="0"/>
              <a:t> </a:t>
            </a:r>
            <a:r>
              <a:rPr lang="hu-HU" i="1" dirty="0" err="1" smtClean="0"/>
              <a:t>Future</a:t>
            </a:r>
            <a:r>
              <a:rPr lang="hu-HU" dirty="0" smtClean="0"/>
              <a:t>):</a:t>
            </a:r>
          </a:p>
          <a:p>
            <a:pPr lvl="1"/>
            <a:r>
              <a:rPr lang="hu-HU" dirty="0" smtClean="0"/>
              <a:t>„a fenntartható fejlődés olyan fejlődés, amely kielégíti a jelen szükségleteit anélkül, hogy veszélyeztetné a jövő nemzedékek esélyét arra, hogy ők is kielégíthessék szükségleteiket”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2000-es évek</a:t>
            </a:r>
            <a:r>
              <a:rPr lang="hu-HU" dirty="0" smtClean="0"/>
              <a:t>:</a:t>
            </a:r>
          </a:p>
          <a:p>
            <a:pPr lvl="1"/>
            <a:r>
              <a:rPr lang="hu-HU" dirty="0" smtClean="0"/>
              <a:t>zöld könyvtáros (</a:t>
            </a:r>
            <a:r>
              <a:rPr lang="hu-HU" dirty="0" err="1" smtClean="0"/>
              <a:t>green</a:t>
            </a:r>
            <a:r>
              <a:rPr lang="hu-HU" dirty="0" smtClean="0"/>
              <a:t> </a:t>
            </a:r>
            <a:r>
              <a:rPr lang="hu-HU" dirty="0" err="1" smtClean="0"/>
              <a:t>librarian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zöld könyvtártudomány (</a:t>
            </a:r>
            <a:r>
              <a:rPr lang="hu-HU" dirty="0" err="1" smtClean="0"/>
              <a:t>green</a:t>
            </a:r>
            <a:r>
              <a:rPr lang="hu-HU" dirty="0" smtClean="0"/>
              <a:t> </a:t>
            </a:r>
            <a:r>
              <a:rPr lang="hu-HU" dirty="0" err="1" smtClean="0"/>
              <a:t>librarianship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zöld akadémiai szektor (</a:t>
            </a:r>
            <a:r>
              <a:rPr lang="hu-HU" dirty="0" err="1" smtClean="0"/>
              <a:t>green</a:t>
            </a:r>
            <a:r>
              <a:rPr lang="hu-HU" dirty="0" smtClean="0"/>
              <a:t> </a:t>
            </a:r>
            <a:r>
              <a:rPr lang="hu-HU" dirty="0" err="1" smtClean="0"/>
              <a:t>academic</a:t>
            </a:r>
            <a:r>
              <a:rPr lang="hu-HU" dirty="0" smtClean="0"/>
              <a:t> </a:t>
            </a:r>
            <a:r>
              <a:rPr lang="hu-HU" dirty="0" err="1" smtClean="0"/>
              <a:t>sector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zöld könyvtári testületek (</a:t>
            </a:r>
            <a:r>
              <a:rPr lang="hu-HU" dirty="0" err="1" smtClean="0"/>
              <a:t>greening</a:t>
            </a:r>
            <a:r>
              <a:rPr lang="hu-HU" dirty="0" smtClean="0"/>
              <a:t> college </a:t>
            </a:r>
            <a:r>
              <a:rPr lang="hu-HU" dirty="0" err="1" smtClean="0"/>
              <a:t>libraries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zöld könyvtárak (</a:t>
            </a:r>
            <a:r>
              <a:rPr lang="hu-HU" dirty="0" err="1" smtClean="0"/>
              <a:t>greening</a:t>
            </a:r>
            <a:r>
              <a:rPr lang="hu-HU" dirty="0" smtClean="0"/>
              <a:t> </a:t>
            </a:r>
            <a:r>
              <a:rPr lang="hu-HU" dirty="0" err="1" smtClean="0"/>
              <a:t>libraries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zöld </a:t>
            </a:r>
            <a:r>
              <a:rPr lang="hu-HU" dirty="0" err="1" smtClean="0"/>
              <a:t>blogok</a:t>
            </a:r>
            <a:r>
              <a:rPr lang="hu-HU" dirty="0" smtClean="0"/>
              <a:t> (</a:t>
            </a:r>
            <a:r>
              <a:rPr lang="hu-HU" dirty="0" err="1" smtClean="0"/>
              <a:t>green</a:t>
            </a:r>
            <a:r>
              <a:rPr lang="hu-HU" dirty="0" smtClean="0"/>
              <a:t> </a:t>
            </a:r>
            <a:r>
              <a:rPr lang="hu-HU" dirty="0" err="1" smtClean="0"/>
              <a:t>blogs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zölddé válás (go </a:t>
            </a:r>
            <a:r>
              <a:rPr lang="hu-HU" dirty="0" err="1" smtClean="0"/>
              <a:t>green</a:t>
            </a:r>
            <a:r>
              <a:rPr lang="hu-HU" dirty="0" smtClean="0"/>
              <a:t>) </a:t>
            </a:r>
          </a:p>
          <a:p>
            <a:pPr lvl="1"/>
            <a:r>
              <a:rPr lang="hu-HU" dirty="0" smtClean="0"/>
              <a:t>zöld mozgalom (</a:t>
            </a:r>
            <a:r>
              <a:rPr lang="hu-HU" dirty="0" err="1" smtClean="0"/>
              <a:t>green</a:t>
            </a:r>
            <a:r>
              <a:rPr lang="hu-HU" dirty="0" smtClean="0"/>
              <a:t> </a:t>
            </a:r>
            <a:r>
              <a:rPr lang="hu-HU" dirty="0" err="1" smtClean="0"/>
              <a:t>library</a:t>
            </a:r>
            <a:r>
              <a:rPr lang="hu-HU" dirty="0" smtClean="0"/>
              <a:t> </a:t>
            </a:r>
            <a:r>
              <a:rPr lang="hu-HU" dirty="0" err="1" smtClean="0"/>
              <a:t>movement</a:t>
            </a:r>
            <a:r>
              <a:rPr lang="hu-HU" dirty="0" smtClean="0"/>
              <a:t>) </a:t>
            </a:r>
          </a:p>
          <a:p>
            <a:endParaRPr lang="hu-HU" dirty="0" smtClean="0"/>
          </a:p>
          <a:p>
            <a:endParaRPr lang="hu-H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hu-HU" dirty="0" smtClean="0"/>
          </a:p>
          <a:p>
            <a:endParaRPr lang="hu-HU" dirty="0"/>
          </a:p>
        </p:txBody>
      </p:sp>
      <p:pic>
        <p:nvPicPr>
          <p:cNvPr id="48130" name="Picture 2" descr="http://ecx.images-amazon.com/images/I/51ISR6wD9yL._SY344_BO1,204,203,20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052736"/>
            <a:ext cx="1307306" cy="2010347"/>
          </a:xfrm>
          <a:prstGeom prst="rect">
            <a:avLst/>
          </a:prstGeom>
          <a:noFill/>
        </p:spPr>
      </p:pic>
      <p:pic>
        <p:nvPicPr>
          <p:cNvPr id="48134" name="Picture 6" descr="http://www.harvard.com/images/uploads/events/Brow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268760"/>
            <a:ext cx="1146658" cy="1478585"/>
          </a:xfrm>
          <a:prstGeom prst="rect">
            <a:avLst/>
          </a:prstGeom>
          <a:noFill/>
        </p:spPr>
      </p:pic>
      <p:pic>
        <p:nvPicPr>
          <p:cNvPr id="48136" name="Picture 8" descr="http://www.tankonyvtar.hu/hu/tartalom/tamop412A/2010-0017_15_reg_kornygazdtan/images/T15_M1_L2_T1_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284984"/>
            <a:ext cx="1470660" cy="2232660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6156176" y="2780928"/>
            <a:ext cx="12961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100" dirty="0" err="1" smtClean="0">
                <a:latin typeface="Times New Roman" pitchFamily="18" charset="0"/>
                <a:cs typeface="Times New Roman" pitchFamily="18" charset="0"/>
              </a:rPr>
              <a:t>Lester</a:t>
            </a:r>
            <a:r>
              <a:rPr lang="hu-HU" sz="1100" dirty="0" smtClean="0">
                <a:latin typeface="Times New Roman" pitchFamily="18" charset="0"/>
                <a:cs typeface="Times New Roman" pitchFamily="18" charset="0"/>
              </a:rPr>
              <a:t> R. Brown</a:t>
            </a:r>
            <a:endParaRPr lang="hu-H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2" name="Picture 4" descr="http://www.roselle.lib.il.us/images/going-green-librarie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5661248"/>
            <a:ext cx="2114550" cy="1078421"/>
          </a:xfrm>
          <a:prstGeom prst="rect">
            <a:avLst/>
          </a:prstGeom>
          <a:noFill/>
          <a:ln w="9525">
            <a:solidFill>
              <a:srgbClr val="2D4E12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Zöld működés és szolgáltatás</a:t>
            </a:r>
            <a:endParaRPr lang="hu-H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r>
              <a:rPr lang="hu-HU" b="1" u="sng" dirty="0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Zöld csapat (</a:t>
            </a:r>
            <a:r>
              <a:rPr lang="hu-HU" b="1" u="sng" dirty="0" err="1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  <a:r>
              <a:rPr lang="hu-HU" b="1" u="sng" dirty="0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Team)</a:t>
            </a:r>
          </a:p>
          <a:p>
            <a:endParaRPr lang="hu-HU" dirty="0" smtClean="0"/>
          </a:p>
          <a:p>
            <a:pPr lvl="1"/>
            <a:r>
              <a:rPr lang="hu-HU" b="1" dirty="0" smtClean="0"/>
              <a:t>Fenntarthatósági intézkedések </a:t>
            </a:r>
          </a:p>
          <a:p>
            <a:pPr lvl="2"/>
            <a:r>
              <a:rPr lang="hu-HU" dirty="0" smtClean="0"/>
              <a:t>megvizsgálása</a:t>
            </a:r>
          </a:p>
          <a:p>
            <a:pPr lvl="2"/>
            <a:r>
              <a:rPr lang="hu-HU" dirty="0" smtClean="0"/>
              <a:t>megtervezése</a:t>
            </a:r>
          </a:p>
          <a:p>
            <a:pPr lvl="2"/>
            <a:r>
              <a:rPr lang="hu-HU" dirty="0" smtClean="0"/>
              <a:t>kialakítása</a:t>
            </a:r>
          </a:p>
          <a:p>
            <a:pPr lvl="2"/>
            <a:r>
              <a:rPr lang="hu-HU" dirty="0" smtClean="0"/>
              <a:t>nyomon követése  </a:t>
            </a:r>
          </a:p>
          <a:p>
            <a:pPr lvl="3"/>
            <a:r>
              <a:rPr lang="hu-HU" dirty="0" smtClean="0"/>
              <a:t>PDCA (</a:t>
            </a:r>
            <a:r>
              <a:rPr lang="hu-HU" i="1" dirty="0" err="1" smtClean="0"/>
              <a:t>Plan</a:t>
            </a:r>
            <a:r>
              <a:rPr lang="hu-HU" i="1" dirty="0" smtClean="0"/>
              <a:t> - </a:t>
            </a:r>
            <a:r>
              <a:rPr lang="hu-HU" i="1" dirty="0" err="1" smtClean="0"/>
              <a:t>Do</a:t>
            </a:r>
            <a:r>
              <a:rPr lang="hu-HU" i="1" dirty="0" smtClean="0"/>
              <a:t> - </a:t>
            </a:r>
            <a:r>
              <a:rPr lang="hu-HU" i="1" dirty="0" err="1" smtClean="0"/>
              <a:t>Check</a:t>
            </a:r>
            <a:r>
              <a:rPr lang="hu-HU" i="1" dirty="0" smtClean="0"/>
              <a:t> - </a:t>
            </a:r>
            <a:r>
              <a:rPr lang="hu-HU" i="1" dirty="0" err="1" smtClean="0"/>
              <a:t>Act</a:t>
            </a:r>
            <a:r>
              <a:rPr lang="hu-HU" i="1" dirty="0" smtClean="0"/>
              <a:t> – tervezd - csináld - ellenőrizd – cselekedj</a:t>
            </a:r>
            <a:r>
              <a:rPr lang="hu-HU" dirty="0" smtClean="0"/>
              <a:t>)</a:t>
            </a:r>
          </a:p>
          <a:p>
            <a:pPr lvl="3"/>
            <a:endParaRPr lang="hu-HU" i="1" dirty="0" smtClean="0"/>
          </a:p>
          <a:p>
            <a:pPr lvl="1"/>
            <a:r>
              <a:rPr lang="hu-HU" b="1" dirty="0" smtClean="0"/>
              <a:t>Zöld beszerzés biztosítása</a:t>
            </a:r>
          </a:p>
          <a:p>
            <a:pPr lvl="2"/>
            <a:r>
              <a:rPr lang="hu-HU" dirty="0" smtClean="0"/>
              <a:t>működést szolgáló termékek</a:t>
            </a:r>
          </a:p>
          <a:p>
            <a:pPr lvl="2"/>
            <a:r>
              <a:rPr lang="hu-HU" dirty="0" smtClean="0"/>
              <a:t>zöld állomány kialakítása</a:t>
            </a:r>
          </a:p>
          <a:p>
            <a:pPr lvl="1"/>
            <a:endParaRPr lang="hu-HU" dirty="0" smtClean="0"/>
          </a:p>
          <a:p>
            <a:pPr lvl="1"/>
            <a:r>
              <a:rPr lang="hu-HU" b="1" dirty="0" smtClean="0"/>
              <a:t>Programok szervezése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 l="13386" t="9099" r="49213" b="4199"/>
          <a:stretch>
            <a:fillRect/>
          </a:stretch>
        </p:blipFill>
        <p:spPr bwMode="auto">
          <a:xfrm>
            <a:off x="7020272" y="4293096"/>
            <a:ext cx="1846772" cy="240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3491880" y="6309320"/>
            <a:ext cx="343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Yale University Library Green Team</a:t>
            </a:r>
            <a:endParaRPr lang="en-US" b="1" dirty="0"/>
          </a:p>
        </p:txBody>
      </p:sp>
      <p:pic>
        <p:nvPicPr>
          <p:cNvPr id="6" name="Kép 5"/>
          <p:cNvPicPr/>
          <p:nvPr/>
        </p:nvPicPr>
        <p:blipFill>
          <a:blip r:embed="rId4" cstate="print">
            <a:lum bright="-10000"/>
          </a:blip>
          <a:srcRect l="25197" t="18548" r="42717" b="38145"/>
          <a:stretch>
            <a:fillRect/>
          </a:stretch>
        </p:blipFill>
        <p:spPr bwMode="auto">
          <a:xfrm>
            <a:off x="5724128" y="908720"/>
            <a:ext cx="3227338" cy="245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5868144" y="335699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/>
              <a:t>Roselle</a:t>
            </a:r>
            <a:r>
              <a:rPr lang="hu-HU" sz="1400" dirty="0" smtClean="0"/>
              <a:t> Public </a:t>
            </a:r>
            <a:r>
              <a:rPr lang="hu-HU" sz="1400" dirty="0" err="1" smtClean="0"/>
              <a:t>Library</a:t>
            </a:r>
            <a:endParaRPr lang="hu-H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hu-HU" b="1" dirty="0" smtClean="0">
                <a:solidFill>
                  <a:srgbClr val="2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Zöld könyvtár célja</a:t>
            </a:r>
            <a:endParaRPr lang="hu-HU" b="1" dirty="0">
              <a:solidFill>
                <a:srgbClr val="2D4E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525963"/>
          </a:xfrm>
        </p:spPr>
        <p:txBody>
          <a:bodyPr/>
          <a:lstStyle/>
          <a:p>
            <a:pPr lvl="1"/>
            <a:r>
              <a:rPr lang="hu-HU" sz="2200" dirty="0" smtClean="0"/>
              <a:t>Képes a fogyasztói </a:t>
            </a:r>
            <a:r>
              <a:rPr lang="hu-HU" sz="2200" b="1" dirty="0" smtClean="0"/>
              <a:t>szokások</a:t>
            </a:r>
            <a:r>
              <a:rPr lang="hu-HU" sz="2200" dirty="0" smtClean="0"/>
              <a:t> pozitív átalakítására (befolyásolására)</a:t>
            </a:r>
          </a:p>
          <a:p>
            <a:pPr lvl="1"/>
            <a:r>
              <a:rPr lang="hu-HU" sz="2200" dirty="0" smtClean="0"/>
              <a:t>Növeli a lakosság </a:t>
            </a:r>
            <a:r>
              <a:rPr lang="hu-HU" sz="2200" b="1" dirty="0" smtClean="0"/>
              <a:t>fogékonyságát</a:t>
            </a:r>
            <a:r>
              <a:rPr lang="hu-HU" sz="2200" dirty="0" smtClean="0"/>
              <a:t> a zöld téma és a környezetvédelem iránt</a:t>
            </a:r>
          </a:p>
          <a:p>
            <a:pPr lvl="1"/>
            <a:r>
              <a:rPr lang="hu-HU" sz="2200" dirty="0" smtClean="0"/>
              <a:t>Képes a </a:t>
            </a:r>
            <a:r>
              <a:rPr lang="hu-HU" sz="2200" b="1" dirty="0" smtClean="0"/>
              <a:t>pozitív kép </a:t>
            </a:r>
            <a:r>
              <a:rPr lang="hu-HU" sz="2200" dirty="0" smtClean="0"/>
              <a:t>(imázs) kialakítására</a:t>
            </a:r>
          </a:p>
          <a:p>
            <a:pPr lvl="1"/>
            <a:r>
              <a:rPr lang="hu-HU" sz="2200" dirty="0" smtClean="0"/>
              <a:t>Növeli a zöld téma és </a:t>
            </a:r>
            <a:r>
              <a:rPr lang="hu-HU" sz="2200" b="1" dirty="0" smtClean="0"/>
              <a:t>cselekvés</a:t>
            </a:r>
            <a:r>
              <a:rPr lang="hu-HU" sz="2200" dirty="0" smtClean="0"/>
              <a:t> iránti megértést és egyben cselekvésre buzdít</a:t>
            </a:r>
          </a:p>
          <a:p>
            <a:endParaRPr lang="hu-HU" dirty="0"/>
          </a:p>
        </p:txBody>
      </p:sp>
      <p:sp>
        <p:nvSpPr>
          <p:cNvPr id="4" name="Lefelé nyíl 3"/>
          <p:cNvSpPr/>
          <p:nvPr/>
        </p:nvSpPr>
        <p:spPr>
          <a:xfrm>
            <a:off x="4139952" y="4005064"/>
            <a:ext cx="4846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Picture 2" descr="http://www.zoldenergiavilag.hu/wp-content/uploads/2011/04/78_okologiai_labny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4509120"/>
            <a:ext cx="2971800" cy="222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75856" y="53732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dubniczky.zsolt</a:t>
            </a:r>
            <a:r>
              <a:rPr lang="hu-HU" dirty="0" smtClean="0"/>
              <a:t>@</a:t>
            </a:r>
            <a:r>
              <a:rPr lang="hu-HU" dirty="0" err="1" smtClean="0"/>
              <a:t>btk.elte.hu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92088"/>
          </a:xfrm>
        </p:spPr>
        <p:txBody>
          <a:bodyPr>
            <a:noAutofit/>
          </a:bodyPr>
          <a:lstStyle/>
          <a:p>
            <a:r>
              <a:rPr 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zöld szemlélet megjelenése</a:t>
            </a:r>
            <a:endParaRPr lang="hu-H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908720"/>
            <a:ext cx="6552728" cy="3528392"/>
          </a:xfrm>
        </p:spPr>
        <p:txBody>
          <a:bodyPr>
            <a:normAutofit fontScale="55000" lnSpcReduction="20000"/>
          </a:bodyPr>
          <a:lstStyle/>
          <a:p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2010-es évek</a:t>
            </a:r>
            <a:r>
              <a:rPr lang="hu-HU" dirty="0" smtClean="0"/>
              <a:t>:a </a:t>
            </a:r>
            <a:r>
              <a:rPr lang="hu-HU" dirty="0"/>
              <a:t>téma </a:t>
            </a:r>
            <a:r>
              <a:rPr lang="hu-HU" dirty="0" smtClean="0"/>
              <a:t>megjelenése </a:t>
            </a:r>
            <a:r>
              <a:rPr lang="hu-HU" dirty="0"/>
              <a:t>a különböző könyvtári </a:t>
            </a:r>
            <a:r>
              <a:rPr lang="hu-HU" dirty="0" smtClean="0"/>
              <a:t>egyesületekben/fórumokon és dokumentumokban</a:t>
            </a:r>
          </a:p>
          <a:p>
            <a:endParaRPr lang="hu-HU" dirty="0" smtClean="0"/>
          </a:p>
          <a:p>
            <a:pPr lvl="1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</a:t>
            </a:r>
            <a:r>
              <a:rPr lang="hu-HU" dirty="0" smtClean="0"/>
              <a:t> (American </a:t>
            </a:r>
            <a:r>
              <a:rPr lang="hu-HU" dirty="0" err="1" smtClean="0"/>
              <a:t>Library</a:t>
            </a:r>
            <a:r>
              <a:rPr lang="hu-HU" dirty="0" smtClean="0"/>
              <a:t> </a:t>
            </a:r>
            <a:r>
              <a:rPr lang="hu-HU" dirty="0" err="1" smtClean="0"/>
              <a:t>Association</a:t>
            </a:r>
            <a:r>
              <a:rPr lang="hu-HU" dirty="0" smtClean="0"/>
              <a:t>) Egyesült Államok</a:t>
            </a:r>
            <a:endParaRPr lang="hu-HU" b="1" dirty="0" smtClean="0"/>
          </a:p>
          <a:p>
            <a:pPr lvl="1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</a:t>
            </a:r>
            <a:r>
              <a:rPr lang="hu-HU" dirty="0" smtClean="0"/>
              <a:t> (</a:t>
            </a:r>
            <a:r>
              <a:rPr lang="hu-HU" dirty="0" err="1" smtClean="0"/>
              <a:t>Special</a:t>
            </a:r>
            <a:r>
              <a:rPr lang="hu-HU" dirty="0" smtClean="0"/>
              <a:t> </a:t>
            </a:r>
            <a:r>
              <a:rPr lang="hu-HU" dirty="0" err="1" smtClean="0"/>
              <a:t>Libraries</a:t>
            </a:r>
            <a:r>
              <a:rPr lang="hu-HU" dirty="0" smtClean="0"/>
              <a:t> </a:t>
            </a:r>
            <a:r>
              <a:rPr lang="hu-HU" dirty="0" err="1" smtClean="0"/>
              <a:t>Association</a:t>
            </a:r>
            <a:r>
              <a:rPr lang="hu-HU" dirty="0" smtClean="0"/>
              <a:t>) Egyesült Államok</a:t>
            </a:r>
          </a:p>
          <a:p>
            <a:pPr lvl="1"/>
            <a:endParaRPr lang="hu-HU" dirty="0" smtClean="0"/>
          </a:p>
          <a:p>
            <a:pPr lvl="1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ALIA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Libraries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smtClean="0"/>
              <a:t>(</a:t>
            </a:r>
            <a:r>
              <a:rPr lang="hu-HU" dirty="0" err="1" smtClean="0"/>
              <a:t>Australian</a:t>
            </a:r>
            <a:r>
              <a:rPr lang="hu-HU" dirty="0" smtClean="0"/>
              <a:t> </a:t>
            </a:r>
            <a:r>
              <a:rPr lang="hu-HU" dirty="0" err="1" smtClean="0"/>
              <a:t>Library</a:t>
            </a:r>
            <a:r>
              <a:rPr lang="hu-HU" dirty="0" smtClean="0"/>
              <a:t> and </a:t>
            </a:r>
            <a:r>
              <a:rPr lang="hu-HU" dirty="0" err="1" smtClean="0"/>
              <a:t>Information</a:t>
            </a:r>
            <a:r>
              <a:rPr lang="hu-HU" dirty="0" smtClean="0"/>
              <a:t> </a:t>
            </a:r>
            <a:r>
              <a:rPr lang="hu-HU" dirty="0" err="1" smtClean="0"/>
              <a:t>Association</a:t>
            </a:r>
            <a:r>
              <a:rPr lang="hu-HU" dirty="0" smtClean="0"/>
              <a:t>. </a:t>
            </a:r>
            <a:r>
              <a:rPr lang="hu-HU" dirty="0" err="1" smtClean="0"/>
              <a:t>Sustainable</a:t>
            </a:r>
            <a:r>
              <a:rPr lang="hu-HU" dirty="0" smtClean="0"/>
              <a:t> </a:t>
            </a:r>
            <a:r>
              <a:rPr lang="hu-HU" dirty="0" err="1" smtClean="0"/>
              <a:t>Libraries</a:t>
            </a:r>
            <a:r>
              <a:rPr lang="hu-HU" dirty="0" smtClean="0"/>
              <a:t> Group) Ausztrália</a:t>
            </a:r>
          </a:p>
          <a:p>
            <a:pPr lvl="1"/>
            <a:endParaRPr lang="hu-HU" dirty="0" smtClean="0"/>
          </a:p>
          <a:p>
            <a:pPr lvl="1"/>
            <a:r>
              <a:rPr lang="hu-HU" dirty="0" smtClean="0"/>
              <a:t>könyvtárosok és építészek együttműködését elősegítő 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</a:t>
            </a:r>
            <a:r>
              <a:rPr lang="hu-HU" dirty="0" smtClean="0"/>
              <a:t> 2012-ben Prágában megrendezett konferenciája, amely fenntarthatósági és zöld kérdésekkel is foglalkozott</a:t>
            </a:r>
          </a:p>
          <a:p>
            <a:pPr lvl="1"/>
            <a:endParaRPr lang="hu-HU" dirty="0" smtClean="0"/>
          </a:p>
        </p:txBody>
      </p:sp>
      <p:pic>
        <p:nvPicPr>
          <p:cNvPr id="4" name="Kép 3" descr="9783110309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4077072"/>
            <a:ext cx="1631696" cy="2536952"/>
          </a:xfrm>
          <a:prstGeom prst="rect">
            <a:avLst/>
          </a:prstGeom>
        </p:spPr>
      </p:pic>
      <p:sp>
        <p:nvSpPr>
          <p:cNvPr id="37890" name="AutoShape 2" descr="Képtalálat a következőre: „special libraries association usa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892" name="AutoShape 4" descr="Képtalálat a következőre: „special libraries association usa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7894" name="Picture 6" descr="https://www.sla.org/wp-content/themes/sla/images/sla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844824"/>
            <a:ext cx="1636490" cy="743141"/>
          </a:xfrm>
          <a:prstGeom prst="rect">
            <a:avLst/>
          </a:prstGeom>
          <a:noFill/>
        </p:spPr>
      </p:pic>
      <p:pic>
        <p:nvPicPr>
          <p:cNvPr id="37898" name="Picture 10" descr="http://img2.imagesbn.com/images/179080000/179081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077072"/>
            <a:ext cx="1682496" cy="2534961"/>
          </a:xfrm>
          <a:prstGeom prst="rect">
            <a:avLst/>
          </a:prstGeom>
          <a:noFill/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5" cstate="print"/>
          <a:srcRect l="23228" t="21347" r="66929" b="61592"/>
          <a:stretch>
            <a:fillRect/>
          </a:stretch>
        </p:blipFill>
        <p:spPr bwMode="auto">
          <a:xfrm>
            <a:off x="7308304" y="2996952"/>
            <a:ext cx="1188058" cy="115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5" cstate="print"/>
          <a:srcRect l="23228" t="15398" r="55315" b="79790"/>
          <a:stretch>
            <a:fillRect/>
          </a:stretch>
        </p:blipFill>
        <p:spPr bwMode="auto">
          <a:xfrm>
            <a:off x="6948264" y="2780928"/>
            <a:ext cx="1962028" cy="24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http://www.digitalbookworld.com/wp-content/uploads/american-library-association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1" y="908721"/>
            <a:ext cx="1642928" cy="742867"/>
          </a:xfrm>
          <a:prstGeom prst="rect">
            <a:avLst/>
          </a:prstGeom>
          <a:noFill/>
        </p:spPr>
      </p:pic>
      <p:pic>
        <p:nvPicPr>
          <p:cNvPr id="40966" name="Picture 6" descr="http://web.zhbluzern.ch/liber-lag/images/liber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4437112"/>
            <a:ext cx="1381125" cy="152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5554960" cy="850106"/>
          </a:xfrm>
        </p:spPr>
        <p:txBody>
          <a:bodyPr>
            <a:noAutofit/>
          </a:bodyPr>
          <a:lstStyle/>
          <a:p>
            <a:r>
              <a:rPr 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IFLA és a zöld könyvtári mozgalom</a:t>
            </a:r>
            <a:endParaRPr lang="hu-H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556792"/>
            <a:ext cx="4618856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hu-HU" b="1" dirty="0" smtClean="0"/>
              <a:t>2010</a:t>
            </a:r>
            <a:r>
              <a:rPr lang="hu-HU" dirty="0" smtClean="0"/>
              <a:t>: Göteborg: </a:t>
            </a:r>
          </a:p>
          <a:p>
            <a:pPr lvl="1"/>
            <a:r>
              <a:rPr lang="hu-HU" i="1" dirty="0" smtClean="0"/>
              <a:t>Open </a:t>
            </a:r>
            <a:r>
              <a:rPr lang="hu-HU" i="1" dirty="0" err="1" smtClean="0"/>
              <a:t>access</a:t>
            </a:r>
            <a:r>
              <a:rPr lang="hu-HU" i="1" dirty="0" smtClean="0"/>
              <a:t> </a:t>
            </a:r>
            <a:r>
              <a:rPr lang="hu-HU" i="1" dirty="0" err="1" smtClean="0"/>
              <a:t>to</a:t>
            </a:r>
            <a:r>
              <a:rPr lang="hu-HU" i="1" dirty="0" smtClean="0"/>
              <a:t> </a:t>
            </a:r>
            <a:r>
              <a:rPr lang="hu-HU" i="1" dirty="0" err="1" smtClean="0"/>
              <a:t>knowledge</a:t>
            </a:r>
            <a:r>
              <a:rPr lang="hu-HU" i="1" dirty="0" smtClean="0"/>
              <a:t> – </a:t>
            </a:r>
            <a:r>
              <a:rPr lang="hu-HU" i="1" dirty="0" err="1" smtClean="0"/>
              <a:t>promoting</a:t>
            </a:r>
            <a:r>
              <a:rPr lang="hu-HU" i="1" dirty="0" smtClean="0"/>
              <a:t> </a:t>
            </a:r>
            <a:r>
              <a:rPr lang="hu-HU" i="1" dirty="0" err="1" smtClean="0"/>
              <a:t>sustainable</a:t>
            </a:r>
            <a:r>
              <a:rPr lang="hu-HU" i="1" dirty="0" smtClean="0"/>
              <a:t> </a:t>
            </a:r>
            <a:r>
              <a:rPr lang="hu-HU" i="1" dirty="0" err="1" smtClean="0"/>
              <a:t>progress</a:t>
            </a:r>
            <a:r>
              <a:rPr lang="hu-HU" dirty="0" smtClean="0"/>
              <a:t>  c. konferencia</a:t>
            </a:r>
          </a:p>
          <a:p>
            <a:pPr lvl="2"/>
            <a:r>
              <a:rPr lang="hu-HU" dirty="0" smtClean="0"/>
              <a:t>a konferencia hivatalos meghívója: „</a:t>
            </a:r>
            <a:r>
              <a:rPr lang="hu-HU" dirty="0" err="1" smtClean="0"/>
              <a:t>Libraries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essential</a:t>
            </a:r>
            <a:r>
              <a:rPr lang="hu-HU" dirty="0" smtClean="0"/>
              <a:t> </a:t>
            </a:r>
            <a:r>
              <a:rPr lang="hu-HU" dirty="0" err="1" smtClean="0"/>
              <a:t>parts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promoting</a:t>
            </a:r>
            <a:r>
              <a:rPr lang="hu-HU" dirty="0" smtClean="0"/>
              <a:t> </a:t>
            </a:r>
            <a:r>
              <a:rPr lang="hu-HU" dirty="0" err="1" smtClean="0"/>
              <a:t>sustainable</a:t>
            </a:r>
            <a:r>
              <a:rPr lang="hu-HU" dirty="0" smtClean="0"/>
              <a:t> </a:t>
            </a:r>
            <a:r>
              <a:rPr lang="hu-HU" dirty="0" err="1" smtClean="0"/>
              <a:t>progress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a </a:t>
            </a:r>
            <a:r>
              <a:rPr lang="hu-HU" dirty="0" err="1" smtClean="0"/>
              <a:t>society</a:t>
            </a:r>
            <a:r>
              <a:rPr lang="hu-HU" dirty="0" smtClean="0"/>
              <a:t> and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global</a:t>
            </a:r>
            <a:r>
              <a:rPr lang="hu-HU" dirty="0" smtClean="0"/>
              <a:t> </a:t>
            </a:r>
            <a:r>
              <a:rPr lang="hu-HU" dirty="0" err="1" smtClean="0"/>
              <a:t>world</a:t>
            </a:r>
            <a:r>
              <a:rPr lang="hu-HU" dirty="0" smtClean="0"/>
              <a:t>.”</a:t>
            </a:r>
          </a:p>
          <a:p>
            <a:pPr lvl="1"/>
            <a:endParaRPr lang="hu-HU" dirty="0" smtClean="0"/>
          </a:p>
          <a:p>
            <a:pPr lvl="1"/>
            <a:endParaRPr lang="hu-HU" dirty="0" smtClean="0"/>
          </a:p>
          <a:p>
            <a:pPr>
              <a:buNone/>
            </a:pPr>
            <a:r>
              <a:rPr lang="hu-HU" b="1" dirty="0" smtClean="0"/>
              <a:t>2013</a:t>
            </a:r>
            <a:r>
              <a:rPr lang="hu-HU" dirty="0" smtClean="0"/>
              <a:t>: Szingapúr:</a:t>
            </a:r>
          </a:p>
          <a:p>
            <a:pPr lvl="1"/>
            <a:r>
              <a:rPr lang="hu-HU" i="1" dirty="0" err="1" smtClean="0"/>
              <a:t>My</a:t>
            </a:r>
            <a:r>
              <a:rPr lang="hu-HU" i="1" dirty="0" smtClean="0"/>
              <a:t> </a:t>
            </a:r>
            <a:r>
              <a:rPr lang="hu-HU" i="1" dirty="0" err="1" smtClean="0"/>
              <a:t>Tree</a:t>
            </a:r>
            <a:r>
              <a:rPr lang="hu-HU" i="1" dirty="0" smtClean="0"/>
              <a:t> House</a:t>
            </a:r>
            <a:endParaRPr lang="hu-HU" dirty="0"/>
          </a:p>
        </p:txBody>
      </p:sp>
      <p:pic>
        <p:nvPicPr>
          <p:cNvPr id="63490" name="Picture 2" descr="http://conference.ifla.org/past-wlic/2010/logo-gothenburg-2010_mediu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916832"/>
            <a:ext cx="876571" cy="1011429"/>
          </a:xfrm>
          <a:prstGeom prst="rect">
            <a:avLst/>
          </a:prstGeom>
          <a:noFill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 l="49213" t="8749" r="25591" b="36745"/>
          <a:stretch>
            <a:fillRect/>
          </a:stretch>
        </p:blipFill>
        <p:spPr bwMode="auto">
          <a:xfrm>
            <a:off x="5940152" y="116632"/>
            <a:ext cx="3087255" cy="37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5709320" y="3429000"/>
            <a:ext cx="3434680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3493" name="Picture 5" descr="http://conference.ifla.org/past-wlic/2013/logo-2013_mlar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5157192"/>
            <a:ext cx="1905000" cy="1295401"/>
          </a:xfrm>
          <a:prstGeom prst="rect">
            <a:avLst/>
          </a:prstGeom>
          <a:noFill/>
        </p:spPr>
      </p:pic>
      <p:pic>
        <p:nvPicPr>
          <p:cNvPr id="63495" name="Picture 7" descr="http://lh5.ggpht.com/-n4xrw2QDmPk/Ucro97Qv0QI/AAAAAAABHZQ/EWggbBG7swI/IMG_7745_thumb%25255B1%25255D.jpg?imgmax=8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005064"/>
            <a:ext cx="20574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612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Fenntarthatóság és zöld szemlélet</a:t>
            </a:r>
            <a:endParaRPr lang="hu-HU" b="1" dirty="0">
              <a:solidFill>
                <a:srgbClr val="612A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4495800" cy="518457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Zöld  szemlélet</a:t>
            </a:r>
          </a:p>
          <a:p>
            <a:endParaRPr lang="hu-HU" dirty="0" smtClean="0"/>
          </a:p>
          <a:p>
            <a:pPr lvl="1"/>
            <a:r>
              <a:rPr lang="hu-HU" sz="2600" dirty="0" smtClean="0"/>
              <a:t>egy szűkebb fogalom</a:t>
            </a:r>
          </a:p>
          <a:p>
            <a:pPr lvl="1"/>
            <a:endParaRPr lang="hu-HU" sz="2600" dirty="0" smtClean="0"/>
          </a:p>
          <a:p>
            <a:pPr lvl="1"/>
            <a:r>
              <a:rPr lang="hu-HU" sz="2600" dirty="0" smtClean="0"/>
              <a:t>Oxford </a:t>
            </a:r>
            <a:r>
              <a:rPr lang="hu-HU" sz="2600" dirty="0" err="1" smtClean="0"/>
              <a:t>Dictionary</a:t>
            </a:r>
            <a:r>
              <a:rPr lang="hu-HU" sz="2600" dirty="0" smtClean="0"/>
              <a:t> : környezetvédelem és humánökológia; </a:t>
            </a:r>
            <a:endParaRPr lang="hu-HU" sz="2600" i="1" dirty="0" smtClean="0"/>
          </a:p>
          <a:p>
            <a:pPr lvl="1"/>
            <a:r>
              <a:rPr lang="hu-HU" sz="2600" dirty="0" smtClean="0"/>
              <a:t>a környezetvédelemre vonatkozó, illetve azt támogató szóhasználat (kb. 2005-től)</a:t>
            </a:r>
          </a:p>
          <a:p>
            <a:pPr lvl="1"/>
            <a:endParaRPr lang="hu-HU" sz="2600" dirty="0" smtClean="0"/>
          </a:p>
          <a:p>
            <a:pPr lvl="1"/>
            <a:r>
              <a:rPr lang="hu-HU" sz="2600" dirty="0" smtClean="0"/>
              <a:t>a természet által kínált megújuló  energiaforrásokra és anyagokra támaszkodik (napfény, szél, víz energiája ; fa, bambusz)  -&gt;  jórészt soha nem fogynak el, és a használatuk sem egyenlő az elhasználásukkal</a:t>
            </a:r>
          </a:p>
          <a:p>
            <a:pPr lvl="1"/>
            <a:endParaRPr lang="hu-HU" sz="2600" dirty="0" smtClean="0"/>
          </a:p>
          <a:p>
            <a:pPr lvl="1">
              <a:buNone/>
            </a:pPr>
            <a:endParaRPr lang="hu-HU" sz="2600" dirty="0" smtClean="0"/>
          </a:p>
          <a:p>
            <a:pPr lvl="1"/>
            <a:r>
              <a:rPr lang="hu-HU" sz="2600" b="1" i="1" dirty="0" smtClean="0"/>
              <a:t>f</a:t>
            </a:r>
            <a:r>
              <a:rPr lang="hu-HU" sz="2600" b="1" i="1" dirty="0" smtClean="0"/>
              <a:t>eltöltés</a:t>
            </a:r>
            <a:r>
              <a:rPr lang="hu-HU" sz="2600" b="1" dirty="0" smtClean="0"/>
              <a:t>, </a:t>
            </a:r>
            <a:r>
              <a:rPr lang="hu-HU" sz="2600" b="1" i="1" dirty="0" smtClean="0"/>
              <a:t>megújulás</a:t>
            </a:r>
            <a:endParaRPr lang="hu-HU" sz="2600" b="1" dirty="0" smtClean="0"/>
          </a:p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457400"/>
            <a:ext cx="4495800" cy="54006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Fenntarthatóság</a:t>
            </a:r>
          </a:p>
          <a:p>
            <a:pPr>
              <a:buNone/>
            </a:pPr>
            <a:r>
              <a:rPr lang="hu-HU" dirty="0" smtClean="0"/>
              <a:t> </a:t>
            </a:r>
          </a:p>
          <a:p>
            <a:pPr lvl="1"/>
            <a:r>
              <a:rPr lang="hu-HU" sz="2600" dirty="0" smtClean="0"/>
              <a:t>széles körű és holisztikus szemléletű </a:t>
            </a:r>
          </a:p>
          <a:p>
            <a:pPr lvl="1"/>
            <a:endParaRPr lang="hu-HU" sz="2600" dirty="0" smtClean="0"/>
          </a:p>
          <a:p>
            <a:pPr lvl="1"/>
            <a:r>
              <a:rPr lang="hu-HU" sz="2600" dirty="0" smtClean="0"/>
              <a:t>gazdasági, társadalmi, szociális elemei és aspektusai  vannak, amelyek átjárhatóak és nem határolódnak el élesen egymástól</a:t>
            </a:r>
          </a:p>
          <a:p>
            <a:pPr lvl="1"/>
            <a:endParaRPr lang="hu-HU" sz="2600" dirty="0" smtClean="0"/>
          </a:p>
          <a:p>
            <a:pPr lvl="1"/>
            <a:endParaRPr lang="hu-HU" sz="2600" dirty="0" smtClean="0"/>
          </a:p>
          <a:p>
            <a:pPr lvl="1"/>
            <a:r>
              <a:rPr lang="hu-HU" sz="2600" dirty="0" smtClean="0"/>
              <a:t>véges erőforrásokhoz – például fosszilis energiahordozókhoz – kapcsolódik, amelynek a felhasználását próbálja meg csökkenteni és a minimumra redukálni</a:t>
            </a:r>
          </a:p>
          <a:p>
            <a:pPr lvl="1"/>
            <a:endParaRPr lang="hu-HU" sz="2600" dirty="0" smtClean="0"/>
          </a:p>
          <a:p>
            <a:pPr lvl="1"/>
            <a:endParaRPr lang="hu-HU" sz="2600" dirty="0" smtClean="0"/>
          </a:p>
          <a:p>
            <a:pPr lvl="1"/>
            <a:endParaRPr lang="hu-HU" sz="2600" dirty="0" smtClean="0"/>
          </a:p>
          <a:p>
            <a:pPr lvl="1"/>
            <a:r>
              <a:rPr lang="hu-HU" sz="2600" b="1" i="1" dirty="0" smtClean="0"/>
              <a:t>csökkentés</a:t>
            </a:r>
            <a:r>
              <a:rPr lang="hu-HU" sz="2600" b="1" dirty="0" smtClean="0"/>
              <a:t>, </a:t>
            </a:r>
            <a:r>
              <a:rPr lang="hu-HU" sz="2600" b="1" i="1" dirty="0" smtClean="0"/>
              <a:t>újra hasznosítás</a:t>
            </a:r>
            <a:r>
              <a:rPr lang="hu-HU" sz="2600" b="1" dirty="0" smtClean="0"/>
              <a:t>, </a:t>
            </a:r>
            <a:r>
              <a:rPr lang="hu-HU" sz="2600" b="1" i="1" dirty="0" smtClean="0"/>
              <a:t>újra feldolgozás</a:t>
            </a:r>
            <a:r>
              <a:rPr lang="hu-HU" sz="2600" b="1" dirty="0" smtClean="0"/>
              <a:t>, a </a:t>
            </a:r>
            <a:r>
              <a:rPr lang="hu-HU" sz="2600" b="1" i="1" dirty="0" smtClean="0"/>
              <a:t>szennyezés minimalizálása</a:t>
            </a:r>
            <a:endParaRPr lang="hu-HU" sz="2600" dirty="0" smtClean="0"/>
          </a:p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0" y="623731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b="1" u="sng" dirty="0" smtClean="0"/>
          </a:p>
          <a:p>
            <a:endParaRPr lang="hu-HU" dirty="0" smtClean="0"/>
          </a:p>
          <a:p>
            <a:r>
              <a:rPr lang="hu-HU" dirty="0" smtClean="0"/>
              <a:t> </a:t>
            </a:r>
            <a:endParaRPr lang="hu-HU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4644008" y="1052736"/>
            <a:ext cx="0" cy="5688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395536" y="1916832"/>
            <a:ext cx="8461368" cy="271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612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Fenntarthatóság és zöld szemlélet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628800"/>
            <a:ext cx="5410944" cy="5069160"/>
          </a:xfrm>
        </p:spPr>
        <p:txBody>
          <a:bodyPr>
            <a:normAutofit fontScale="70000" lnSpcReduction="20000"/>
          </a:bodyPr>
          <a:lstStyle/>
          <a:p>
            <a:r>
              <a:rPr lang="hu-HU" b="1" u="sng" dirty="0" smtClean="0"/>
              <a:t>azonos célok: </a:t>
            </a:r>
            <a:r>
              <a:rPr lang="hu-HU" dirty="0" smtClean="0"/>
              <a:t>a környezet és energiáinak hosszú távú védelme, használata és megőrzése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különböző természeti források (pl. energia, víz, fa) felhasználásának </a:t>
            </a:r>
            <a:r>
              <a:rPr lang="hu-HU" i="1" dirty="0" smtClean="0"/>
              <a:t>csökkentés</a:t>
            </a:r>
            <a:r>
              <a:rPr lang="hu-HU" dirty="0" smtClean="0"/>
              <a:t>e (</a:t>
            </a:r>
            <a:r>
              <a:rPr lang="hu-HU" i="1" dirty="0" err="1" smtClean="0"/>
              <a:t>reducing</a:t>
            </a:r>
            <a:r>
              <a:rPr lang="hu-HU" dirty="0" smtClean="0"/>
              <a:t>)</a:t>
            </a:r>
          </a:p>
          <a:p>
            <a:r>
              <a:rPr lang="hu-HU" dirty="0" smtClean="0"/>
              <a:t>épített környezet, a már meglévő épületek újratervezése vagy a lebontott épületek építési anyagainak új projektekben történő </a:t>
            </a:r>
            <a:r>
              <a:rPr lang="hu-HU" i="1" dirty="0" smtClean="0"/>
              <a:t>újbóli felhasználás</a:t>
            </a:r>
            <a:r>
              <a:rPr lang="hu-HU" dirty="0" smtClean="0"/>
              <a:t>a (</a:t>
            </a:r>
            <a:r>
              <a:rPr lang="hu-HU" i="1" dirty="0" err="1" smtClean="0"/>
              <a:t>reusing</a:t>
            </a:r>
            <a:r>
              <a:rPr lang="hu-HU" dirty="0" smtClean="0"/>
              <a:t>)</a:t>
            </a:r>
          </a:p>
          <a:p>
            <a:r>
              <a:rPr lang="hu-HU" dirty="0" smtClean="0"/>
              <a:t>egyes anyagok, elsősorban műanyag termékek </a:t>
            </a:r>
            <a:r>
              <a:rPr lang="hu-HU" i="1" dirty="0" smtClean="0"/>
              <a:t>újbóli feldolgozás</a:t>
            </a:r>
            <a:r>
              <a:rPr lang="hu-HU" dirty="0" smtClean="0"/>
              <a:t>a (</a:t>
            </a:r>
            <a:r>
              <a:rPr lang="hu-HU" i="1" dirty="0" err="1" smtClean="0"/>
              <a:t>recycling</a:t>
            </a:r>
            <a:r>
              <a:rPr lang="hu-HU" dirty="0" smtClean="0"/>
              <a:t>)</a:t>
            </a:r>
          </a:p>
          <a:p>
            <a:endParaRPr lang="hu-HU" dirty="0"/>
          </a:p>
        </p:txBody>
      </p:sp>
      <p:pic>
        <p:nvPicPr>
          <p:cNvPr id="64514" name="Picture 2" descr="http://www.cei-bois.org/files/g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068960"/>
            <a:ext cx="2160778" cy="1754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http://www.mymcpl.org/_uploaded_resources/go_green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340768"/>
            <a:ext cx="2514143" cy="1569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50" name="Picture 2" descr="https://soumyasen.files.wordpress.com/2013/05/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5085184"/>
            <a:ext cx="2861056" cy="145288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zöld könyvtár fogalma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24744"/>
            <a:ext cx="8147248" cy="5616624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egy olyan, különböző tudományos területekkel érintkező fogalom és elképzelés, amely magában foglalja a közintézményben a humánökológiai zöld és fenntarthatósági szempontok érvényesítését és érvényesülését anélkül, hogy ez csakis a környezetvédelmi irányelvek és célkitűzések alkalmazását jelentené</a:t>
            </a:r>
          </a:p>
          <a:p>
            <a:endParaRPr lang="hu-HU" dirty="0" smtClean="0"/>
          </a:p>
          <a:p>
            <a:r>
              <a:rPr lang="hu-HU" dirty="0" smtClean="0"/>
              <a:t>minőség és minősítés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több dolgot jelent egyszerre: </a:t>
            </a:r>
          </a:p>
          <a:p>
            <a:pPr lvl="1"/>
            <a:r>
              <a:rPr lang="hu-HU" dirty="0" smtClean="0"/>
              <a:t>intézmény</a:t>
            </a:r>
          </a:p>
          <a:p>
            <a:pPr lvl="1"/>
            <a:r>
              <a:rPr lang="hu-HU" dirty="0" smtClean="0"/>
              <a:t>épület</a:t>
            </a:r>
          </a:p>
          <a:p>
            <a:pPr lvl="1"/>
            <a:r>
              <a:rPr lang="hu-HU" dirty="0" smtClean="0"/>
              <a:t>hely</a:t>
            </a:r>
          </a:p>
          <a:p>
            <a:pPr lvl="1"/>
            <a:r>
              <a:rPr lang="hu-HU" dirty="0" smtClean="0"/>
              <a:t>állomány</a:t>
            </a:r>
          </a:p>
          <a:p>
            <a:pPr lvl="1"/>
            <a:r>
              <a:rPr lang="hu-HU" dirty="0" smtClean="0"/>
              <a:t>szemlélet</a:t>
            </a:r>
          </a:p>
          <a:p>
            <a:pPr lvl="1"/>
            <a:r>
              <a:rPr lang="hu-HU" dirty="0" smtClean="0"/>
              <a:t>szolgáltatás</a:t>
            </a:r>
          </a:p>
          <a:p>
            <a:pPr lvl="0"/>
            <a:endParaRPr lang="hu-HU" dirty="0" smtClean="0"/>
          </a:p>
          <a:p>
            <a:pPr lvl="1"/>
            <a:endParaRPr lang="hu-HU" dirty="0" smtClean="0"/>
          </a:p>
          <a:p>
            <a:pPr lvl="0"/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zöld könyvtár fogalma</a:t>
            </a: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80728"/>
            <a:ext cx="8291264" cy="5760640"/>
          </a:xfrm>
        </p:spPr>
        <p:txBody>
          <a:bodyPr>
            <a:normAutofit fontScale="62500" lnSpcReduction="20000"/>
          </a:bodyPr>
          <a:lstStyle/>
          <a:p>
            <a:pPr marL="514350" lvl="0" indent="-514350">
              <a:buFont typeface="+mj-lt"/>
              <a:buAutoNum type="arabicParenR"/>
            </a:pPr>
            <a:r>
              <a:rPr lang="hu-HU" dirty="0" smtClean="0"/>
              <a:t>az épületet, valamint annak elemeit (pl. bútorok, világítás, energiafelhasználás) a környezettudatos épületminősítési rendszerek előírásai szerint tervezték és építették, vagy a már meglévő épületet ennek jegyében újították fel</a:t>
            </a:r>
          </a:p>
          <a:p>
            <a:pPr marL="514350" indent="-514350">
              <a:buFont typeface="+mj-lt"/>
              <a:buAutoNum type="arabicParenR"/>
            </a:pPr>
            <a:endParaRPr lang="hu-HU" dirty="0" smtClean="0"/>
          </a:p>
          <a:p>
            <a:pPr marL="514350" lvl="0" indent="-514350">
              <a:buFont typeface="+mj-lt"/>
              <a:buAutoNum type="arabicParenR"/>
            </a:pPr>
            <a:r>
              <a:rPr lang="hu-HU" dirty="0" smtClean="0"/>
              <a:t>a könyvtár gyűjtőkörén belül rendelkezzen bizonyos százalékú zöld állománnyal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hu-HU" dirty="0" smtClean="0"/>
              <a:t>szerepeljen a hosszú távú tervei között az ökológiai szakirodalom figyelemmel kísérése és gyűjtése</a:t>
            </a:r>
          </a:p>
          <a:p>
            <a:pPr marL="514350" indent="-514350">
              <a:buFont typeface="+mj-lt"/>
              <a:buAutoNum type="arabicParenR"/>
            </a:pPr>
            <a:endParaRPr lang="hu-HU" dirty="0" smtClean="0"/>
          </a:p>
          <a:p>
            <a:pPr marL="514350" lvl="0" indent="-514350">
              <a:buFont typeface="+mj-lt"/>
              <a:buAutoNum type="arabicParenR"/>
            </a:pPr>
            <a:r>
              <a:rPr lang="hu-HU" dirty="0" smtClean="0"/>
              <a:t>a működésbe és szolgáltatásba emelje be azokat az elemeket és alkalmazza azokat a gyakorlatokat, amelyek a humánökológia és a fenntartható fejlődés célkitűzéseit és érvényesülését szolgálják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hu-HU" dirty="0" smtClean="0"/>
              <a:t>Ennek része: Fenntarthatósági Terv készítése</a:t>
            </a:r>
          </a:p>
          <a:p>
            <a:pPr marL="514350" indent="-514350">
              <a:buNone/>
            </a:pPr>
            <a:r>
              <a:rPr lang="hu-HU" dirty="0" smtClean="0"/>
              <a:t> </a:t>
            </a:r>
          </a:p>
          <a:p>
            <a:pPr marL="514350" lvl="0" indent="-514350">
              <a:buFont typeface="+mj-lt"/>
              <a:buAutoNum type="arabicParenR" startAt="4"/>
            </a:pPr>
            <a:r>
              <a:rPr lang="hu-HU" dirty="0" smtClean="0"/>
              <a:t>az intézmény  – különböző programok szervezésével – hangsúlyos szerepet játsszon a zöld, humánökológiai szemléletnek, fenntarthatósági szempontoknak a társadalom mindennapi életébe történő átültetésében és elterjedésében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hu-HU" dirty="0" smtClean="0"/>
              <a:t>a könyvtárak kommunikációs és marketing tevékenységgel ismertessék meg a külvilággal az egészséges környezetért folytatott erőfeszítése(i)</a:t>
            </a:r>
            <a:r>
              <a:rPr lang="hu-HU" dirty="0" err="1" smtClean="0"/>
              <a:t>ket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Metró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2338</TotalTime>
  <Words>1392</Words>
  <Application>Microsoft Office PowerPoint</Application>
  <PresentationFormat>Diavetítés a képernyőre (4:3 oldalarány)</PresentationFormat>
  <Paragraphs>391</Paragraphs>
  <Slides>32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3" baseType="lpstr">
      <vt:lpstr>Office-téma</vt:lpstr>
      <vt:lpstr> Zöld könyvtár A fenntartható gondolkodás és a könyvtárak kapcsolata       </vt:lpstr>
      <vt:lpstr>A zöld szemlélet megjelenése</vt:lpstr>
      <vt:lpstr>A zöld szemlélet megjelenése</vt:lpstr>
      <vt:lpstr>A zöld szemlélet megjelenése</vt:lpstr>
      <vt:lpstr>Az IFLA és a zöld könyvtári mozgalom</vt:lpstr>
      <vt:lpstr>Fenntarthatóság és zöld szemlélet</vt:lpstr>
      <vt:lpstr>Fenntarthatóság és zöld szemlélet</vt:lpstr>
      <vt:lpstr>A zöld könyvtár fogalma</vt:lpstr>
      <vt:lpstr>A zöld könyvtár fogalma</vt:lpstr>
      <vt:lpstr>A zöld könyvtár fogalma</vt:lpstr>
      <vt:lpstr>A zöld könyvtár fogalma</vt:lpstr>
      <vt:lpstr>  A zöld könyvtár, mint új vagy megújuló zöld épület</vt:lpstr>
      <vt:lpstr>Újonnan épült zöld könyvtári épület </vt:lpstr>
      <vt:lpstr> </vt:lpstr>
      <vt:lpstr>15. dia</vt:lpstr>
      <vt:lpstr>16. dia</vt:lpstr>
      <vt:lpstr>17. dia</vt:lpstr>
      <vt:lpstr>18. dia</vt:lpstr>
      <vt:lpstr>19. dia</vt:lpstr>
      <vt:lpstr>20. dia</vt:lpstr>
      <vt:lpstr>21. dia</vt:lpstr>
      <vt:lpstr>Már meglévő könyvtári épület zölddé tétele</vt:lpstr>
      <vt:lpstr>Zöld működés és szolgáltatás Energiafelhasználás/energiagazdálkodás  </vt:lpstr>
      <vt:lpstr>Zöld működés és szolgáltatás Energiafelhasználás/energiagazdálkodás</vt:lpstr>
      <vt:lpstr>Zöld működés és szolgáltatás Hulladékgazdálkodás </vt:lpstr>
      <vt:lpstr>A könyvtár, mint nevelő</vt:lpstr>
      <vt:lpstr>Szemléletformálás / oktatói tevékenység Passzív forma </vt:lpstr>
      <vt:lpstr>Szemléletformálás / oktatói tevékenység Preaktív lehetőségek </vt:lpstr>
      <vt:lpstr>Szemléletformálás / oktatói tevékenység Aktív változatok: </vt:lpstr>
      <vt:lpstr>Zöld működés és szolgáltatás</vt:lpstr>
      <vt:lpstr>Zöld könyvtár célja</vt:lpstr>
      <vt:lpstr>Köszönöm a figyelmet!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Zöld könyvtári marketing</dc:title>
  <dc:creator>tortkvt</dc:creator>
  <cp:lastModifiedBy>Dubniczky</cp:lastModifiedBy>
  <cp:revision>246</cp:revision>
  <dcterms:created xsi:type="dcterms:W3CDTF">2014-10-18T15:11:32Z</dcterms:created>
  <dcterms:modified xsi:type="dcterms:W3CDTF">2016-03-08T15:47:08Z</dcterms:modified>
</cp:coreProperties>
</file>