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42"/>
  </p:notesMasterIdLst>
  <p:sldIdLst>
    <p:sldId id="328" r:id="rId2"/>
    <p:sldId id="289" r:id="rId3"/>
    <p:sldId id="318" r:id="rId4"/>
    <p:sldId id="304" r:id="rId5"/>
    <p:sldId id="305" r:id="rId6"/>
    <p:sldId id="290" r:id="rId7"/>
    <p:sldId id="278" r:id="rId8"/>
    <p:sldId id="276" r:id="rId9"/>
    <p:sldId id="282" r:id="rId10"/>
    <p:sldId id="283" r:id="rId11"/>
    <p:sldId id="291" r:id="rId12"/>
    <p:sldId id="263" r:id="rId13"/>
    <p:sldId id="264" r:id="rId14"/>
    <p:sldId id="314" r:id="rId15"/>
    <p:sldId id="265" r:id="rId16"/>
    <p:sldId id="321" r:id="rId17"/>
    <p:sldId id="294" r:id="rId18"/>
    <p:sldId id="329" r:id="rId19"/>
    <p:sldId id="293" r:id="rId20"/>
    <p:sldId id="292" r:id="rId21"/>
    <p:sldId id="315" r:id="rId22"/>
    <p:sldId id="259" r:id="rId23"/>
    <p:sldId id="267" r:id="rId24"/>
    <p:sldId id="266" r:id="rId25"/>
    <p:sldId id="260" r:id="rId26"/>
    <p:sldId id="316" r:id="rId27"/>
    <p:sldId id="311" r:id="rId28"/>
    <p:sldId id="268" r:id="rId29"/>
    <p:sldId id="326" r:id="rId30"/>
    <p:sldId id="327" r:id="rId31"/>
    <p:sldId id="296" r:id="rId32"/>
    <p:sldId id="298" r:id="rId33"/>
    <p:sldId id="299" r:id="rId34"/>
    <p:sldId id="269" r:id="rId35"/>
    <p:sldId id="271" r:id="rId36"/>
    <p:sldId id="272" r:id="rId37"/>
    <p:sldId id="273" r:id="rId38"/>
    <p:sldId id="274" r:id="rId39"/>
    <p:sldId id="330" r:id="rId40"/>
    <p:sldId id="308" r:id="rId4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1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217" autoAdjust="0"/>
  </p:normalViewPr>
  <p:slideViewPr>
    <p:cSldViewPr snapToGrid="0">
      <p:cViewPr varScale="1">
        <p:scale>
          <a:sx n="54" d="100"/>
          <a:sy n="54" d="100"/>
        </p:scale>
        <p:origin x="1572" y="2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6DD3C1-BDD4-465C-9BF2-F62E7171517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D04A6CE-24BA-4DCE-B9FC-FD349C92F9F9}">
      <dgm:prSet phldrT="[Szöveg]" custT="1"/>
      <dgm:spPr/>
      <dgm:t>
        <a:bodyPr/>
        <a:lstStyle/>
        <a:p>
          <a:r>
            <a:rPr lang="hu-HU" sz="2000" dirty="0" smtClean="0"/>
            <a:t>A mű megismerése</a:t>
          </a:r>
          <a:endParaRPr lang="en-GB" sz="2000" dirty="0"/>
        </a:p>
      </dgm:t>
    </dgm:pt>
    <dgm:pt modelId="{6B6D7D9B-9277-44A6-8613-133EFE743DCF}" type="parTrans" cxnId="{B65C913F-8AAB-46A9-AE9F-BA0E1A534BB3}">
      <dgm:prSet/>
      <dgm:spPr/>
      <dgm:t>
        <a:bodyPr/>
        <a:lstStyle/>
        <a:p>
          <a:endParaRPr lang="en-GB" sz="2400"/>
        </a:p>
      </dgm:t>
    </dgm:pt>
    <dgm:pt modelId="{D0BA9A7B-8418-4D31-A753-9659FF92D1F7}" type="sibTrans" cxnId="{B65C913F-8AAB-46A9-AE9F-BA0E1A534BB3}">
      <dgm:prSet/>
      <dgm:spPr/>
      <dgm:t>
        <a:bodyPr/>
        <a:lstStyle/>
        <a:p>
          <a:endParaRPr lang="en-GB" sz="2400"/>
        </a:p>
      </dgm:t>
    </dgm:pt>
    <dgm:pt modelId="{28F1C77A-3ACC-4788-806A-CC990FDAB01C}">
      <dgm:prSet phldrT="[Szöveg]" custT="1"/>
      <dgm:spPr/>
      <dgm:t>
        <a:bodyPr/>
        <a:lstStyle/>
        <a:p>
          <a:r>
            <a:rPr lang="hu-HU" sz="2000" dirty="0" smtClean="0"/>
            <a:t>Közös szóbeli feldolgozás</a:t>
          </a:r>
          <a:endParaRPr lang="en-GB" sz="2000" dirty="0"/>
        </a:p>
      </dgm:t>
    </dgm:pt>
    <dgm:pt modelId="{844B6855-7DCB-469A-94A8-B4A7F615D40A}" type="parTrans" cxnId="{A833C609-95A7-495D-A3AF-2CBC3F75E0B4}">
      <dgm:prSet/>
      <dgm:spPr/>
      <dgm:t>
        <a:bodyPr/>
        <a:lstStyle/>
        <a:p>
          <a:endParaRPr lang="en-GB" sz="2400"/>
        </a:p>
      </dgm:t>
    </dgm:pt>
    <dgm:pt modelId="{2774A55B-B643-4852-ACFC-58770E71B62D}" type="sibTrans" cxnId="{A833C609-95A7-495D-A3AF-2CBC3F75E0B4}">
      <dgm:prSet/>
      <dgm:spPr/>
      <dgm:t>
        <a:bodyPr/>
        <a:lstStyle/>
        <a:p>
          <a:endParaRPr lang="en-GB" sz="2400"/>
        </a:p>
      </dgm:t>
    </dgm:pt>
    <dgm:pt modelId="{6DBB7E69-E069-4F16-84C3-F139D5C82134}">
      <dgm:prSet phldrT="[Szöveg]" custT="1"/>
      <dgm:spPr/>
      <dgm:t>
        <a:bodyPr/>
        <a:lstStyle/>
        <a:p>
          <a:r>
            <a:rPr lang="hu-HU" sz="2000" dirty="0" smtClean="0"/>
            <a:t>Összegzés, konklúzió</a:t>
          </a:r>
          <a:endParaRPr lang="en-GB" sz="2000" dirty="0"/>
        </a:p>
      </dgm:t>
    </dgm:pt>
    <dgm:pt modelId="{620B7C7D-4030-4295-891E-D4D85626DCF0}" type="parTrans" cxnId="{C498E5E5-7B35-487D-9414-DA3FBB73E545}">
      <dgm:prSet/>
      <dgm:spPr/>
      <dgm:t>
        <a:bodyPr/>
        <a:lstStyle/>
        <a:p>
          <a:endParaRPr lang="en-GB" sz="2400"/>
        </a:p>
      </dgm:t>
    </dgm:pt>
    <dgm:pt modelId="{6DDD19B8-90AD-42E6-841F-934E41E53E62}" type="sibTrans" cxnId="{C498E5E5-7B35-487D-9414-DA3FBB73E545}">
      <dgm:prSet/>
      <dgm:spPr/>
      <dgm:t>
        <a:bodyPr/>
        <a:lstStyle/>
        <a:p>
          <a:endParaRPr lang="en-GB" sz="2400"/>
        </a:p>
      </dgm:t>
    </dgm:pt>
    <dgm:pt modelId="{FE066C3A-2A6F-42B2-843E-E4234C4E05FB}" type="pres">
      <dgm:prSet presAssocID="{CB6DD3C1-BDD4-465C-9BF2-F62E71715170}" presName="Name0" presStyleCnt="0">
        <dgm:presLayoutVars>
          <dgm:dir/>
          <dgm:animLvl val="lvl"/>
          <dgm:resizeHandles val="exact"/>
        </dgm:presLayoutVars>
      </dgm:prSet>
      <dgm:spPr/>
    </dgm:pt>
    <dgm:pt modelId="{223121E0-46A8-4FBF-A4E5-D1243EFBB8E3}" type="pres">
      <dgm:prSet presAssocID="{9D04A6CE-24BA-4DCE-B9FC-FD349C92F9F9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F0F6FBB-0C4D-4B7A-8078-951792500850}" type="pres">
      <dgm:prSet presAssocID="{D0BA9A7B-8418-4D31-A753-9659FF92D1F7}" presName="parTxOnlySpace" presStyleCnt="0"/>
      <dgm:spPr/>
    </dgm:pt>
    <dgm:pt modelId="{092B7BED-3BCF-48B0-B7AE-99310D2EF546}" type="pres">
      <dgm:prSet presAssocID="{28F1C77A-3ACC-4788-806A-CC990FDAB01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A6C4F53-438E-49C3-8DD0-0E631D3465D2}" type="pres">
      <dgm:prSet presAssocID="{2774A55B-B643-4852-ACFC-58770E71B62D}" presName="parTxOnlySpace" presStyleCnt="0"/>
      <dgm:spPr/>
    </dgm:pt>
    <dgm:pt modelId="{053268CD-8D0E-476F-BD18-C605FFB693E6}" type="pres">
      <dgm:prSet presAssocID="{6DBB7E69-E069-4F16-84C3-F139D5C8213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833C609-95A7-495D-A3AF-2CBC3F75E0B4}" srcId="{CB6DD3C1-BDD4-465C-9BF2-F62E71715170}" destId="{28F1C77A-3ACC-4788-806A-CC990FDAB01C}" srcOrd="1" destOrd="0" parTransId="{844B6855-7DCB-469A-94A8-B4A7F615D40A}" sibTransId="{2774A55B-B643-4852-ACFC-58770E71B62D}"/>
    <dgm:cxn modelId="{B65C913F-8AAB-46A9-AE9F-BA0E1A534BB3}" srcId="{CB6DD3C1-BDD4-465C-9BF2-F62E71715170}" destId="{9D04A6CE-24BA-4DCE-B9FC-FD349C92F9F9}" srcOrd="0" destOrd="0" parTransId="{6B6D7D9B-9277-44A6-8613-133EFE743DCF}" sibTransId="{D0BA9A7B-8418-4D31-A753-9659FF92D1F7}"/>
    <dgm:cxn modelId="{77D52AAA-6DB0-4B69-A6D7-60C7DDF197A9}" type="presOf" srcId="{28F1C77A-3ACC-4788-806A-CC990FDAB01C}" destId="{092B7BED-3BCF-48B0-B7AE-99310D2EF546}" srcOrd="0" destOrd="0" presId="urn:microsoft.com/office/officeart/2005/8/layout/chevron1"/>
    <dgm:cxn modelId="{3D8EB69A-60B8-45B7-AEBB-4DE789BD1AA7}" type="presOf" srcId="{CB6DD3C1-BDD4-465C-9BF2-F62E71715170}" destId="{FE066C3A-2A6F-42B2-843E-E4234C4E05FB}" srcOrd="0" destOrd="0" presId="urn:microsoft.com/office/officeart/2005/8/layout/chevron1"/>
    <dgm:cxn modelId="{7BA71B0D-FAD0-48CD-BCDC-15C498B05D17}" type="presOf" srcId="{9D04A6CE-24BA-4DCE-B9FC-FD349C92F9F9}" destId="{223121E0-46A8-4FBF-A4E5-D1243EFBB8E3}" srcOrd="0" destOrd="0" presId="urn:microsoft.com/office/officeart/2005/8/layout/chevron1"/>
    <dgm:cxn modelId="{C498E5E5-7B35-487D-9414-DA3FBB73E545}" srcId="{CB6DD3C1-BDD4-465C-9BF2-F62E71715170}" destId="{6DBB7E69-E069-4F16-84C3-F139D5C82134}" srcOrd="2" destOrd="0" parTransId="{620B7C7D-4030-4295-891E-D4D85626DCF0}" sibTransId="{6DDD19B8-90AD-42E6-841F-934E41E53E62}"/>
    <dgm:cxn modelId="{ADDFCFB1-0B52-4325-A97E-D8CF26CBF8BF}" type="presOf" srcId="{6DBB7E69-E069-4F16-84C3-F139D5C82134}" destId="{053268CD-8D0E-476F-BD18-C605FFB693E6}" srcOrd="0" destOrd="0" presId="urn:microsoft.com/office/officeart/2005/8/layout/chevron1"/>
    <dgm:cxn modelId="{0530CC92-84A7-4C6D-AB78-CE86C6E71996}" type="presParOf" srcId="{FE066C3A-2A6F-42B2-843E-E4234C4E05FB}" destId="{223121E0-46A8-4FBF-A4E5-D1243EFBB8E3}" srcOrd="0" destOrd="0" presId="urn:microsoft.com/office/officeart/2005/8/layout/chevron1"/>
    <dgm:cxn modelId="{2B422F2D-B554-4B09-A2D0-C81995E137CC}" type="presParOf" srcId="{FE066C3A-2A6F-42B2-843E-E4234C4E05FB}" destId="{3F0F6FBB-0C4D-4B7A-8078-951792500850}" srcOrd="1" destOrd="0" presId="urn:microsoft.com/office/officeart/2005/8/layout/chevron1"/>
    <dgm:cxn modelId="{F988F9C0-D3E0-4AB4-89D1-61A0629A171E}" type="presParOf" srcId="{FE066C3A-2A6F-42B2-843E-E4234C4E05FB}" destId="{092B7BED-3BCF-48B0-B7AE-99310D2EF546}" srcOrd="2" destOrd="0" presId="urn:microsoft.com/office/officeart/2005/8/layout/chevron1"/>
    <dgm:cxn modelId="{9CB87C5C-3652-4CCE-946F-C52E95C1F8E9}" type="presParOf" srcId="{FE066C3A-2A6F-42B2-843E-E4234C4E05FB}" destId="{2A6C4F53-438E-49C3-8DD0-0E631D3465D2}" srcOrd="3" destOrd="0" presId="urn:microsoft.com/office/officeart/2005/8/layout/chevron1"/>
    <dgm:cxn modelId="{C4F39080-2BF6-4458-9C25-CF0DEF08921B}" type="presParOf" srcId="{FE066C3A-2A6F-42B2-843E-E4234C4E05FB}" destId="{053268CD-8D0E-476F-BD18-C605FFB693E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6DD3C1-BDD4-465C-9BF2-F62E71715170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9D04A6CE-24BA-4DCE-B9FC-FD349C92F9F9}">
      <dgm:prSet phldrT="[Szöveg]" custT="1"/>
      <dgm:spPr/>
      <dgm:t>
        <a:bodyPr/>
        <a:lstStyle/>
        <a:p>
          <a:r>
            <a:rPr lang="hu-HU" sz="2000" dirty="0" smtClean="0"/>
            <a:t>A mű megismerése</a:t>
          </a:r>
          <a:endParaRPr lang="en-GB" sz="2000" dirty="0"/>
        </a:p>
      </dgm:t>
    </dgm:pt>
    <dgm:pt modelId="{6B6D7D9B-9277-44A6-8613-133EFE743DCF}" type="parTrans" cxnId="{B65C913F-8AAB-46A9-AE9F-BA0E1A534BB3}">
      <dgm:prSet/>
      <dgm:spPr/>
      <dgm:t>
        <a:bodyPr/>
        <a:lstStyle/>
        <a:p>
          <a:endParaRPr lang="en-GB" sz="2400"/>
        </a:p>
      </dgm:t>
    </dgm:pt>
    <dgm:pt modelId="{D0BA9A7B-8418-4D31-A753-9659FF92D1F7}" type="sibTrans" cxnId="{B65C913F-8AAB-46A9-AE9F-BA0E1A534BB3}">
      <dgm:prSet/>
      <dgm:spPr/>
      <dgm:t>
        <a:bodyPr/>
        <a:lstStyle/>
        <a:p>
          <a:endParaRPr lang="en-GB" sz="2400"/>
        </a:p>
      </dgm:t>
    </dgm:pt>
    <dgm:pt modelId="{28F1C77A-3ACC-4788-806A-CC990FDAB01C}">
      <dgm:prSet phldrT="[Szöveg]" custT="1"/>
      <dgm:spPr/>
      <dgm:t>
        <a:bodyPr/>
        <a:lstStyle/>
        <a:p>
          <a:r>
            <a:rPr lang="hu-HU" sz="2000" dirty="0" smtClean="0"/>
            <a:t>Közös szóbeli feldolgozás</a:t>
          </a:r>
          <a:endParaRPr lang="en-GB" sz="2000" dirty="0"/>
        </a:p>
      </dgm:t>
    </dgm:pt>
    <dgm:pt modelId="{844B6855-7DCB-469A-94A8-B4A7F615D40A}" type="parTrans" cxnId="{A833C609-95A7-495D-A3AF-2CBC3F75E0B4}">
      <dgm:prSet/>
      <dgm:spPr/>
      <dgm:t>
        <a:bodyPr/>
        <a:lstStyle/>
        <a:p>
          <a:endParaRPr lang="en-GB" sz="2400"/>
        </a:p>
      </dgm:t>
    </dgm:pt>
    <dgm:pt modelId="{2774A55B-B643-4852-ACFC-58770E71B62D}" type="sibTrans" cxnId="{A833C609-95A7-495D-A3AF-2CBC3F75E0B4}">
      <dgm:prSet/>
      <dgm:spPr/>
      <dgm:t>
        <a:bodyPr/>
        <a:lstStyle/>
        <a:p>
          <a:endParaRPr lang="en-GB" sz="2400"/>
        </a:p>
      </dgm:t>
    </dgm:pt>
    <dgm:pt modelId="{6DBB7E69-E069-4F16-84C3-F139D5C82134}">
      <dgm:prSet phldrT="[Szöveg]" custT="1"/>
      <dgm:spPr/>
      <dgm:t>
        <a:bodyPr/>
        <a:lstStyle/>
        <a:p>
          <a:r>
            <a:rPr lang="hu-HU" sz="2000" dirty="0" smtClean="0"/>
            <a:t>Összegzés, konklúzió</a:t>
          </a:r>
          <a:endParaRPr lang="en-GB" sz="2000" dirty="0"/>
        </a:p>
      </dgm:t>
    </dgm:pt>
    <dgm:pt modelId="{620B7C7D-4030-4295-891E-D4D85626DCF0}" type="parTrans" cxnId="{C498E5E5-7B35-487D-9414-DA3FBB73E545}">
      <dgm:prSet/>
      <dgm:spPr/>
      <dgm:t>
        <a:bodyPr/>
        <a:lstStyle/>
        <a:p>
          <a:endParaRPr lang="en-GB" sz="2400"/>
        </a:p>
      </dgm:t>
    </dgm:pt>
    <dgm:pt modelId="{6DDD19B8-90AD-42E6-841F-934E41E53E62}" type="sibTrans" cxnId="{C498E5E5-7B35-487D-9414-DA3FBB73E545}">
      <dgm:prSet/>
      <dgm:spPr/>
      <dgm:t>
        <a:bodyPr/>
        <a:lstStyle/>
        <a:p>
          <a:endParaRPr lang="en-GB" sz="2400"/>
        </a:p>
      </dgm:t>
    </dgm:pt>
    <dgm:pt modelId="{029DAE3F-DAFF-45EF-B9BA-8D0E6FBD64F8}">
      <dgm:prSet/>
      <dgm:spPr/>
      <dgm:t>
        <a:bodyPr/>
        <a:lstStyle/>
        <a:p>
          <a:r>
            <a:rPr lang="hu-HU" dirty="0" smtClean="0"/>
            <a:t>Illusztráció készítése</a:t>
          </a:r>
          <a:br>
            <a:rPr lang="hu-HU" dirty="0" smtClean="0"/>
          </a:br>
          <a:r>
            <a:rPr lang="hu-HU" dirty="0" smtClean="0"/>
            <a:t>(Ipad)</a:t>
          </a:r>
          <a:endParaRPr lang="en-GB" dirty="0"/>
        </a:p>
      </dgm:t>
    </dgm:pt>
    <dgm:pt modelId="{E3B189F4-0608-432D-B10C-13C243F87C29}" type="parTrans" cxnId="{82C388C4-5D55-4C29-9050-34B9774315C6}">
      <dgm:prSet/>
      <dgm:spPr/>
      <dgm:t>
        <a:bodyPr/>
        <a:lstStyle/>
        <a:p>
          <a:endParaRPr lang="en-GB"/>
        </a:p>
      </dgm:t>
    </dgm:pt>
    <dgm:pt modelId="{A6E4DCF8-2524-4284-BE4F-E28B7EA2BD28}" type="sibTrans" cxnId="{82C388C4-5D55-4C29-9050-34B9774315C6}">
      <dgm:prSet/>
      <dgm:spPr/>
      <dgm:t>
        <a:bodyPr/>
        <a:lstStyle/>
        <a:p>
          <a:endParaRPr lang="en-GB"/>
        </a:p>
      </dgm:t>
    </dgm:pt>
    <dgm:pt modelId="{FE066C3A-2A6F-42B2-843E-E4234C4E05FB}" type="pres">
      <dgm:prSet presAssocID="{CB6DD3C1-BDD4-465C-9BF2-F62E71715170}" presName="Name0" presStyleCnt="0">
        <dgm:presLayoutVars>
          <dgm:dir/>
          <dgm:animLvl val="lvl"/>
          <dgm:resizeHandles val="exact"/>
        </dgm:presLayoutVars>
      </dgm:prSet>
      <dgm:spPr/>
    </dgm:pt>
    <dgm:pt modelId="{223121E0-46A8-4FBF-A4E5-D1243EFBB8E3}" type="pres">
      <dgm:prSet presAssocID="{9D04A6CE-24BA-4DCE-B9FC-FD349C92F9F9}" presName="parTxOnly" presStyleLbl="node1" presStyleIdx="0" presStyleCnt="4" custScaleX="1120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F0F6FBB-0C4D-4B7A-8078-951792500850}" type="pres">
      <dgm:prSet presAssocID="{D0BA9A7B-8418-4D31-A753-9659FF92D1F7}" presName="parTxOnlySpace" presStyleCnt="0"/>
      <dgm:spPr/>
    </dgm:pt>
    <dgm:pt modelId="{B3AA0A5D-9DD1-49CF-AC30-C26AF2AA4990}" type="pres">
      <dgm:prSet presAssocID="{029DAE3F-DAFF-45EF-B9BA-8D0E6FBD64F8}" presName="parTxOnly" presStyleLbl="node1" presStyleIdx="1" presStyleCnt="4" custLinFactNeighborY="5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E85050F-F270-457F-8679-D80170F82045}" type="pres">
      <dgm:prSet presAssocID="{A6E4DCF8-2524-4284-BE4F-E28B7EA2BD28}" presName="parTxOnlySpace" presStyleCnt="0"/>
      <dgm:spPr/>
    </dgm:pt>
    <dgm:pt modelId="{092B7BED-3BCF-48B0-B7AE-99310D2EF546}" type="pres">
      <dgm:prSet presAssocID="{28F1C77A-3ACC-4788-806A-CC990FDAB01C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A6C4F53-438E-49C3-8DD0-0E631D3465D2}" type="pres">
      <dgm:prSet presAssocID="{2774A55B-B643-4852-ACFC-58770E71B62D}" presName="parTxOnlySpace" presStyleCnt="0"/>
      <dgm:spPr/>
    </dgm:pt>
    <dgm:pt modelId="{053268CD-8D0E-476F-BD18-C605FFB693E6}" type="pres">
      <dgm:prSet presAssocID="{6DBB7E69-E069-4F16-84C3-F139D5C82134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EC6AC03-1D1B-451C-8843-B159B0BEE7A1}" type="presOf" srcId="{029DAE3F-DAFF-45EF-B9BA-8D0E6FBD64F8}" destId="{B3AA0A5D-9DD1-49CF-AC30-C26AF2AA4990}" srcOrd="0" destOrd="0" presId="urn:microsoft.com/office/officeart/2005/8/layout/chevron1"/>
    <dgm:cxn modelId="{82C388C4-5D55-4C29-9050-34B9774315C6}" srcId="{CB6DD3C1-BDD4-465C-9BF2-F62E71715170}" destId="{029DAE3F-DAFF-45EF-B9BA-8D0E6FBD64F8}" srcOrd="1" destOrd="0" parTransId="{E3B189F4-0608-432D-B10C-13C243F87C29}" sibTransId="{A6E4DCF8-2524-4284-BE4F-E28B7EA2BD28}"/>
    <dgm:cxn modelId="{4BD8AEB3-F3F6-4CCC-8CF8-4738BE740C46}" type="presOf" srcId="{28F1C77A-3ACC-4788-806A-CC990FDAB01C}" destId="{092B7BED-3BCF-48B0-B7AE-99310D2EF546}" srcOrd="0" destOrd="0" presId="urn:microsoft.com/office/officeart/2005/8/layout/chevron1"/>
    <dgm:cxn modelId="{C498E5E5-7B35-487D-9414-DA3FBB73E545}" srcId="{CB6DD3C1-BDD4-465C-9BF2-F62E71715170}" destId="{6DBB7E69-E069-4F16-84C3-F139D5C82134}" srcOrd="3" destOrd="0" parTransId="{620B7C7D-4030-4295-891E-D4D85626DCF0}" sibTransId="{6DDD19B8-90AD-42E6-841F-934E41E53E62}"/>
    <dgm:cxn modelId="{B65C913F-8AAB-46A9-AE9F-BA0E1A534BB3}" srcId="{CB6DD3C1-BDD4-465C-9BF2-F62E71715170}" destId="{9D04A6CE-24BA-4DCE-B9FC-FD349C92F9F9}" srcOrd="0" destOrd="0" parTransId="{6B6D7D9B-9277-44A6-8613-133EFE743DCF}" sibTransId="{D0BA9A7B-8418-4D31-A753-9659FF92D1F7}"/>
    <dgm:cxn modelId="{A833C609-95A7-495D-A3AF-2CBC3F75E0B4}" srcId="{CB6DD3C1-BDD4-465C-9BF2-F62E71715170}" destId="{28F1C77A-3ACC-4788-806A-CC990FDAB01C}" srcOrd="2" destOrd="0" parTransId="{844B6855-7DCB-469A-94A8-B4A7F615D40A}" sibTransId="{2774A55B-B643-4852-ACFC-58770E71B62D}"/>
    <dgm:cxn modelId="{9DAD6108-AC32-48BD-B9D0-04F06D6D3C22}" type="presOf" srcId="{CB6DD3C1-BDD4-465C-9BF2-F62E71715170}" destId="{FE066C3A-2A6F-42B2-843E-E4234C4E05FB}" srcOrd="0" destOrd="0" presId="urn:microsoft.com/office/officeart/2005/8/layout/chevron1"/>
    <dgm:cxn modelId="{E5F8C132-98C3-4EDA-B95D-F2E9B5214A22}" type="presOf" srcId="{6DBB7E69-E069-4F16-84C3-F139D5C82134}" destId="{053268CD-8D0E-476F-BD18-C605FFB693E6}" srcOrd="0" destOrd="0" presId="urn:microsoft.com/office/officeart/2005/8/layout/chevron1"/>
    <dgm:cxn modelId="{31EE1D2D-BCD6-4E48-ABEE-5B633F1570C6}" type="presOf" srcId="{9D04A6CE-24BA-4DCE-B9FC-FD349C92F9F9}" destId="{223121E0-46A8-4FBF-A4E5-D1243EFBB8E3}" srcOrd="0" destOrd="0" presId="urn:microsoft.com/office/officeart/2005/8/layout/chevron1"/>
    <dgm:cxn modelId="{AB8B7BD0-0A83-4518-A76C-2F52E2C113EE}" type="presParOf" srcId="{FE066C3A-2A6F-42B2-843E-E4234C4E05FB}" destId="{223121E0-46A8-4FBF-A4E5-D1243EFBB8E3}" srcOrd="0" destOrd="0" presId="urn:microsoft.com/office/officeart/2005/8/layout/chevron1"/>
    <dgm:cxn modelId="{8B5574B2-F045-4BB6-B7ED-2D9FFA81CEBF}" type="presParOf" srcId="{FE066C3A-2A6F-42B2-843E-E4234C4E05FB}" destId="{3F0F6FBB-0C4D-4B7A-8078-951792500850}" srcOrd="1" destOrd="0" presId="urn:microsoft.com/office/officeart/2005/8/layout/chevron1"/>
    <dgm:cxn modelId="{0D26B1F7-D30C-4520-97ED-7E939FA2A6F2}" type="presParOf" srcId="{FE066C3A-2A6F-42B2-843E-E4234C4E05FB}" destId="{B3AA0A5D-9DD1-49CF-AC30-C26AF2AA4990}" srcOrd="2" destOrd="0" presId="urn:microsoft.com/office/officeart/2005/8/layout/chevron1"/>
    <dgm:cxn modelId="{68CB9459-B2FE-4A1E-A076-AEC9F1189B40}" type="presParOf" srcId="{FE066C3A-2A6F-42B2-843E-E4234C4E05FB}" destId="{BE85050F-F270-457F-8679-D80170F82045}" srcOrd="3" destOrd="0" presId="urn:microsoft.com/office/officeart/2005/8/layout/chevron1"/>
    <dgm:cxn modelId="{19719221-4ADE-4311-ABD5-6F5C704015DE}" type="presParOf" srcId="{FE066C3A-2A6F-42B2-843E-E4234C4E05FB}" destId="{092B7BED-3BCF-48B0-B7AE-99310D2EF546}" srcOrd="4" destOrd="0" presId="urn:microsoft.com/office/officeart/2005/8/layout/chevron1"/>
    <dgm:cxn modelId="{C129AF01-8916-40D6-90DD-0C3ED6840FD4}" type="presParOf" srcId="{FE066C3A-2A6F-42B2-843E-E4234C4E05FB}" destId="{2A6C4F53-438E-49C3-8DD0-0E631D3465D2}" srcOrd="5" destOrd="0" presId="urn:microsoft.com/office/officeart/2005/8/layout/chevron1"/>
    <dgm:cxn modelId="{A8E1B202-0CBA-4A60-97DC-A39A3E9C3C4A}" type="presParOf" srcId="{FE066C3A-2A6F-42B2-843E-E4234C4E05FB}" destId="{053268CD-8D0E-476F-BD18-C605FFB693E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121E0-46A8-4FBF-A4E5-D1243EFBB8E3}">
      <dsp:nvSpPr>
        <dsp:cNvPr id="0" name=""/>
        <dsp:cNvSpPr/>
      </dsp:nvSpPr>
      <dsp:spPr>
        <a:xfrm>
          <a:off x="2100" y="745056"/>
          <a:ext cx="2559234" cy="10236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A mű megismerése</a:t>
          </a:r>
          <a:endParaRPr lang="en-GB" sz="2000" kern="1200" dirty="0"/>
        </a:p>
      </dsp:txBody>
      <dsp:txXfrm>
        <a:off x="513947" y="745056"/>
        <a:ext cx="1535541" cy="1023693"/>
      </dsp:txXfrm>
    </dsp:sp>
    <dsp:sp modelId="{092B7BED-3BCF-48B0-B7AE-99310D2EF546}">
      <dsp:nvSpPr>
        <dsp:cNvPr id="0" name=""/>
        <dsp:cNvSpPr/>
      </dsp:nvSpPr>
      <dsp:spPr>
        <a:xfrm>
          <a:off x="2305411" y="745056"/>
          <a:ext cx="2559234" cy="10236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Közös szóbeli feldolgozás</a:t>
          </a:r>
          <a:endParaRPr lang="en-GB" sz="2000" kern="1200" dirty="0"/>
        </a:p>
      </dsp:txBody>
      <dsp:txXfrm>
        <a:off x="2817258" y="745056"/>
        <a:ext cx="1535541" cy="1023693"/>
      </dsp:txXfrm>
    </dsp:sp>
    <dsp:sp modelId="{053268CD-8D0E-476F-BD18-C605FFB693E6}">
      <dsp:nvSpPr>
        <dsp:cNvPr id="0" name=""/>
        <dsp:cNvSpPr/>
      </dsp:nvSpPr>
      <dsp:spPr>
        <a:xfrm>
          <a:off x="4608722" y="745056"/>
          <a:ext cx="2559234" cy="10236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Összegzés, konklúzió</a:t>
          </a:r>
          <a:endParaRPr lang="en-GB" sz="2000" kern="1200" dirty="0"/>
        </a:p>
      </dsp:txBody>
      <dsp:txXfrm>
        <a:off x="5120569" y="745056"/>
        <a:ext cx="1535541" cy="10236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121E0-46A8-4FBF-A4E5-D1243EFBB8E3}">
      <dsp:nvSpPr>
        <dsp:cNvPr id="0" name=""/>
        <dsp:cNvSpPr/>
      </dsp:nvSpPr>
      <dsp:spPr>
        <a:xfrm>
          <a:off x="955" y="643575"/>
          <a:ext cx="2624874" cy="93738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A mű megismerése</a:t>
          </a:r>
          <a:endParaRPr lang="en-GB" sz="2000" kern="1200" dirty="0"/>
        </a:p>
      </dsp:txBody>
      <dsp:txXfrm>
        <a:off x="469649" y="643575"/>
        <a:ext cx="1687486" cy="937388"/>
      </dsp:txXfrm>
    </dsp:sp>
    <dsp:sp modelId="{B3AA0A5D-9DD1-49CF-AC30-C26AF2AA4990}">
      <dsp:nvSpPr>
        <dsp:cNvPr id="0" name=""/>
        <dsp:cNvSpPr/>
      </dsp:nvSpPr>
      <dsp:spPr>
        <a:xfrm>
          <a:off x="2391483" y="648553"/>
          <a:ext cx="2343470" cy="93738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Illusztráció készítése</a:t>
          </a:r>
          <a:br>
            <a:rPr lang="hu-HU" sz="2100" kern="1200" dirty="0" smtClean="0"/>
          </a:br>
          <a:r>
            <a:rPr lang="hu-HU" sz="2100" kern="1200" dirty="0" smtClean="0"/>
            <a:t>(Ipad)</a:t>
          </a:r>
          <a:endParaRPr lang="en-GB" sz="2100" kern="1200" dirty="0"/>
        </a:p>
      </dsp:txBody>
      <dsp:txXfrm>
        <a:off x="2860177" y="648553"/>
        <a:ext cx="1406082" cy="937388"/>
      </dsp:txXfrm>
    </dsp:sp>
    <dsp:sp modelId="{092B7BED-3BCF-48B0-B7AE-99310D2EF546}">
      <dsp:nvSpPr>
        <dsp:cNvPr id="0" name=""/>
        <dsp:cNvSpPr/>
      </dsp:nvSpPr>
      <dsp:spPr>
        <a:xfrm>
          <a:off x="4500606" y="643575"/>
          <a:ext cx="2343470" cy="93738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Közös szóbeli feldolgozás</a:t>
          </a:r>
          <a:endParaRPr lang="en-GB" sz="2000" kern="1200" dirty="0"/>
        </a:p>
      </dsp:txBody>
      <dsp:txXfrm>
        <a:off x="4969300" y="643575"/>
        <a:ext cx="1406082" cy="937388"/>
      </dsp:txXfrm>
    </dsp:sp>
    <dsp:sp modelId="{053268CD-8D0E-476F-BD18-C605FFB693E6}">
      <dsp:nvSpPr>
        <dsp:cNvPr id="0" name=""/>
        <dsp:cNvSpPr/>
      </dsp:nvSpPr>
      <dsp:spPr>
        <a:xfrm>
          <a:off x="6609730" y="643575"/>
          <a:ext cx="2343470" cy="93738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Összegzés, konklúzió</a:t>
          </a:r>
          <a:endParaRPr lang="en-GB" sz="2000" kern="1200" dirty="0"/>
        </a:p>
      </dsp:txBody>
      <dsp:txXfrm>
        <a:off x="7078424" y="643575"/>
        <a:ext cx="1406082" cy="9373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6CBE8-5DCC-47E8-A6C9-96885AB2AB9B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512EA-DA3F-4BC9-A86E-191FF9E89E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655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512EA-DA3F-4BC9-A86E-191FF9E89E2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166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hu-H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512EA-DA3F-4BC9-A86E-191FF9E89E2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37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512EA-DA3F-4BC9-A86E-191FF9E89E2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853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512EA-DA3F-4BC9-A86E-191FF9E89E2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579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512EA-DA3F-4BC9-A86E-191FF9E89E2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886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512EA-DA3F-4BC9-A86E-191FF9E89E2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848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kormány a lakosság digitális írástudásának megváltoztatását a kulturális és közösségei intézményektől várja, és kisebb mértékben a közoktatás intézményeitől.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512EA-DA3F-4BC9-A86E-191FF9E89E2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70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CB240-AC40-4A80-9D82-58793C4D523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9178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CB240-AC40-4A80-9D82-58793C4D523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0813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512EA-DA3F-4BC9-A86E-191FF9E89E2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461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512EA-DA3F-4BC9-A86E-191FF9E89E2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055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>
                <a:solidFill>
                  <a:schemeClr val="bg1"/>
                </a:solidFill>
              </a:rPr>
              <a:t/>
            </a:r>
            <a:br>
              <a:rPr lang="hu-HU" sz="1200" dirty="0" smtClean="0">
                <a:solidFill>
                  <a:schemeClr val="bg1"/>
                </a:solidFill>
              </a:rPr>
            </a:br>
            <a:r>
              <a:rPr lang="hu-HU" sz="1200" dirty="0" smtClean="0">
                <a:solidFill>
                  <a:schemeClr val="bg1"/>
                </a:solidFill>
              </a:rPr>
              <a:t>Némelyik (pl.: </a:t>
            </a:r>
            <a:r>
              <a:rPr lang="hu-HU" sz="1200" dirty="0" err="1" smtClean="0">
                <a:solidFill>
                  <a:schemeClr val="bg1"/>
                </a:solidFill>
              </a:rPr>
              <a:t>Mindomo</a:t>
            </a:r>
            <a:r>
              <a:rPr lang="hu-HU" sz="1200" dirty="0" smtClean="0">
                <a:solidFill>
                  <a:schemeClr val="bg1"/>
                </a:solidFill>
              </a:rPr>
              <a:t>), külső hivatkozásokat és multimédiás tartalmat is beintegrálnak.</a:t>
            </a:r>
            <a:endParaRPr lang="en-GB" sz="1200" dirty="0" smtClean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512EA-DA3F-4BC9-A86E-191FF9E89E2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769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>
                <a:solidFill>
                  <a:schemeClr val="bg1"/>
                </a:solidFill>
              </a:rPr>
              <a:t/>
            </a:r>
            <a:br>
              <a:rPr lang="hu-HU" sz="1200" dirty="0" smtClean="0">
                <a:solidFill>
                  <a:schemeClr val="bg1"/>
                </a:solidFill>
              </a:rPr>
            </a:br>
            <a:r>
              <a:rPr lang="hu-HU" sz="1200" dirty="0" smtClean="0">
                <a:solidFill>
                  <a:schemeClr val="bg1"/>
                </a:solidFill>
              </a:rPr>
              <a:t>Némelyik (pl.: </a:t>
            </a:r>
            <a:r>
              <a:rPr lang="hu-HU" sz="1200" dirty="0" err="1" smtClean="0">
                <a:solidFill>
                  <a:schemeClr val="bg1"/>
                </a:solidFill>
              </a:rPr>
              <a:t>Mindomo</a:t>
            </a:r>
            <a:r>
              <a:rPr lang="hu-HU" sz="1200" dirty="0" smtClean="0">
                <a:solidFill>
                  <a:schemeClr val="bg1"/>
                </a:solidFill>
              </a:rPr>
              <a:t>), külső hivatkozásokat és multimédiás tartalmat is beintegrálnak.</a:t>
            </a:r>
            <a:endParaRPr lang="en-GB" sz="1200" dirty="0" smtClean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512EA-DA3F-4BC9-A86E-191FF9E89E2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009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072EE-0B76-4929-BCAD-60D3D7F5AE3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D223-120A-415F-AEE7-769D0237D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674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072EE-0B76-4929-BCAD-60D3D7F5AE3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D223-120A-415F-AEE7-769D0237D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924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072EE-0B76-4929-BCAD-60D3D7F5AE3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D223-120A-415F-AEE7-769D0237D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44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072EE-0B76-4929-BCAD-60D3D7F5AE3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D223-120A-415F-AEE7-769D0237D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4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072EE-0B76-4929-BCAD-60D3D7F5AE3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D223-120A-415F-AEE7-769D0237D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369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072EE-0B76-4929-BCAD-60D3D7F5AE3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D223-120A-415F-AEE7-769D0237D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33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072EE-0B76-4929-BCAD-60D3D7F5AE3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D223-120A-415F-AEE7-769D0237D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81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072EE-0B76-4929-BCAD-60D3D7F5AE3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D223-120A-415F-AEE7-769D0237D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089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072EE-0B76-4929-BCAD-60D3D7F5AE3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D223-120A-415F-AEE7-769D0237D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26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072EE-0B76-4929-BCAD-60D3D7F5AE3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D223-120A-415F-AEE7-769D0237D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74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072EE-0B76-4929-BCAD-60D3D7F5AE3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D223-120A-415F-AEE7-769D0237D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047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072EE-0B76-4929-BCAD-60D3D7F5AE3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1D223-120A-415F-AEE7-769D0237DA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tunde@ektf.hu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kithirlevel.hu/index.php?kh=a_diakokat_es_a_konyvtarosokat_is_tanitani_kell_az_informacios_muveltsegr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bdmk.hu/editor_up2/infografikaA3.jp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diagramColors" Target="../diagrams/colors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Layout" Target="../diagrams/layout2.xml"/><Relationship Id="rId5" Type="http://schemas.openxmlformats.org/officeDocument/2006/relationships/diagramQuickStyle" Target="../diagrams/quickStyle1.xml"/><Relationship Id="rId15" Type="http://schemas.openxmlformats.org/officeDocument/2006/relationships/hyperlink" Target="E-biblioterapi_ora.wmv" TargetMode="External"/><Relationship Id="rId10" Type="http://schemas.openxmlformats.org/officeDocument/2006/relationships/diagramData" Target="../diagrams/data2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jpg"/><Relationship Id="rId14" Type="http://schemas.microsoft.com/office/2007/relationships/diagramDrawing" Target="../diagrams/drawing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EkstTrpMnUM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nGfyYIKNjU" TargetMode="External"/><Relationship Id="rId2" Type="http://schemas.openxmlformats.org/officeDocument/2006/relationships/hyperlink" Target="https://youtu.be/2nGfyYIKNjU?t=19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videa.hu/player?v=uG80c96ZvXuwIUlV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youtu.be/nJgyL5qyW8c?t=1404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The%20Promise.mp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2XjRbotplg4?list=PLEcj-NxGCjMlbJnGZSpcYWo34Di6mBmys&amp;t=24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 rot="1078582">
            <a:off x="6821714" y="2691435"/>
            <a:ext cx="1480457" cy="22775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Lengyelné </a:t>
            </a:r>
          </a:p>
          <a:p>
            <a:pPr algn="ctr"/>
            <a:r>
              <a:rPr lang="hu-HU" sz="2000" b="1" dirty="0" smtClean="0"/>
              <a:t>dr. Molnár Tünde</a:t>
            </a:r>
          </a:p>
          <a:p>
            <a:pPr algn="ctr"/>
            <a:r>
              <a:rPr lang="hu-HU" dirty="0" smtClean="0"/>
              <a:t>Eszterházy Károly Főiskola</a:t>
            </a:r>
          </a:p>
          <a:p>
            <a:r>
              <a:rPr lang="hu-HU" sz="1400" dirty="0" err="1" smtClean="0">
                <a:hlinkClick r:id="rId3"/>
              </a:rPr>
              <a:t>mtunde</a:t>
            </a:r>
            <a:r>
              <a:rPr lang="hu-HU" sz="1400" dirty="0" smtClean="0">
                <a:hlinkClick r:id="rId3"/>
              </a:rPr>
              <a:t>@</a:t>
            </a:r>
            <a:r>
              <a:rPr lang="hu-HU" sz="1400" dirty="0" err="1" smtClean="0">
                <a:hlinkClick r:id="rId3"/>
              </a:rPr>
              <a:t>ektf.hu</a:t>
            </a:r>
            <a:endParaRPr lang="hu-HU" sz="1400" dirty="0" smtClean="0"/>
          </a:p>
          <a:p>
            <a:r>
              <a:rPr lang="hu-HU" sz="1400" dirty="0" smtClean="0"/>
              <a:t>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90678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4684"/>
          </a:xfrm>
          <a:solidFill>
            <a:srgbClr val="3210C2">
              <a:alpha val="72000"/>
            </a:srgbClr>
          </a:solidFill>
        </p:spPr>
        <p:txBody>
          <a:bodyPr>
            <a:noAutofit/>
          </a:bodyPr>
          <a:lstStyle/>
          <a:p>
            <a:r>
              <a:rPr lang="hu-HU" sz="4000" b="1" dirty="0" smtClean="0">
                <a:solidFill>
                  <a:srgbClr val="FFC000"/>
                </a:solidFill>
                <a:latin typeface="+mn-lt"/>
              </a:rPr>
              <a:t>Megoldások</a:t>
            </a:r>
            <a:endParaRPr lang="hu-HU" sz="40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" y="1204684"/>
            <a:ext cx="9143999" cy="5609771"/>
          </a:xfrm>
          <a:solidFill>
            <a:srgbClr val="3210C2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400" dirty="0" smtClean="0">
                <a:solidFill>
                  <a:schemeClr val="bg1"/>
                </a:solidFill>
              </a:rPr>
              <a:t>DÁNIA: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 </a:t>
            </a:r>
            <a:r>
              <a:rPr lang="hu-HU" sz="2400" dirty="0">
                <a:solidFill>
                  <a:schemeClr val="bg1"/>
                </a:solidFill>
              </a:rPr>
              <a:t>A hagyományos gimnáziumi könyvtárakat és tanulási központokat át kell alakítani az iskola digitális forrásközpontjává, az ott dolgozó könyvtárosoknak pedig részt kell venniük a </a:t>
            </a:r>
            <a:r>
              <a:rPr lang="hu-HU" sz="2400" dirty="0" smtClean="0">
                <a:solidFill>
                  <a:schemeClr val="bg1"/>
                </a:solidFill>
              </a:rPr>
              <a:t>kompetencia-fejlesztésben</a:t>
            </a:r>
          </a:p>
          <a:p>
            <a:pPr marL="0" indent="0" algn="r">
              <a:buNone/>
            </a:pPr>
            <a:r>
              <a:rPr lang="hu-HU" sz="1400" dirty="0" smtClean="0">
                <a:solidFill>
                  <a:schemeClr val="bg1"/>
                </a:solidFill>
              </a:rPr>
              <a:t>Murányi </a:t>
            </a:r>
            <a:r>
              <a:rPr lang="hu-HU" sz="1400" dirty="0">
                <a:solidFill>
                  <a:schemeClr val="bg1"/>
                </a:solidFill>
              </a:rPr>
              <a:t>L. A dán közoktatás a digitális írástudás felé </a:t>
            </a:r>
            <a:r>
              <a:rPr lang="hu-HU" sz="1400" dirty="0">
                <a:solidFill>
                  <a:schemeClr val="bg1"/>
                </a:solidFill>
                <a:hlinkClick r:id="rId3"/>
              </a:rPr>
              <a:t>http://</a:t>
            </a:r>
            <a:r>
              <a:rPr lang="hu-HU" sz="1400" dirty="0" smtClean="0">
                <a:solidFill>
                  <a:schemeClr val="bg1"/>
                </a:solidFill>
                <a:hlinkClick r:id="rId3"/>
              </a:rPr>
              <a:t>kithirlevel.hu/index.php?kh=a_diakokat_es_a_konyvtarosokat_is_tanitani_kell_az_informacios_muveltsegre</a:t>
            </a:r>
            <a:endParaRPr lang="hu-HU" sz="1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</a:rPr>
              <a:t>Oroszország</a:t>
            </a:r>
          </a:p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</a:rPr>
              <a:t>A gyerekekkel és a fiatalokkal foglalkozó könyvtárosok információs műveltségét </a:t>
            </a:r>
            <a:r>
              <a:rPr lang="hu-HU" sz="2400" dirty="0" smtClean="0">
                <a:solidFill>
                  <a:schemeClr val="bg1"/>
                </a:solidFill>
              </a:rPr>
              <a:t>vizsgálta:</a:t>
            </a:r>
          </a:p>
          <a:p>
            <a:pPr lvl="1"/>
            <a:r>
              <a:rPr lang="hu-HU" sz="2200" dirty="0">
                <a:solidFill>
                  <a:schemeClr val="bg1"/>
                </a:solidFill>
              </a:rPr>
              <a:t>nem értik az információs műveltség fejlesztésében végzendő munka értelmét és tartalmát: </a:t>
            </a:r>
            <a:br>
              <a:rPr lang="hu-HU" sz="2200" dirty="0">
                <a:solidFill>
                  <a:schemeClr val="bg1"/>
                </a:solidFill>
              </a:rPr>
            </a:br>
            <a:r>
              <a:rPr lang="hu-HU" sz="2200" dirty="0">
                <a:solidFill>
                  <a:schemeClr val="bg1"/>
                </a:solidFill>
              </a:rPr>
              <a:t>vagy számítógépes órának, vagy könyv- és könyvtártörténetnek tekintik;</a:t>
            </a:r>
          </a:p>
          <a:p>
            <a:pPr lvl="1"/>
            <a:r>
              <a:rPr lang="hu-HU" sz="2200" dirty="0" smtClean="0">
                <a:solidFill>
                  <a:schemeClr val="bg1"/>
                </a:solidFill>
              </a:rPr>
              <a:t>nem </a:t>
            </a:r>
            <a:r>
              <a:rPr lang="hu-HU" sz="2200" dirty="0">
                <a:solidFill>
                  <a:schemeClr val="bg1"/>
                </a:solidFill>
              </a:rPr>
              <a:t>tudják kiválasztani és értékelni a számukra fontos információt;</a:t>
            </a:r>
          </a:p>
          <a:p>
            <a:pPr lvl="1"/>
            <a:r>
              <a:rPr lang="hu-HU" sz="2200" dirty="0" smtClean="0">
                <a:solidFill>
                  <a:schemeClr val="bg1"/>
                </a:solidFill>
              </a:rPr>
              <a:t>egyes </a:t>
            </a:r>
            <a:r>
              <a:rPr lang="hu-HU" sz="2200" dirty="0">
                <a:solidFill>
                  <a:schemeClr val="bg1"/>
                </a:solidFill>
              </a:rPr>
              <a:t>esetekben összefoglalni, máskor elemezni a táblázatokban, ábrákon stb. kapott adatokat;</a:t>
            </a:r>
          </a:p>
          <a:p>
            <a:pPr marL="457200" lvl="1" indent="0" algn="r">
              <a:buNone/>
            </a:pPr>
            <a:r>
              <a:rPr lang="hu-HU" sz="1400" dirty="0" err="1" smtClean="0">
                <a:solidFill>
                  <a:schemeClr val="bg1"/>
                </a:solidFill>
              </a:rPr>
              <a:t>Viszocsekné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>
                <a:solidFill>
                  <a:schemeClr val="bg1"/>
                </a:solidFill>
              </a:rPr>
              <a:t>P. É. :Az iskolások információs műveltségének fejlesztése: problémák és megközelítések; </a:t>
            </a:r>
          </a:p>
          <a:p>
            <a:pPr marL="0" indent="0">
              <a:buNone/>
            </a:pPr>
            <a:endParaRPr lang="hu-H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3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49288" y="3157539"/>
            <a:ext cx="7886700" cy="2852737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hu-HU" b="1" dirty="0" smtClean="0">
                <a:solidFill>
                  <a:srgbClr val="FFC000"/>
                </a:solidFill>
                <a:latin typeface="+mn-lt"/>
              </a:rPr>
            </a:br>
            <a:r>
              <a:rPr lang="hu-HU" b="1" dirty="0" smtClean="0">
                <a:solidFill>
                  <a:srgbClr val="FFC000"/>
                </a:solidFill>
                <a:latin typeface="+mn-lt"/>
              </a:rPr>
              <a:t>Módszertani javaslatok</a:t>
            </a:r>
            <a:br>
              <a:rPr lang="hu-HU" b="1" dirty="0" smtClean="0">
                <a:solidFill>
                  <a:srgbClr val="FFC000"/>
                </a:solidFill>
                <a:latin typeface="+mn-lt"/>
              </a:rPr>
            </a:br>
            <a:r>
              <a:rPr lang="hu-HU" b="1" dirty="0" smtClean="0">
                <a:solidFill>
                  <a:srgbClr val="FFC000"/>
                </a:solidFill>
                <a:latin typeface="+mn-lt"/>
              </a:rPr>
              <a:t> </a:t>
            </a:r>
            <a:br>
              <a:rPr lang="hu-HU" b="1" dirty="0" smtClean="0">
                <a:solidFill>
                  <a:srgbClr val="FFC000"/>
                </a:solidFill>
                <a:latin typeface="+mn-lt"/>
              </a:rPr>
            </a:br>
            <a:r>
              <a:rPr lang="hu-HU" sz="5300" dirty="0" smtClean="0">
                <a:solidFill>
                  <a:srgbClr val="FFC000"/>
                </a:solidFill>
                <a:latin typeface="+mn-lt"/>
              </a:rPr>
              <a:t>Az olvasási kedv növelése a </a:t>
            </a:r>
            <a:r>
              <a:rPr lang="hu-HU" sz="5300" dirty="0">
                <a:solidFill>
                  <a:srgbClr val="FFC000"/>
                </a:solidFill>
                <a:latin typeface="+mn-lt"/>
              </a:rPr>
              <a:t>d</a:t>
            </a:r>
            <a:r>
              <a:rPr lang="hu-HU" sz="5300" dirty="0" smtClean="0">
                <a:solidFill>
                  <a:srgbClr val="FFC000"/>
                </a:solidFill>
                <a:latin typeface="+mn-lt"/>
              </a:rPr>
              <a:t>igitális </a:t>
            </a:r>
            <a:r>
              <a:rPr lang="hu-HU" sz="5300" dirty="0">
                <a:solidFill>
                  <a:srgbClr val="FFC000"/>
                </a:solidFill>
                <a:latin typeface="+mn-lt"/>
              </a:rPr>
              <a:t>írástudás fejlesztésével</a:t>
            </a:r>
            <a:endParaRPr lang="en-GB" sz="5300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664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05651" y="1698544"/>
            <a:ext cx="3161319" cy="569024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rgbClr val="FFC000"/>
                </a:solidFill>
                <a:latin typeface="+mn-lt"/>
              </a:rPr>
              <a:t>Olvasónapló</a:t>
            </a:r>
            <a:endParaRPr lang="en-GB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2229" y="2172274"/>
            <a:ext cx="8765467" cy="4356543"/>
          </a:xfrm>
        </p:spPr>
        <p:txBody>
          <a:bodyPr>
            <a:noAutofit/>
          </a:bodyPr>
          <a:lstStyle/>
          <a:p>
            <a:r>
              <a:rPr lang="hu-HU" sz="2200" dirty="0" smtClean="0">
                <a:solidFill>
                  <a:schemeClr val="bg1"/>
                </a:solidFill>
              </a:rPr>
              <a:t>az </a:t>
            </a:r>
            <a:r>
              <a:rPr lang="hu-HU" sz="2200" dirty="0">
                <a:solidFill>
                  <a:schemeClr val="bg1"/>
                </a:solidFill>
              </a:rPr>
              <a:t>olvasmány megértését, az olvasási élményt </a:t>
            </a:r>
            <a:r>
              <a:rPr lang="hu-HU" sz="2200" dirty="0" smtClean="0">
                <a:solidFill>
                  <a:schemeClr val="bg1"/>
                </a:solidFill>
              </a:rPr>
              <a:t>dokumentálja</a:t>
            </a:r>
            <a:endParaRPr lang="hu-HU" sz="2200" dirty="0">
              <a:solidFill>
                <a:schemeClr val="bg1"/>
              </a:solidFill>
            </a:endParaRPr>
          </a:p>
          <a:p>
            <a:r>
              <a:rPr lang="hu-HU" sz="2200" dirty="0" smtClean="0">
                <a:solidFill>
                  <a:schemeClr val="bg1"/>
                </a:solidFill>
              </a:rPr>
              <a:t>Fejleszti:</a:t>
            </a:r>
          </a:p>
          <a:p>
            <a:pPr lvl="1"/>
            <a:r>
              <a:rPr lang="hu-HU" sz="2200" dirty="0">
                <a:solidFill>
                  <a:schemeClr val="bg1"/>
                </a:solidFill>
              </a:rPr>
              <a:t>az elvont gondolkodást, </a:t>
            </a:r>
            <a:endParaRPr lang="hu-HU" sz="2200" dirty="0" smtClean="0">
              <a:solidFill>
                <a:schemeClr val="bg1"/>
              </a:solidFill>
            </a:endParaRPr>
          </a:p>
          <a:p>
            <a:pPr lvl="1"/>
            <a:r>
              <a:rPr lang="hu-HU" sz="2200" dirty="0" smtClean="0">
                <a:solidFill>
                  <a:schemeClr val="bg1"/>
                </a:solidFill>
              </a:rPr>
              <a:t>a </a:t>
            </a:r>
            <a:r>
              <a:rPr lang="hu-HU" sz="2200" dirty="0">
                <a:solidFill>
                  <a:schemeClr val="bg1"/>
                </a:solidFill>
              </a:rPr>
              <a:t>verbális </a:t>
            </a:r>
            <a:r>
              <a:rPr lang="hu-HU" sz="2200" dirty="0" smtClean="0">
                <a:solidFill>
                  <a:schemeClr val="bg1"/>
                </a:solidFill>
              </a:rPr>
              <a:t>kifejező készséget</a:t>
            </a:r>
          </a:p>
          <a:p>
            <a:r>
              <a:rPr lang="hu-HU" sz="2200" dirty="0" smtClean="0">
                <a:solidFill>
                  <a:schemeClr val="bg1"/>
                </a:solidFill>
              </a:rPr>
              <a:t>Miért nem szeretik a gyerekek?</a:t>
            </a:r>
          </a:p>
          <a:p>
            <a:pPr lvl="1"/>
            <a:r>
              <a:rPr lang="hu-HU" sz="2200" dirty="0" smtClean="0">
                <a:solidFill>
                  <a:schemeClr val="bg1"/>
                </a:solidFill>
              </a:rPr>
              <a:t>ha olvasási </a:t>
            </a:r>
            <a:r>
              <a:rPr lang="hu-HU" sz="2200" dirty="0">
                <a:solidFill>
                  <a:schemeClr val="bg1"/>
                </a:solidFill>
              </a:rPr>
              <a:t>készsége, elvont </a:t>
            </a:r>
            <a:r>
              <a:rPr lang="hu-HU" sz="2200" dirty="0" smtClean="0">
                <a:solidFill>
                  <a:schemeClr val="bg1"/>
                </a:solidFill>
              </a:rPr>
              <a:t>gondolkodása </a:t>
            </a:r>
            <a:r>
              <a:rPr lang="hu-HU" sz="2200" dirty="0">
                <a:solidFill>
                  <a:schemeClr val="bg1"/>
                </a:solidFill>
              </a:rPr>
              <a:t>még nem kellően </a:t>
            </a:r>
            <a:r>
              <a:rPr lang="hu-HU" sz="2200" dirty="0" smtClean="0">
                <a:solidFill>
                  <a:schemeClr val="bg1"/>
                </a:solidFill>
              </a:rPr>
              <a:t>fejlett</a:t>
            </a:r>
          </a:p>
          <a:p>
            <a:pPr lvl="1"/>
            <a:r>
              <a:rPr lang="hu-HU" sz="2200" dirty="0">
                <a:solidFill>
                  <a:schemeClr val="bg1"/>
                </a:solidFill>
              </a:rPr>
              <a:t>h</a:t>
            </a:r>
            <a:r>
              <a:rPr lang="hu-HU" sz="2200" dirty="0" smtClean="0">
                <a:solidFill>
                  <a:schemeClr val="bg1"/>
                </a:solidFill>
              </a:rPr>
              <a:t>a </a:t>
            </a:r>
            <a:r>
              <a:rPr lang="hu-HU" sz="2200" dirty="0">
                <a:solidFill>
                  <a:schemeClr val="bg1"/>
                </a:solidFill>
              </a:rPr>
              <a:t>szóbeli kifejezőkészsége </a:t>
            </a:r>
            <a:r>
              <a:rPr lang="hu-HU" sz="2200" dirty="0" smtClean="0">
                <a:solidFill>
                  <a:schemeClr val="bg1"/>
                </a:solidFill>
              </a:rPr>
              <a:t>elmarad </a:t>
            </a:r>
            <a:r>
              <a:rPr lang="hu-HU" sz="2200" dirty="0">
                <a:solidFill>
                  <a:schemeClr val="bg1"/>
                </a:solidFill>
              </a:rPr>
              <a:t>a jó szinttől</a:t>
            </a:r>
            <a:endParaRPr lang="hu-HU" sz="2200" dirty="0" smtClean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à"/>
            </a:pPr>
            <a:r>
              <a:rPr lang="hu-HU" sz="2200" dirty="0" smtClean="0">
                <a:solidFill>
                  <a:schemeClr val="bg1"/>
                </a:solidFill>
                <a:sym typeface="Wingdings" panose="05000000000000000000" pitchFamily="2" charset="2"/>
              </a:rPr>
              <a:t>Ne</a:t>
            </a:r>
            <a:r>
              <a:rPr lang="hu-HU" sz="2200" dirty="0" smtClean="0">
                <a:solidFill>
                  <a:schemeClr val="bg1"/>
                </a:solidFill>
              </a:rPr>
              <a:t>m </a:t>
            </a:r>
            <a:r>
              <a:rPr lang="hu-HU" sz="2200" dirty="0">
                <a:solidFill>
                  <a:schemeClr val="bg1"/>
                </a:solidFill>
              </a:rPr>
              <a:t>ad </a:t>
            </a:r>
            <a:r>
              <a:rPr lang="hu-HU" sz="2200" dirty="0" smtClean="0">
                <a:solidFill>
                  <a:schemeClr val="bg1"/>
                </a:solidFill>
              </a:rPr>
              <a:t>sikerélményt!</a:t>
            </a:r>
          </a:p>
          <a:p>
            <a:pPr marL="0" indent="0">
              <a:buNone/>
            </a:pPr>
            <a:r>
              <a:rPr lang="hu-HU" sz="2200" dirty="0" smtClean="0">
                <a:solidFill>
                  <a:schemeClr val="bg1"/>
                </a:solidFill>
              </a:rPr>
              <a:t>Ördögi </a:t>
            </a:r>
            <a:r>
              <a:rPr lang="hu-HU" sz="2200" dirty="0">
                <a:solidFill>
                  <a:schemeClr val="bg1"/>
                </a:solidFill>
              </a:rPr>
              <a:t>kör: a képességek fejlesztése azért fut zátonyra, mert a fejlesztendő képességek alacsony szintűek</a:t>
            </a:r>
            <a:r>
              <a:rPr lang="hu-HU" sz="22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hu-HU" sz="2200" dirty="0" smtClean="0">
                <a:solidFill>
                  <a:schemeClr val="bg1"/>
                </a:solidFill>
              </a:rPr>
              <a:t>Az olvasónapló </a:t>
            </a:r>
            <a:r>
              <a:rPr lang="hu-HU" sz="2200" dirty="0">
                <a:solidFill>
                  <a:schemeClr val="bg1"/>
                </a:solidFill>
              </a:rPr>
              <a:t>készíttetése </a:t>
            </a:r>
            <a:r>
              <a:rPr lang="hu-HU" sz="2200" dirty="0" smtClean="0">
                <a:solidFill>
                  <a:schemeClr val="bg1"/>
                </a:solidFill>
              </a:rPr>
              <a:t>módszertani </a:t>
            </a:r>
            <a:r>
              <a:rPr lang="hu-HU" sz="2200" dirty="0">
                <a:solidFill>
                  <a:schemeClr val="bg1"/>
                </a:solidFill>
              </a:rPr>
              <a:t>szempontból </a:t>
            </a:r>
            <a:r>
              <a:rPr lang="hu-HU" sz="2200" dirty="0" smtClean="0">
                <a:solidFill>
                  <a:schemeClr val="bg1"/>
                </a:solidFill>
              </a:rPr>
              <a:t>indokolt és elengedhetetlen!</a:t>
            </a:r>
            <a:endParaRPr lang="hu-HU" sz="2200" dirty="0">
              <a:solidFill>
                <a:schemeClr val="bg1"/>
              </a:solidFill>
            </a:endParaRPr>
          </a:p>
          <a:p>
            <a:pPr lvl="1"/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5" name="Tekercs függőlegesen 4"/>
          <p:cNvSpPr/>
          <p:nvPr/>
        </p:nvSpPr>
        <p:spPr>
          <a:xfrm>
            <a:off x="5399313" y="2685143"/>
            <a:ext cx="3570515" cy="3280228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dirty="0">
                <a:solidFill>
                  <a:srgbClr val="002060"/>
                </a:solidFill>
              </a:rPr>
              <a:t>Ne hagyjuk el! </a:t>
            </a:r>
          </a:p>
          <a:p>
            <a:r>
              <a:rPr lang="hu-HU" sz="2800" b="1" dirty="0">
                <a:solidFill>
                  <a:srgbClr val="002060"/>
                </a:solidFill>
              </a:rPr>
              <a:t>De egészítsük ki </a:t>
            </a:r>
          </a:p>
          <a:p>
            <a:r>
              <a:rPr lang="hu-HU" sz="2800" b="1" dirty="0">
                <a:solidFill>
                  <a:srgbClr val="002060"/>
                </a:solidFill>
              </a:rPr>
              <a:t>izgalmas feladatokkal!</a:t>
            </a:r>
            <a:endParaRPr lang="en-GB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7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96500" y="1841047"/>
            <a:ext cx="3341444" cy="481239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rgbClr val="FFC000"/>
                </a:solidFill>
                <a:latin typeface="+mn-lt"/>
              </a:rPr>
              <a:t>Lehetőségek</a:t>
            </a:r>
            <a:endParaRPr lang="en-GB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7975" y="2632358"/>
            <a:ext cx="8400595" cy="2113814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chemeClr val="bg1"/>
                </a:solidFill>
              </a:rPr>
              <a:t>A hagyományos olvasónapló-írás kiegészítése </a:t>
            </a:r>
            <a:r>
              <a:rPr lang="hu-HU" sz="2400" dirty="0" smtClean="0">
                <a:solidFill>
                  <a:schemeClr val="bg1"/>
                </a:solidFill>
              </a:rPr>
              <a:t/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chemeClr val="bg1"/>
                </a:solidFill>
              </a:rPr>
              <a:t>IKT </a:t>
            </a:r>
            <a:r>
              <a:rPr lang="hu-HU" sz="2400" dirty="0">
                <a:solidFill>
                  <a:schemeClr val="bg1"/>
                </a:solidFill>
              </a:rPr>
              <a:t>eszközök használatára alapuló feladatokkal</a:t>
            </a:r>
          </a:p>
          <a:p>
            <a:r>
              <a:rPr lang="hu-HU" sz="2400" dirty="0">
                <a:solidFill>
                  <a:schemeClr val="bg1"/>
                </a:solidFill>
              </a:rPr>
              <a:t>Olvasónapló online formában történő előállítása</a:t>
            </a:r>
          </a:p>
          <a:p>
            <a:r>
              <a:rPr lang="hu-HU" sz="2400" dirty="0">
                <a:solidFill>
                  <a:schemeClr val="bg1"/>
                </a:solidFill>
              </a:rPr>
              <a:t>Egyéb feldolgozási módszerek </a:t>
            </a:r>
          </a:p>
          <a:p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8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FFC000"/>
                </a:solidFill>
                <a:latin typeface="+mn-lt"/>
              </a:rPr>
              <a:t>Grafikán alapuló módszerek</a:t>
            </a:r>
            <a:endParaRPr lang="en-GB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5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1" y="1"/>
            <a:ext cx="9144001" cy="1103086"/>
          </a:xfrm>
          <a:gradFill>
            <a:gsLst>
              <a:gs pos="0">
                <a:srgbClr val="002060"/>
              </a:gs>
              <a:gs pos="73000">
                <a:srgbClr val="002060">
                  <a:alpha val="53000"/>
                </a:srgbClr>
              </a:gs>
              <a:gs pos="99000">
                <a:schemeClr val="accent5">
                  <a:lumMod val="75000"/>
                </a:schemeClr>
              </a:gs>
              <a:gs pos="53000">
                <a:schemeClr val="accent5">
                  <a:lumMod val="70000"/>
                </a:schemeClr>
              </a:gs>
            </a:gsLst>
            <a:path path="rect">
              <a:fillToRect l="100000" t="100000"/>
            </a:path>
          </a:gradFill>
        </p:spPr>
        <p:txBody>
          <a:bodyPr/>
          <a:lstStyle/>
          <a:p>
            <a:pPr algn="ctr"/>
            <a:r>
              <a:rPr lang="hu-HU" b="1" dirty="0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hu-HU" b="1" dirty="0" err="1" smtClean="0">
                <a:solidFill>
                  <a:srgbClr val="FFC000"/>
                </a:solidFill>
                <a:latin typeface="+mn-lt"/>
              </a:rPr>
              <a:t>Infografika</a:t>
            </a:r>
            <a:endParaRPr lang="en-GB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14299" y="5007430"/>
            <a:ext cx="8915399" cy="1695221"/>
          </a:xfrm>
        </p:spPr>
        <p:txBody>
          <a:bodyPr>
            <a:noAutofit/>
          </a:bodyPr>
          <a:lstStyle/>
          <a:p>
            <a:r>
              <a:rPr lang="hu-HU" sz="2200" dirty="0" smtClean="0">
                <a:solidFill>
                  <a:schemeClr val="bg1"/>
                </a:solidFill>
              </a:rPr>
              <a:t>A rajz</a:t>
            </a:r>
            <a:r>
              <a:rPr lang="hu-HU" sz="2200" dirty="0">
                <a:solidFill>
                  <a:schemeClr val="bg1"/>
                </a:solidFill>
              </a:rPr>
              <a:t>, fénykép és a szöveg együttes </a:t>
            </a:r>
            <a:r>
              <a:rPr lang="hu-HU" sz="2200" dirty="0" smtClean="0">
                <a:solidFill>
                  <a:schemeClr val="bg1"/>
                </a:solidFill>
              </a:rPr>
              <a:t>alkalmazása</a:t>
            </a:r>
          </a:p>
          <a:p>
            <a:r>
              <a:rPr lang="hu-HU" sz="2200" dirty="0" smtClean="0">
                <a:solidFill>
                  <a:schemeClr val="bg1"/>
                </a:solidFill>
              </a:rPr>
              <a:t>Célja </a:t>
            </a:r>
            <a:r>
              <a:rPr lang="hu-HU" sz="2200" dirty="0">
                <a:solidFill>
                  <a:schemeClr val="bg1"/>
                </a:solidFill>
              </a:rPr>
              <a:t>minden esetben az </a:t>
            </a:r>
            <a:r>
              <a:rPr lang="hu-HU" sz="2200" dirty="0" smtClean="0">
                <a:solidFill>
                  <a:schemeClr val="bg1"/>
                </a:solidFill>
              </a:rPr>
              <a:t>információközlés.</a:t>
            </a:r>
          </a:p>
          <a:p>
            <a:r>
              <a:rPr lang="hu-HU" sz="2200" dirty="0" smtClean="0">
                <a:solidFill>
                  <a:schemeClr val="bg1"/>
                </a:solidFill>
              </a:rPr>
              <a:t>A </a:t>
            </a:r>
            <a:r>
              <a:rPr lang="hu-HU" sz="2200" dirty="0">
                <a:solidFill>
                  <a:schemeClr val="bg1"/>
                </a:solidFill>
              </a:rPr>
              <a:t>jó </a:t>
            </a:r>
            <a:r>
              <a:rPr lang="hu-HU" sz="2200" dirty="0" err="1">
                <a:solidFill>
                  <a:schemeClr val="bg1"/>
                </a:solidFill>
              </a:rPr>
              <a:t>infografika</a:t>
            </a:r>
            <a:r>
              <a:rPr lang="hu-HU" sz="2200" dirty="0">
                <a:solidFill>
                  <a:schemeClr val="bg1"/>
                </a:solidFill>
              </a:rPr>
              <a:t> figyelemfelkeltő, informatív, </a:t>
            </a:r>
            <a:r>
              <a:rPr lang="hu-HU" sz="2200" dirty="0" smtClean="0">
                <a:solidFill>
                  <a:schemeClr val="bg1"/>
                </a:solidFill>
              </a:rPr>
              <a:t>közérthető.</a:t>
            </a:r>
          </a:p>
          <a:p>
            <a:r>
              <a:rPr lang="hu-HU" sz="2200" dirty="0" smtClean="0">
                <a:solidFill>
                  <a:schemeClr val="bg1"/>
                </a:solidFill>
              </a:rPr>
              <a:t>Az </a:t>
            </a:r>
            <a:r>
              <a:rPr lang="hu-HU" sz="2200" dirty="0" err="1">
                <a:solidFill>
                  <a:schemeClr val="bg1"/>
                </a:solidFill>
              </a:rPr>
              <a:t>infografika</a:t>
            </a:r>
            <a:r>
              <a:rPr lang="hu-HU" sz="2200" dirty="0">
                <a:solidFill>
                  <a:schemeClr val="bg1"/>
                </a:solidFill>
              </a:rPr>
              <a:t> lehet statikus, azaz képszerű, </a:t>
            </a:r>
            <a:r>
              <a:rPr lang="hu-HU" sz="2200" dirty="0" smtClean="0">
                <a:solidFill>
                  <a:schemeClr val="bg1"/>
                </a:solidFill>
              </a:rPr>
              <a:t>és </a:t>
            </a:r>
            <a:r>
              <a:rPr lang="hu-HU" sz="2200" dirty="0">
                <a:solidFill>
                  <a:schemeClr val="bg1"/>
                </a:solidFill>
              </a:rPr>
              <a:t>lehet interaktív.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3087"/>
            <a:ext cx="9144001" cy="384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5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11288" y="4601027"/>
            <a:ext cx="3504062" cy="1625602"/>
          </a:xfrm>
        </p:spPr>
        <p:txBody>
          <a:bodyPr>
            <a:normAutofit fontScale="92500" lnSpcReduction="10000"/>
          </a:bodyPr>
          <a:lstStyle/>
          <a:p>
            <a:endParaRPr lang="hu-HU" dirty="0" smtClean="0">
              <a:hlinkClick r:id="rId2"/>
            </a:endParaRPr>
          </a:p>
          <a:p>
            <a:r>
              <a:rPr lang="en-GB" dirty="0" smtClean="0">
                <a:hlinkClick r:id="rId2"/>
              </a:rPr>
              <a:t>http</a:t>
            </a:r>
            <a:r>
              <a:rPr lang="en-GB" dirty="0">
                <a:hlinkClick r:id="rId2"/>
              </a:rPr>
              <a:t>://</a:t>
            </a:r>
            <a:r>
              <a:rPr lang="en-GB" dirty="0" smtClean="0">
                <a:hlinkClick r:id="rId2"/>
              </a:rPr>
              <a:t>www.bdmk.hu/editor_up2/infografikaA3.jpg</a:t>
            </a:r>
            <a:r>
              <a:rPr lang="hu-HU" dirty="0" smtClean="0"/>
              <a:t> </a:t>
            </a:r>
            <a:endParaRPr lang="en-GB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95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" y="0"/>
            <a:ext cx="4455886" cy="1770743"/>
          </a:xfrm>
          <a:gradFill>
            <a:gsLst>
              <a:gs pos="0">
                <a:srgbClr val="002060"/>
              </a:gs>
              <a:gs pos="73000">
                <a:srgbClr val="002060">
                  <a:alpha val="53000"/>
                </a:srgbClr>
              </a:gs>
              <a:gs pos="99000">
                <a:schemeClr val="accent5">
                  <a:lumMod val="75000"/>
                </a:schemeClr>
              </a:gs>
              <a:gs pos="53000">
                <a:schemeClr val="accent5">
                  <a:lumMod val="70000"/>
                </a:schemeClr>
              </a:gs>
            </a:gsLst>
            <a:path path="rect">
              <a:fillToRect l="100000" t="100000"/>
            </a:path>
          </a:gradFill>
        </p:spPr>
        <p:txBody>
          <a:bodyPr/>
          <a:lstStyle/>
          <a:p>
            <a:r>
              <a:rPr lang="hu-HU" b="1" dirty="0" smtClean="0">
                <a:solidFill>
                  <a:srgbClr val="FFC000"/>
                </a:solidFill>
                <a:latin typeface="+mn-lt"/>
              </a:rPr>
              <a:t>Gondolattérkép</a:t>
            </a:r>
            <a:endParaRPr lang="en-GB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2145678"/>
            <a:ext cx="4455887" cy="1436914"/>
          </a:xfrm>
        </p:spPr>
        <p:txBody>
          <a:bodyPr>
            <a:no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Gondolattérkép (mind map)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chemeClr val="bg1"/>
                </a:solidFill>
              </a:rPr>
              <a:t>egy vizuális megjelenítés,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chemeClr val="bg1"/>
                </a:solidFill>
              </a:rPr>
              <a:t>mely (online) infokommunikációs technológián alapulva, </a:t>
            </a:r>
          </a:p>
        </p:txBody>
      </p:sp>
      <p:pic>
        <p:nvPicPr>
          <p:cNvPr id="4" name="Kép 3" descr="https://s-media-cache-ak0.pinimg.com/736x/b5/e2/66/b5e2664b0f0c18d6bde952736b075c0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331" y="-1"/>
            <a:ext cx="4997669" cy="35825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artalom helye 2"/>
          <p:cNvSpPr txBox="1">
            <a:spLocks/>
          </p:cNvSpPr>
          <p:nvPr/>
        </p:nvSpPr>
        <p:spPr>
          <a:xfrm>
            <a:off x="224969" y="3773710"/>
            <a:ext cx="7293431" cy="2510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 smtClean="0">
                <a:solidFill>
                  <a:schemeClr val="bg1"/>
                </a:solidFill>
              </a:rPr>
              <a:t>az emberi gondolkodás sajátosságaihoz alkalmazkodva teszi lehetővé a látvány gyors feldolgozását, megértését, és az információ bevésését. </a:t>
            </a:r>
          </a:p>
        </p:txBody>
      </p:sp>
    </p:spTree>
    <p:extLst>
      <p:ext uri="{BB962C8B-B14F-4D97-AF65-F5344CB8AC3E}">
        <p14:creationId xmlns:p14="http://schemas.microsoft.com/office/powerpoint/2010/main" val="88192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52975"/>
            <a:ext cx="5743575" cy="210502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770743"/>
          </a:xfrm>
          <a:gradFill>
            <a:gsLst>
              <a:gs pos="0">
                <a:srgbClr val="002060"/>
              </a:gs>
              <a:gs pos="73000">
                <a:srgbClr val="002060">
                  <a:alpha val="53000"/>
                </a:srgbClr>
              </a:gs>
              <a:gs pos="99000">
                <a:schemeClr val="accent5">
                  <a:lumMod val="75000"/>
                </a:schemeClr>
              </a:gs>
              <a:gs pos="53000">
                <a:schemeClr val="accent5">
                  <a:lumMod val="70000"/>
                </a:schemeClr>
              </a:gs>
            </a:gsLst>
            <a:path path="rect">
              <a:fillToRect l="100000" t="100000"/>
            </a:path>
          </a:gradFill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rgbClr val="FFC000"/>
                </a:solidFill>
                <a:latin typeface="+mn-lt"/>
              </a:rPr>
              <a:t>Gondolattérkép</a:t>
            </a:r>
            <a:endParaRPr lang="en-GB" sz="36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7392"/>
            <a:ext cx="5267325" cy="176212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924" y="0"/>
            <a:ext cx="5553075" cy="185737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0024" y="3399517"/>
            <a:ext cx="51339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1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rtalom helye 2"/>
          <p:cNvSpPr txBox="1">
            <a:spLocks/>
          </p:cNvSpPr>
          <p:nvPr/>
        </p:nvSpPr>
        <p:spPr>
          <a:xfrm>
            <a:off x="-41276" y="2013234"/>
            <a:ext cx="4337499" cy="422790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>
                <a:solidFill>
                  <a:schemeClr val="bg1"/>
                </a:solidFill>
              </a:rPr>
              <a:t>Variánsok:</a:t>
            </a:r>
          </a:p>
          <a:p>
            <a:pPr>
              <a:buFont typeface="+mj-lt"/>
              <a:buAutoNum type="arabicPeriod"/>
            </a:pPr>
            <a:r>
              <a:rPr lang="hu-HU" sz="2400" dirty="0">
                <a:solidFill>
                  <a:schemeClr val="bg1"/>
                </a:solidFill>
              </a:rPr>
              <a:t>Eredeti szövegből</a:t>
            </a:r>
          </a:p>
          <a:p>
            <a:pPr>
              <a:buFont typeface="+mj-lt"/>
              <a:buAutoNum type="arabicPeriod"/>
            </a:pPr>
            <a:r>
              <a:rPr lang="hu-HU" sz="2400" dirty="0">
                <a:solidFill>
                  <a:schemeClr val="bg1"/>
                </a:solidFill>
              </a:rPr>
              <a:t>Ne az eredeti </a:t>
            </a:r>
            <a:r>
              <a:rPr lang="hu-HU" sz="2400" dirty="0" smtClean="0">
                <a:solidFill>
                  <a:schemeClr val="bg1"/>
                </a:solidFill>
              </a:rPr>
              <a:t>szövegből: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chemeClr val="bg1"/>
                </a:solidFill>
              </a:rPr>
              <a:t>A </a:t>
            </a:r>
            <a:r>
              <a:rPr lang="hu-HU" sz="2400" dirty="0">
                <a:solidFill>
                  <a:schemeClr val="bg1"/>
                </a:solidFill>
              </a:rPr>
              <a:t>szépirodalmi szövegek lényege nem a szógyakorisági listában rejlik.</a:t>
            </a:r>
          </a:p>
          <a:p>
            <a:pPr lvl="1"/>
            <a:r>
              <a:rPr lang="hu-HU" sz="2400" dirty="0">
                <a:solidFill>
                  <a:schemeClr val="bg1"/>
                </a:solidFill>
              </a:rPr>
              <a:t>Legyen szubjektív: amit a diák fontosnak ítél</a:t>
            </a:r>
          </a:p>
          <a:p>
            <a:pPr lvl="1"/>
            <a:r>
              <a:rPr lang="hu-HU" sz="2400" dirty="0">
                <a:solidFill>
                  <a:schemeClr val="bg1"/>
                </a:solidFill>
              </a:rPr>
              <a:t>Gépelje be a kulcsszavakat </a:t>
            </a:r>
            <a:r>
              <a:rPr lang="hu-HU" sz="2400" dirty="0">
                <a:solidFill>
                  <a:schemeClr val="bg1"/>
                </a:solidFill>
                <a:sym typeface="Wingdings" panose="05000000000000000000" pitchFamily="2" charset="2"/>
              </a:rPr>
              <a:t>vizuálisan megjeleníteni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-1" y="-72570"/>
            <a:ext cx="4296225" cy="1809750"/>
          </a:xfrm>
          <a:gradFill>
            <a:gsLst>
              <a:gs pos="0">
                <a:srgbClr val="002060"/>
              </a:gs>
              <a:gs pos="73000">
                <a:srgbClr val="002060">
                  <a:alpha val="53000"/>
                </a:srgbClr>
              </a:gs>
              <a:gs pos="99000">
                <a:schemeClr val="accent5">
                  <a:lumMod val="75000"/>
                </a:schemeClr>
              </a:gs>
              <a:gs pos="53000">
                <a:schemeClr val="accent5">
                  <a:lumMod val="70000"/>
                </a:schemeClr>
              </a:gs>
            </a:gsLst>
            <a:path path="rect">
              <a:fillToRect l="100000" t="100000"/>
            </a:path>
          </a:gradFill>
        </p:spPr>
        <p:txBody>
          <a:bodyPr/>
          <a:lstStyle/>
          <a:p>
            <a:r>
              <a:rPr lang="hu-HU" b="1" dirty="0">
                <a:solidFill>
                  <a:srgbClr val="FFC000"/>
                </a:solidFill>
                <a:latin typeface="+mn-lt"/>
              </a:rPr>
              <a:t>Címkefelhő</a:t>
            </a:r>
            <a:endParaRPr lang="en-GB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225" y="-72570"/>
            <a:ext cx="4876800" cy="6922848"/>
          </a:xfrm>
          <a:prstGeom prst="rect">
            <a:avLst/>
          </a:prstGeom>
        </p:spPr>
      </p:pic>
      <p:pic>
        <p:nvPicPr>
          <p:cNvPr id="10" name="Tartalom hely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11" y="-72570"/>
            <a:ext cx="4342134" cy="3889829"/>
          </a:xfr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35" y="3860801"/>
            <a:ext cx="3850621" cy="29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0" y="2988127"/>
            <a:ext cx="9144000" cy="993776"/>
          </a:xfrm>
        </p:spPr>
        <p:txBody>
          <a:bodyPr/>
          <a:lstStyle/>
          <a:p>
            <a:pPr algn="ctr"/>
            <a:r>
              <a:rPr lang="hu-HU" b="1" dirty="0">
                <a:solidFill>
                  <a:srgbClr val="FFC000"/>
                </a:solidFill>
                <a:latin typeface="+mn-lt"/>
              </a:rPr>
              <a:t>Az oktatás jövője</a:t>
            </a:r>
            <a:endParaRPr lang="en-GB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67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996982090"/>
              </p:ext>
            </p:extLst>
          </p:nvPr>
        </p:nvGraphicFramePr>
        <p:xfrm>
          <a:off x="317046" y="4488609"/>
          <a:ext cx="7170058" cy="2513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0" y="14515"/>
            <a:ext cx="3902075" cy="1727200"/>
          </a:xfrm>
          <a:gradFill>
            <a:gsLst>
              <a:gs pos="0">
                <a:srgbClr val="002060"/>
              </a:gs>
              <a:gs pos="73000">
                <a:srgbClr val="002060">
                  <a:alpha val="53000"/>
                </a:srgbClr>
              </a:gs>
              <a:gs pos="99000">
                <a:schemeClr val="accent5">
                  <a:lumMod val="75000"/>
                </a:schemeClr>
              </a:gs>
              <a:gs pos="53000">
                <a:schemeClr val="accent5">
                  <a:lumMod val="70000"/>
                </a:schemeClr>
              </a:gs>
            </a:gsLst>
            <a:path path="rect">
              <a:fillToRect l="100000" t="100000"/>
            </a:path>
          </a:gradFill>
        </p:spPr>
        <p:txBody>
          <a:bodyPr>
            <a:normAutofit/>
          </a:bodyPr>
          <a:lstStyle/>
          <a:p>
            <a:r>
              <a:rPr lang="hu-HU" sz="4000" b="1" dirty="0" smtClean="0">
                <a:solidFill>
                  <a:srgbClr val="FFC000"/>
                </a:solidFill>
                <a:latin typeface="+mn-lt"/>
              </a:rPr>
              <a:t>Digitális történetmesélés</a:t>
            </a:r>
            <a:endParaRPr lang="en-GB" sz="40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36" y="-6350"/>
            <a:ext cx="5291666" cy="3968750"/>
          </a:xfr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075" y="147071"/>
            <a:ext cx="5114926" cy="3836194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292509" y="2129979"/>
            <a:ext cx="30442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Fejleszti a kreativitást és az önkifejezést. </a:t>
            </a:r>
            <a:endParaRPr lang="hu-HU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digitális történetmesélés egy módszer, amely segít önmagunkra, 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92509" y="4329551"/>
            <a:ext cx="8821305" cy="80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történetünkre koncentrálni, azt szavakba </a:t>
            </a:r>
            <a:r>
              <a:rPr lang="hu-HU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önteni, </a:t>
            </a:r>
            <a:r>
              <a:rPr lang="hu-HU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dramatizálni és fényképek segítségével mások számára is elmesélni.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31800341"/>
              </p:ext>
            </p:extLst>
          </p:nvPr>
        </p:nvGraphicFramePr>
        <p:xfrm>
          <a:off x="0" y="4633460"/>
          <a:ext cx="8954157" cy="2224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" name="Szövegdoboz 1"/>
          <p:cNvSpPr txBox="1"/>
          <p:nvPr/>
        </p:nvSpPr>
        <p:spPr>
          <a:xfrm>
            <a:off x="3135087" y="6258067"/>
            <a:ext cx="264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bg1"/>
                </a:solidFill>
                <a:hlinkClick r:id="rId15" action="ppaction://hlinkfile"/>
              </a:rPr>
              <a:t>Órarészlet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56" y="0"/>
            <a:ext cx="5529943" cy="414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1" grpId="1">
        <p:bldAsOne/>
      </p:bldGraphic>
      <p:bldP spid="9" grpId="0"/>
      <p:bldP spid="10" grpId="0"/>
      <p:bldGraphic spid="12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FFC000"/>
                </a:solidFill>
                <a:latin typeface="+mn-lt"/>
              </a:rPr>
              <a:t>Mozgóképen alapuló…</a:t>
            </a:r>
            <a:endParaRPr lang="en-GB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84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47736" y="1700441"/>
            <a:ext cx="3624036" cy="779010"/>
          </a:xfrm>
        </p:spPr>
        <p:txBody>
          <a:bodyPr/>
          <a:lstStyle/>
          <a:p>
            <a:r>
              <a:rPr lang="hu-HU" b="1" dirty="0" smtClean="0">
                <a:solidFill>
                  <a:srgbClr val="FFC000"/>
                </a:solidFill>
                <a:latin typeface="+mn-lt"/>
              </a:rPr>
              <a:t>Új fogalmak</a:t>
            </a:r>
            <a:endParaRPr lang="en-GB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4668" y="2348821"/>
            <a:ext cx="8810171" cy="4378550"/>
          </a:xfrm>
        </p:spPr>
        <p:txBody>
          <a:bodyPr>
            <a:noAutofit/>
          </a:bodyPr>
          <a:lstStyle/>
          <a:p>
            <a:r>
              <a:rPr lang="hu-HU" sz="2400" u="sng" dirty="0" err="1">
                <a:solidFill>
                  <a:schemeClr val="bg1"/>
                </a:solidFill>
              </a:rPr>
              <a:t>Vlog</a:t>
            </a:r>
            <a:r>
              <a:rPr lang="hu-HU" sz="2400" u="sng" dirty="0">
                <a:solidFill>
                  <a:schemeClr val="bg1"/>
                </a:solidFill>
              </a:rPr>
              <a:t>:</a:t>
            </a:r>
            <a:r>
              <a:rPr lang="hu-HU" sz="2400" dirty="0">
                <a:solidFill>
                  <a:schemeClr val="bg1"/>
                </a:solidFill>
              </a:rPr>
              <a:t/>
            </a:r>
            <a:br>
              <a:rPr lang="hu-HU" sz="2400" dirty="0">
                <a:solidFill>
                  <a:schemeClr val="bg1"/>
                </a:solidFill>
              </a:rPr>
            </a:br>
            <a:r>
              <a:rPr lang="hu-HU" sz="2400" dirty="0">
                <a:solidFill>
                  <a:schemeClr val="bg1"/>
                </a:solidFill>
              </a:rPr>
              <a:t>A </a:t>
            </a:r>
            <a:r>
              <a:rPr lang="hu-HU" sz="2400" dirty="0" err="1">
                <a:solidFill>
                  <a:schemeClr val="bg1"/>
                </a:solidFill>
              </a:rPr>
              <a:t>blog</a:t>
            </a:r>
            <a:r>
              <a:rPr lang="hu-HU" sz="2400" dirty="0">
                <a:solidFill>
                  <a:schemeClr val="bg1"/>
                </a:solidFill>
              </a:rPr>
              <a:t> és a video szóösszetételből származik:</a:t>
            </a:r>
            <a:br>
              <a:rPr lang="hu-HU" sz="2400" dirty="0">
                <a:solidFill>
                  <a:schemeClr val="bg1"/>
                </a:solidFill>
              </a:rPr>
            </a:br>
            <a:r>
              <a:rPr lang="hu-HU" sz="2400" dirty="0">
                <a:solidFill>
                  <a:schemeClr val="bg1"/>
                </a:solidFill>
              </a:rPr>
              <a:t>Jelentése: mozgóképes </a:t>
            </a:r>
            <a:r>
              <a:rPr lang="hu-HU" sz="2400" dirty="0" err="1">
                <a:solidFill>
                  <a:schemeClr val="bg1"/>
                </a:solidFill>
              </a:rPr>
              <a:t>videónapló</a:t>
            </a:r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u="sng" dirty="0" err="1">
                <a:solidFill>
                  <a:schemeClr val="bg1"/>
                </a:solidFill>
              </a:rPr>
              <a:t>Youtuber</a:t>
            </a:r>
            <a:r>
              <a:rPr lang="hu-HU" sz="2400" u="sng" dirty="0">
                <a:solidFill>
                  <a:schemeClr val="bg1"/>
                </a:solidFill>
              </a:rPr>
              <a:t>:</a:t>
            </a:r>
            <a:r>
              <a:rPr lang="hu-HU" sz="2400" dirty="0">
                <a:solidFill>
                  <a:schemeClr val="bg1"/>
                </a:solidFill>
              </a:rPr>
              <a:t/>
            </a:r>
            <a:br>
              <a:rPr lang="hu-HU" sz="2400" dirty="0">
                <a:solidFill>
                  <a:schemeClr val="bg1"/>
                </a:solidFill>
              </a:rPr>
            </a:br>
            <a:r>
              <a:rPr lang="hu-HU" sz="2400" dirty="0">
                <a:solidFill>
                  <a:schemeClr val="bg1"/>
                </a:solidFill>
              </a:rPr>
              <a:t>Olyan </a:t>
            </a:r>
            <a:r>
              <a:rPr lang="hu-HU" sz="2400" dirty="0" err="1">
                <a:solidFill>
                  <a:schemeClr val="bg1"/>
                </a:solidFill>
              </a:rPr>
              <a:t>vlogger</a:t>
            </a:r>
            <a:r>
              <a:rPr lang="hu-HU" sz="2400" dirty="0">
                <a:solidFill>
                  <a:schemeClr val="bg1"/>
                </a:solidFill>
              </a:rPr>
              <a:t>, aki videóit a </a:t>
            </a:r>
            <a:r>
              <a:rPr lang="hu-HU" sz="2400" dirty="0" err="1">
                <a:solidFill>
                  <a:schemeClr val="bg1"/>
                </a:solidFill>
              </a:rPr>
              <a:t>YouTube-on</a:t>
            </a:r>
            <a:r>
              <a:rPr lang="hu-HU" sz="2400" dirty="0">
                <a:solidFill>
                  <a:schemeClr val="bg1"/>
                </a:solidFill>
              </a:rPr>
              <a:t> teszi közzé, vagyis saját csatornával rendelkezik. </a:t>
            </a:r>
            <a:br>
              <a:rPr lang="hu-HU" sz="2400" dirty="0">
                <a:solidFill>
                  <a:schemeClr val="bg1"/>
                </a:solidFill>
              </a:rPr>
            </a:br>
            <a:r>
              <a:rPr lang="hu-HU" sz="2400" dirty="0">
                <a:solidFill>
                  <a:schemeClr val="bg1"/>
                </a:solidFill>
              </a:rPr>
              <a:t>Ez lehet naplószerű és személyes, de tematikus is.</a:t>
            </a:r>
          </a:p>
          <a:p>
            <a:r>
              <a:rPr lang="hu-HU" sz="2400" u="sng" dirty="0" err="1">
                <a:solidFill>
                  <a:schemeClr val="bg1"/>
                </a:solidFill>
              </a:rPr>
              <a:t>Booktuber</a:t>
            </a:r>
            <a:r>
              <a:rPr lang="hu-HU" sz="2400" u="sng" dirty="0">
                <a:solidFill>
                  <a:schemeClr val="bg1"/>
                </a:solidFill>
              </a:rPr>
              <a:t>:</a:t>
            </a:r>
            <a:r>
              <a:rPr lang="hu-HU" sz="2400" dirty="0">
                <a:solidFill>
                  <a:schemeClr val="bg1"/>
                </a:solidFill>
              </a:rPr>
              <a:t/>
            </a:r>
            <a:br>
              <a:rPr lang="hu-HU" sz="2400" dirty="0">
                <a:solidFill>
                  <a:schemeClr val="bg1"/>
                </a:solidFill>
              </a:rPr>
            </a:br>
            <a:r>
              <a:rPr lang="hu-HU" sz="2400" dirty="0">
                <a:solidFill>
                  <a:schemeClr val="bg1"/>
                </a:solidFill>
              </a:rPr>
              <a:t>Olyan </a:t>
            </a:r>
            <a:r>
              <a:rPr lang="hu-HU" sz="2400" dirty="0" err="1">
                <a:solidFill>
                  <a:schemeClr val="bg1"/>
                </a:solidFill>
              </a:rPr>
              <a:t>youtuber</a:t>
            </a:r>
            <a:r>
              <a:rPr lang="hu-HU" sz="2400" dirty="0">
                <a:solidFill>
                  <a:schemeClr val="bg1"/>
                </a:solidFill>
              </a:rPr>
              <a:t>, aki videóiban könyvekkel foglalkozik, például megmutatja nézőinek a könyvespolcát (ez az úgynevezett könyvespolctúra) vagy véleményt mond egy frissen elolvasott könyvről.</a:t>
            </a:r>
          </a:p>
          <a:p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4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6116" y="2042771"/>
            <a:ext cx="9027884" cy="10342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400" dirty="0" smtClean="0">
                <a:solidFill>
                  <a:schemeClr val="bg1"/>
                </a:solidFill>
              </a:rPr>
              <a:t>Külső indítatásra: </a:t>
            </a:r>
            <a:r>
              <a:rPr lang="hu-HU" sz="2400" dirty="0">
                <a:solidFill>
                  <a:schemeClr val="bg1"/>
                </a:solidFill>
              </a:rPr>
              <a:t>Könyvre éhezők </a:t>
            </a:r>
            <a:r>
              <a:rPr lang="hu-HU" sz="2400" dirty="0" smtClean="0">
                <a:solidFill>
                  <a:schemeClr val="bg1"/>
                </a:solidFill>
              </a:rPr>
              <a:t>viadala</a:t>
            </a:r>
          </a:p>
          <a:p>
            <a:pPr marL="0" indent="0">
              <a:buNone/>
            </a:pPr>
            <a:r>
              <a:rPr lang="hu-HU" sz="2400" dirty="0" err="1" smtClean="0">
                <a:solidFill>
                  <a:schemeClr val="bg1"/>
                </a:solidFill>
              </a:rPr>
              <a:t>Antikvar.hu</a:t>
            </a:r>
            <a:r>
              <a:rPr lang="hu-HU" sz="2400" dirty="0" smtClean="0">
                <a:solidFill>
                  <a:schemeClr val="bg1"/>
                </a:solidFill>
              </a:rPr>
              <a:t> pályázata: 1 perces videók feltöltésével lehet könyvet nyerni</a:t>
            </a:r>
            <a:r>
              <a:rPr lang="hu-HU" sz="2400" dirty="0">
                <a:solidFill>
                  <a:schemeClr val="bg1"/>
                </a:solidFill>
              </a:rPr>
              <a:t/>
            </a:r>
            <a:br>
              <a:rPr lang="hu-HU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  <a:hlinkClick r:id="rId2"/>
              </a:rPr>
              <a:t>https://www.youtube.com/watch?v=EkstTrpMnUM</a:t>
            </a:r>
            <a:endParaRPr lang="hu-HU" sz="2400" dirty="0">
              <a:solidFill>
                <a:schemeClr val="bg1"/>
              </a:solidFill>
            </a:endParaRPr>
          </a:p>
        </p:txBody>
      </p:sp>
      <p:pic>
        <p:nvPicPr>
          <p:cNvPr id="2" name="Kép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029" y="3625259"/>
            <a:ext cx="5480425" cy="308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3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7029" y="2216940"/>
            <a:ext cx="6447501" cy="6859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200" dirty="0">
                <a:solidFill>
                  <a:schemeClr val="bg1"/>
                </a:solidFill>
              </a:rPr>
              <a:t>Generátorok:</a:t>
            </a:r>
            <a:br>
              <a:rPr lang="hu-HU" sz="2200" dirty="0">
                <a:solidFill>
                  <a:schemeClr val="bg1"/>
                </a:solidFill>
              </a:rPr>
            </a:br>
            <a:r>
              <a:rPr lang="hu-HU" sz="2400" dirty="0">
                <a:hlinkClick r:id="rId2"/>
              </a:rPr>
              <a:t>https://</a:t>
            </a:r>
            <a:r>
              <a:rPr lang="hu-HU" sz="2400" dirty="0" smtClean="0">
                <a:hlinkClick r:id="rId2"/>
              </a:rPr>
              <a:t>youtu.be/2nGfyYIKNjU?t=199</a:t>
            </a:r>
            <a:r>
              <a:rPr lang="hu-HU" sz="2400" dirty="0" smtClean="0"/>
              <a:t> </a:t>
            </a:r>
            <a:endParaRPr lang="en-GB" sz="2200" dirty="0">
              <a:solidFill>
                <a:schemeClr val="bg1"/>
              </a:solidFill>
            </a:endParaRPr>
          </a:p>
        </p:txBody>
      </p:sp>
      <p:pic>
        <p:nvPicPr>
          <p:cNvPr id="2" name="Kép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780" y="3034638"/>
            <a:ext cx="6427694" cy="361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4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0916" y="2100828"/>
            <a:ext cx="6447501" cy="714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200" dirty="0" smtClean="0">
                <a:solidFill>
                  <a:schemeClr val="bg1"/>
                </a:solidFill>
              </a:rPr>
              <a:t>„Filozofikus”</a:t>
            </a:r>
            <a:r>
              <a:rPr lang="hu-HU" sz="2200" dirty="0">
                <a:solidFill>
                  <a:schemeClr val="bg1"/>
                </a:solidFill>
              </a:rPr>
              <a:t/>
            </a:r>
            <a:br>
              <a:rPr lang="hu-HU" sz="2200" dirty="0">
                <a:solidFill>
                  <a:schemeClr val="bg1"/>
                </a:solidFill>
              </a:rPr>
            </a:br>
            <a:r>
              <a:rPr lang="hu-HU" sz="2200" dirty="0">
                <a:solidFill>
                  <a:schemeClr val="bg1"/>
                </a:solidFill>
                <a:hlinkClick r:id="rId2"/>
              </a:rPr>
              <a:t>http://videa.hu/player?v=uG80c96ZvXuwIUlV</a:t>
            </a:r>
            <a:endParaRPr lang="hu-HU" sz="2200" dirty="0">
              <a:solidFill>
                <a:schemeClr val="bg1"/>
              </a:solidFill>
            </a:endParaRPr>
          </a:p>
          <a:p>
            <a:endParaRPr lang="en-GB" sz="2200" dirty="0">
              <a:solidFill>
                <a:schemeClr val="bg1"/>
              </a:solidFill>
            </a:endParaRPr>
          </a:p>
        </p:txBody>
      </p:sp>
      <p:pic>
        <p:nvPicPr>
          <p:cNvPr id="5" name="Kép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069" y="3017521"/>
            <a:ext cx="6827518" cy="384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9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25930" y="1778000"/>
            <a:ext cx="7886700" cy="1625600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>
                <a:hlinkClick r:id="rId2"/>
              </a:rPr>
              <a:t>https</a:t>
            </a:r>
            <a:r>
              <a:rPr lang="hu-HU" dirty="0">
                <a:hlinkClick r:id="rId2"/>
              </a:rPr>
              <a:t>://</a:t>
            </a:r>
            <a:r>
              <a:rPr lang="hu-HU" dirty="0" smtClean="0">
                <a:hlinkClick r:id="rId2"/>
              </a:rPr>
              <a:t>youtu.be/nJgyL5qyW8c?t=1404</a:t>
            </a:r>
            <a:endParaRPr lang="hu-HU" dirty="0" smtClean="0"/>
          </a:p>
          <a:p>
            <a:pPr algn="ctr"/>
            <a:endParaRPr lang="en-GB" dirty="0"/>
          </a:p>
        </p:txBody>
      </p:sp>
      <p:pic>
        <p:nvPicPr>
          <p:cNvPr id="6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71" y="2362200"/>
            <a:ext cx="7140657" cy="4351338"/>
          </a:xfrm>
          <a:prstGeom prst="rect">
            <a:avLst/>
          </a:prstGeom>
        </p:spPr>
      </p:pic>
      <p:sp>
        <p:nvSpPr>
          <p:cNvPr id="7" name="Cím 3"/>
          <p:cNvSpPr txBox="1">
            <a:spLocks/>
          </p:cNvSpPr>
          <p:nvPr/>
        </p:nvSpPr>
        <p:spPr>
          <a:xfrm>
            <a:off x="0" y="14515"/>
            <a:ext cx="9017000" cy="1727200"/>
          </a:xfrm>
          <a:prstGeom prst="rect">
            <a:avLst/>
          </a:prstGeom>
          <a:gradFill>
            <a:gsLst>
              <a:gs pos="0">
                <a:srgbClr val="002060"/>
              </a:gs>
              <a:gs pos="73000">
                <a:srgbClr val="002060">
                  <a:alpha val="53000"/>
                </a:srgbClr>
              </a:gs>
              <a:gs pos="99000">
                <a:schemeClr val="accent5">
                  <a:lumMod val="75000"/>
                </a:schemeClr>
              </a:gs>
              <a:gs pos="53000">
                <a:schemeClr val="accent5">
                  <a:lumMod val="70000"/>
                </a:schemeClr>
              </a:gs>
            </a:gsLst>
            <a:path path="rect">
              <a:fillToRect l="100000" t="100000"/>
            </a:path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b="1" dirty="0" smtClean="0">
                <a:solidFill>
                  <a:srgbClr val="FFC000"/>
                </a:solidFill>
                <a:latin typeface="+mn-lt"/>
              </a:rPr>
              <a:t>Egri </a:t>
            </a:r>
            <a:r>
              <a:rPr lang="hu-HU" sz="4000" b="1" dirty="0">
                <a:solidFill>
                  <a:srgbClr val="FFC000"/>
                </a:solidFill>
                <a:latin typeface="+mn-lt"/>
              </a:rPr>
              <a:t>csillagok feldolgozása az Egri Várban</a:t>
            </a:r>
            <a:endParaRPr lang="hu-HU" sz="4000" b="1" dirty="0">
              <a:solidFill>
                <a:srgbClr val="FFC000"/>
              </a:solidFill>
              <a:latin typeface="+mn-lt"/>
              <a:hlinkClick r:id="rId2"/>
            </a:endParaRPr>
          </a:p>
          <a:p>
            <a:endParaRPr lang="en-GB" sz="4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66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8000" b="1" dirty="0">
                <a:solidFill>
                  <a:srgbClr val="FFC000"/>
                </a:solidFill>
              </a:rPr>
              <a:t>Virtuális </a:t>
            </a:r>
            <a:r>
              <a:rPr lang="hu-HU" sz="8000" b="1" dirty="0" smtClean="0">
                <a:solidFill>
                  <a:srgbClr val="FFC000"/>
                </a:solidFill>
              </a:rPr>
              <a:t>közösségek</a:t>
            </a:r>
            <a:endParaRPr lang="en-GB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25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6558" y="2133018"/>
            <a:ext cx="5070528" cy="3222754"/>
          </a:xfrm>
        </p:spPr>
        <p:txBody>
          <a:bodyPr>
            <a:noAutofit/>
          </a:bodyPr>
          <a:lstStyle/>
          <a:p>
            <a:r>
              <a:rPr lang="hu-HU" sz="2200" dirty="0" smtClean="0">
                <a:solidFill>
                  <a:schemeClr val="bg1"/>
                </a:solidFill>
              </a:rPr>
              <a:t>Mindenki </a:t>
            </a:r>
            <a:r>
              <a:rPr lang="hu-HU" sz="2200" dirty="0">
                <a:solidFill>
                  <a:schemeClr val="bg1"/>
                </a:solidFill>
              </a:rPr>
              <a:t>azonosul egy szereplővel, </a:t>
            </a:r>
            <a:br>
              <a:rPr lang="hu-HU" sz="2200" dirty="0">
                <a:solidFill>
                  <a:schemeClr val="bg1"/>
                </a:solidFill>
              </a:rPr>
            </a:br>
            <a:r>
              <a:rPr lang="hu-HU" sz="22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hu-HU" sz="2200" dirty="0">
                <a:solidFill>
                  <a:schemeClr val="bg1"/>
                </a:solidFill>
              </a:rPr>
              <a:t>képzeletbeli párbeszédeket folytatnak </a:t>
            </a:r>
            <a:br>
              <a:rPr lang="hu-HU" sz="2200" dirty="0">
                <a:solidFill>
                  <a:schemeClr val="bg1"/>
                </a:solidFill>
              </a:rPr>
            </a:br>
            <a:r>
              <a:rPr lang="hu-HU" sz="2200" dirty="0">
                <a:solidFill>
                  <a:schemeClr val="bg1"/>
                </a:solidFill>
              </a:rPr>
              <a:t>az adott fejezettel kapcsolatban.  </a:t>
            </a:r>
          </a:p>
          <a:p>
            <a:r>
              <a:rPr lang="hu-HU" sz="2200" dirty="0">
                <a:solidFill>
                  <a:schemeClr val="bg1"/>
                </a:solidFill>
              </a:rPr>
              <a:t>Fejleszti </a:t>
            </a:r>
          </a:p>
          <a:p>
            <a:pPr lvl="1"/>
            <a:r>
              <a:rPr lang="hu-HU" sz="2200" dirty="0">
                <a:solidFill>
                  <a:schemeClr val="bg1"/>
                </a:solidFill>
              </a:rPr>
              <a:t>A szépirodalmi nyelv elsajátítását</a:t>
            </a:r>
          </a:p>
          <a:p>
            <a:pPr lvl="1"/>
            <a:r>
              <a:rPr lang="hu-HU" sz="2200" dirty="0">
                <a:solidFill>
                  <a:schemeClr val="bg1"/>
                </a:solidFill>
              </a:rPr>
              <a:t>A kommunikációjukat</a:t>
            </a:r>
          </a:p>
          <a:p>
            <a:pPr lvl="1"/>
            <a:r>
              <a:rPr lang="hu-HU" sz="2200" dirty="0">
                <a:solidFill>
                  <a:schemeClr val="bg1"/>
                </a:solidFill>
              </a:rPr>
              <a:t>Növeli megértést</a:t>
            </a:r>
          </a:p>
          <a:p>
            <a:pPr lvl="1"/>
            <a:r>
              <a:rPr lang="hu-HU" sz="2200" dirty="0">
                <a:solidFill>
                  <a:schemeClr val="bg1"/>
                </a:solidFill>
              </a:rPr>
              <a:t>Átlátják az adott mű cselekményét </a:t>
            </a:r>
            <a:br>
              <a:rPr lang="hu-HU" sz="2200" dirty="0">
                <a:solidFill>
                  <a:schemeClr val="bg1"/>
                </a:solidFill>
              </a:rPr>
            </a:br>
            <a:r>
              <a:rPr lang="hu-HU" sz="2200" dirty="0">
                <a:solidFill>
                  <a:schemeClr val="bg1"/>
                </a:solidFill>
              </a:rPr>
              <a:t>és megismerik a szereplőket</a:t>
            </a:r>
            <a:br>
              <a:rPr lang="hu-HU" sz="2200" dirty="0">
                <a:solidFill>
                  <a:schemeClr val="bg1"/>
                </a:solidFill>
              </a:rPr>
            </a:br>
            <a:r>
              <a:rPr lang="hu-HU" sz="2200" dirty="0">
                <a:solidFill>
                  <a:schemeClr val="bg1"/>
                </a:solidFill>
              </a:rPr>
              <a:t>(Fejlődik a szövegértésük)</a:t>
            </a:r>
          </a:p>
          <a:p>
            <a:pPr lvl="1"/>
            <a:r>
              <a:rPr lang="hu-HU" sz="2200" dirty="0">
                <a:solidFill>
                  <a:schemeClr val="bg1"/>
                </a:solidFill>
              </a:rPr>
              <a:t>A társas/szociális kompetenciájukat.</a:t>
            </a:r>
          </a:p>
        </p:txBody>
      </p:sp>
      <p:sp>
        <p:nvSpPr>
          <p:cNvPr id="2" name="Téglalap 1"/>
          <p:cNvSpPr/>
          <p:nvPr/>
        </p:nvSpPr>
        <p:spPr>
          <a:xfrm>
            <a:off x="188148" y="6056981"/>
            <a:ext cx="89558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hu-HU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facilitátor</a:t>
            </a:r>
            <a:r>
              <a:rPr lang="hu-H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vázolja az adott mű aktuális cselekményét, és a szereplőket. 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0" y="0"/>
            <a:ext cx="4823460" cy="1727200"/>
          </a:xfrm>
          <a:gradFill>
            <a:gsLst>
              <a:gs pos="0">
                <a:srgbClr val="002060"/>
              </a:gs>
              <a:gs pos="73000">
                <a:srgbClr val="002060">
                  <a:alpha val="53000"/>
                </a:srgbClr>
              </a:gs>
              <a:gs pos="99000">
                <a:schemeClr val="accent5">
                  <a:lumMod val="75000"/>
                </a:schemeClr>
              </a:gs>
              <a:gs pos="53000">
                <a:schemeClr val="accent5">
                  <a:lumMod val="70000"/>
                </a:schemeClr>
              </a:gs>
            </a:gsLst>
            <a:path path="rect">
              <a:fillToRect l="100000" t="100000"/>
            </a:path>
          </a:gradFill>
        </p:spPr>
        <p:txBody>
          <a:bodyPr/>
          <a:lstStyle/>
          <a:p>
            <a:pPr algn="ctr"/>
            <a:r>
              <a:rPr lang="hu-HU" b="1" dirty="0" err="1" smtClean="0">
                <a:solidFill>
                  <a:srgbClr val="FFC000"/>
                </a:solidFill>
                <a:latin typeface="+mn-lt"/>
              </a:rPr>
              <a:t>Facebook</a:t>
            </a:r>
            <a:endParaRPr lang="en-GB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283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Kép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46194"/>
            <a:ext cx="6705600" cy="2760366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3"/>
          <a:stretch>
            <a:fillRect/>
          </a:stretch>
        </p:blipFill>
        <p:spPr>
          <a:xfrm>
            <a:off x="3135086" y="2714172"/>
            <a:ext cx="6008914" cy="414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8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3106056" y="1045028"/>
            <a:ext cx="4615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hlinkClick r:id="rId3" action="ppaction://hlinkfile"/>
              </a:rPr>
              <a:t>The </a:t>
            </a:r>
            <a:r>
              <a:rPr lang="hu-HU" sz="4000" dirty="0" err="1" smtClean="0">
                <a:hlinkClick r:id="rId3" action="ppaction://hlinkfile"/>
              </a:rPr>
              <a:t>Promise</a:t>
            </a:r>
            <a:endParaRPr lang="en-GB" sz="40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449943" y="6096000"/>
            <a:ext cx="833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hlinkClick r:id="rId4"/>
              </a:rPr>
              <a:t>https://youtu.be/2XjRbotplg4?list=PLEcj-NxGCjMlbJnGZSpcYWo34Di6mBmys&amp;t=244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162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727200"/>
            <a:ext cx="9144000" cy="2002971"/>
          </a:xfrm>
        </p:spPr>
        <p:txBody>
          <a:bodyPr/>
          <a:lstStyle/>
          <a:p>
            <a:r>
              <a:rPr lang="hu-HU" dirty="0" err="1">
                <a:solidFill>
                  <a:schemeClr val="bg1"/>
                </a:solidFill>
              </a:rPr>
              <a:t>Linoit.com</a:t>
            </a:r>
            <a:r>
              <a:rPr lang="hu-HU" dirty="0">
                <a:solidFill>
                  <a:schemeClr val="bg1"/>
                </a:solidFill>
              </a:rPr>
              <a:t> </a:t>
            </a:r>
            <a:endParaRPr lang="hu-HU" dirty="0" smtClean="0">
              <a:solidFill>
                <a:schemeClr val="bg1"/>
              </a:solidFill>
            </a:endParaRPr>
          </a:p>
          <a:p>
            <a:r>
              <a:rPr lang="hu-HU" dirty="0" smtClean="0">
                <a:solidFill>
                  <a:schemeClr val="bg1"/>
                </a:solidFill>
              </a:rPr>
              <a:t>Közösen hoznak létre egy csoportfaliújságot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minden </a:t>
            </a:r>
            <a:r>
              <a:rPr lang="hu-HU" dirty="0">
                <a:solidFill>
                  <a:schemeClr val="bg1"/>
                </a:solidFill>
              </a:rPr>
              <a:t>csoporttag </a:t>
            </a:r>
            <a:r>
              <a:rPr lang="hu-HU" dirty="0" smtClean="0">
                <a:solidFill>
                  <a:schemeClr val="bg1"/>
                </a:solidFill>
              </a:rPr>
              <a:t>hozzáad </a:t>
            </a:r>
            <a:r>
              <a:rPr lang="hu-HU" dirty="0">
                <a:solidFill>
                  <a:schemeClr val="bg1"/>
                </a:solidFill>
              </a:rPr>
              <a:t>a közös munkához egy-egy új információt/szöveget, képet vagy videót/.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0" y="14514"/>
            <a:ext cx="9144000" cy="1712686"/>
          </a:xfrm>
          <a:prstGeom prst="rect">
            <a:avLst/>
          </a:prstGeom>
          <a:gradFill>
            <a:gsLst>
              <a:gs pos="0">
                <a:srgbClr val="002060"/>
              </a:gs>
              <a:gs pos="73000">
                <a:srgbClr val="002060">
                  <a:alpha val="53000"/>
                </a:srgbClr>
              </a:gs>
              <a:gs pos="99000">
                <a:schemeClr val="accent5">
                  <a:lumMod val="75000"/>
                </a:schemeClr>
              </a:gs>
              <a:gs pos="53000">
                <a:schemeClr val="accent5">
                  <a:lumMod val="70000"/>
                </a:schemeClr>
              </a:gs>
            </a:gsLst>
            <a:path path="rect">
              <a:fillToRect l="100000" t="100000"/>
            </a:path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err="1" smtClean="0">
                <a:solidFill>
                  <a:srgbClr val="FFC000"/>
                </a:solidFill>
                <a:latin typeface="+mn-lt"/>
              </a:rPr>
              <a:t>Kollaboratív</a:t>
            </a:r>
            <a:r>
              <a:rPr lang="hu-HU" b="1" dirty="0" smtClean="0">
                <a:solidFill>
                  <a:srgbClr val="FFC000"/>
                </a:solidFill>
                <a:latin typeface="+mn-lt"/>
              </a:rPr>
              <a:t> faliújság</a:t>
            </a:r>
            <a:endParaRPr lang="hu-HU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6" name="Kép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547927"/>
            <a:ext cx="5759450" cy="2548890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3"/>
          <a:stretch>
            <a:fillRect/>
          </a:stretch>
        </p:blipFill>
        <p:spPr>
          <a:xfrm>
            <a:off x="3384550" y="4321037"/>
            <a:ext cx="5759450" cy="254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3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0677" y="2628511"/>
            <a:ext cx="7385537" cy="1749608"/>
          </a:xfrm>
          <a:gradFill>
            <a:gsLst>
              <a:gs pos="0">
                <a:srgbClr val="002060"/>
              </a:gs>
              <a:gs pos="73000">
                <a:srgbClr val="002060">
                  <a:alpha val="53000"/>
                </a:srgbClr>
              </a:gs>
              <a:gs pos="99000">
                <a:schemeClr val="accent5">
                  <a:lumMod val="75000"/>
                </a:schemeClr>
              </a:gs>
              <a:gs pos="53000">
                <a:schemeClr val="accent5">
                  <a:lumMod val="70000"/>
                </a:schemeClr>
              </a:gs>
            </a:gsLst>
            <a:path path="rect">
              <a:fillToRect l="100000" t="100000"/>
            </a:path>
          </a:gradFill>
        </p:spPr>
        <p:txBody>
          <a:bodyPr>
            <a:normAutofit/>
          </a:bodyPr>
          <a:lstStyle/>
          <a:p>
            <a:r>
              <a:rPr lang="hu-HU" b="1" dirty="0" err="1">
                <a:solidFill>
                  <a:srgbClr val="FFC000"/>
                </a:solidFill>
                <a:latin typeface="+mn-lt"/>
              </a:rPr>
              <a:t>Second</a:t>
            </a:r>
            <a:r>
              <a:rPr lang="hu-HU" b="1" dirty="0">
                <a:solidFill>
                  <a:srgbClr val="FFC000"/>
                </a:solidFill>
                <a:latin typeface="+mn-lt"/>
              </a:rPr>
              <a:t> Life-virtuális világok</a:t>
            </a:r>
            <a:endParaRPr lang="en-GB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2753942"/>
            <a:ext cx="9144000" cy="3928211"/>
          </a:xfrm>
        </p:spPr>
        <p:txBody>
          <a:bodyPr>
            <a:noAutofit/>
          </a:bodyPr>
          <a:lstStyle/>
          <a:p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15428" y="1895022"/>
            <a:ext cx="2090057" cy="703036"/>
          </a:xfrm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rgbClr val="FFC000"/>
                </a:solidFill>
                <a:latin typeface="+mn-lt"/>
              </a:rPr>
              <a:t>Avatar</a:t>
            </a:r>
            <a:endParaRPr lang="en-GB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5932" y="4679888"/>
            <a:ext cx="3183602" cy="50194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hu-HU" dirty="0" smtClean="0"/>
              <a:t>Hamburgi Egyetemi</a:t>
            </a:r>
            <a:br>
              <a:rPr lang="hu-HU" dirty="0" smtClean="0"/>
            </a:br>
            <a:r>
              <a:rPr lang="hu-HU" dirty="0" smtClean="0"/>
              <a:t>Könyvtár, 2004</a:t>
            </a:r>
            <a:endParaRPr lang="en-GB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091"/>
            <a:ext cx="4436269" cy="447913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431" y="3566263"/>
            <a:ext cx="6010569" cy="243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4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866" y="872728"/>
            <a:ext cx="4736306" cy="286464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61" y="4179094"/>
            <a:ext cx="6936581" cy="179308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569" y="1044178"/>
            <a:ext cx="4593431" cy="269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0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23658" y="1601550"/>
            <a:ext cx="2104571" cy="698442"/>
          </a:xfrm>
        </p:spPr>
        <p:txBody>
          <a:bodyPr/>
          <a:lstStyle/>
          <a:p>
            <a:r>
              <a:rPr lang="hu-HU" dirty="0" err="1" smtClean="0">
                <a:solidFill>
                  <a:srgbClr val="FFC000"/>
                </a:solidFill>
                <a:latin typeface="+mn-lt"/>
              </a:rPr>
              <a:t>Blog</a:t>
            </a:r>
            <a:endParaRPr lang="en-GB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5803" y="2416048"/>
            <a:ext cx="8461828" cy="1633380"/>
          </a:xfrm>
        </p:spPr>
        <p:txBody>
          <a:bodyPr>
            <a:normAutofit lnSpcReduction="10000"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Nem olyan interaktív, 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azonban </a:t>
            </a:r>
            <a:r>
              <a:rPr lang="hu-HU" sz="2400" dirty="0">
                <a:solidFill>
                  <a:schemeClr val="bg1"/>
                </a:solidFill>
              </a:rPr>
              <a:t>hosszabb terjedelmű szövegek megosztását teszik lehetővé, </a:t>
            </a:r>
          </a:p>
          <a:p>
            <a:r>
              <a:rPr lang="hu-HU" sz="2400" dirty="0">
                <a:solidFill>
                  <a:schemeClr val="bg1"/>
                </a:solidFill>
              </a:rPr>
              <a:t>l</a:t>
            </a:r>
            <a:r>
              <a:rPr lang="hu-HU" sz="2400" dirty="0" smtClean="0">
                <a:solidFill>
                  <a:schemeClr val="bg1"/>
                </a:solidFill>
              </a:rPr>
              <a:t>ehetőség van </a:t>
            </a:r>
            <a:r>
              <a:rPr lang="hu-HU" sz="2400" dirty="0">
                <a:solidFill>
                  <a:schemeClr val="bg1"/>
                </a:solidFill>
              </a:rPr>
              <a:t>terjedelmesebb hozzászólások írására is.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61" y="4049428"/>
            <a:ext cx="7699912" cy="255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4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7886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hu-HU" b="1" dirty="0" smtClean="0">
                <a:solidFill>
                  <a:srgbClr val="FFC000"/>
                </a:solidFill>
                <a:latin typeface="+mn-lt"/>
              </a:rPr>
              <a:t>Véleménydiagram</a:t>
            </a:r>
            <a:endParaRPr lang="en-GB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543"/>
            <a:ext cx="9144000" cy="579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7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72" y="-6984"/>
            <a:ext cx="9066055" cy="5064660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Kép 4"/>
          <p:cNvPicPr/>
          <p:nvPr/>
        </p:nvPicPr>
        <p:blipFill>
          <a:blip r:embed="rId3"/>
          <a:stretch>
            <a:fillRect/>
          </a:stretch>
        </p:blipFill>
        <p:spPr>
          <a:xfrm>
            <a:off x="2841387" y="3345824"/>
            <a:ext cx="6263640" cy="33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6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41714"/>
          </a:xfrm>
          <a:gradFill>
            <a:gsLst>
              <a:gs pos="0">
                <a:srgbClr val="002060"/>
              </a:gs>
              <a:gs pos="73000">
                <a:srgbClr val="002060">
                  <a:alpha val="53000"/>
                </a:srgbClr>
              </a:gs>
              <a:gs pos="99000">
                <a:schemeClr val="accent5">
                  <a:lumMod val="75000"/>
                </a:schemeClr>
              </a:gs>
              <a:gs pos="53000">
                <a:schemeClr val="accent5">
                  <a:lumMod val="70000"/>
                </a:schemeClr>
              </a:gs>
            </a:gsLst>
            <a:path path="rect">
              <a:fillToRect l="100000" t="100000"/>
            </a:path>
          </a:gradFill>
        </p:spPr>
        <p:txBody>
          <a:bodyPr/>
          <a:lstStyle/>
          <a:p>
            <a:pPr algn="ctr"/>
            <a:r>
              <a:rPr lang="hu-HU" b="1" dirty="0" smtClean="0">
                <a:solidFill>
                  <a:srgbClr val="FFC000"/>
                </a:solidFill>
                <a:latin typeface="+mn-lt"/>
              </a:rPr>
              <a:t>Kreatív </a:t>
            </a:r>
            <a:r>
              <a:rPr lang="hu-HU" b="1" dirty="0">
                <a:solidFill>
                  <a:srgbClr val="FFC000"/>
                </a:solidFill>
                <a:latin typeface="+mn-lt"/>
              </a:rPr>
              <a:t>könyvkészítő oldal gyerekeknek</a:t>
            </a:r>
            <a:endParaRPr lang="en-GB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3222" y="2035810"/>
            <a:ext cx="7818664" cy="4351338"/>
          </a:xfrm>
        </p:spPr>
        <p:txBody>
          <a:bodyPr/>
          <a:lstStyle/>
          <a:p>
            <a:pPr marL="0" indent="0">
              <a:buNone/>
            </a:pPr>
            <a:r>
              <a:rPr lang="hu-HU" dirty="0" err="1" smtClean="0">
                <a:solidFill>
                  <a:schemeClr val="bg1"/>
                </a:solidFill>
              </a:rPr>
              <a:t>storyjumper.com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99" y="2569030"/>
            <a:ext cx="7402405" cy="416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7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70743"/>
          </a:xfrm>
          <a:gradFill>
            <a:gsLst>
              <a:gs pos="0">
                <a:srgbClr val="002060"/>
              </a:gs>
              <a:gs pos="73000">
                <a:srgbClr val="002060">
                  <a:alpha val="53000"/>
                </a:srgbClr>
              </a:gs>
              <a:gs pos="99000">
                <a:schemeClr val="accent5">
                  <a:lumMod val="75000"/>
                </a:schemeClr>
              </a:gs>
              <a:gs pos="53000">
                <a:schemeClr val="accent5">
                  <a:lumMod val="70000"/>
                </a:schemeClr>
              </a:gs>
            </a:gsLst>
            <a:path path="rect">
              <a:fillToRect l="100000" t="100000"/>
            </a:path>
          </a:gradFill>
        </p:spPr>
        <p:txBody>
          <a:bodyPr/>
          <a:lstStyle/>
          <a:p>
            <a:pPr algn="ctr"/>
            <a:r>
              <a:rPr lang="hu-HU" b="1" dirty="0" err="1">
                <a:solidFill>
                  <a:srgbClr val="FFC000"/>
                </a:solidFill>
                <a:latin typeface="+mn-lt"/>
              </a:rPr>
              <a:t>Dressing</a:t>
            </a:r>
            <a:r>
              <a:rPr lang="hu-HU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hu-HU" b="1" dirty="0" err="1">
                <a:solidFill>
                  <a:srgbClr val="FFC000"/>
                </a:solidFill>
                <a:latin typeface="+mn-lt"/>
              </a:rPr>
              <a:t>Games</a:t>
            </a:r>
            <a:endParaRPr lang="en-GB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4" name="P 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5714" y="2101851"/>
            <a:ext cx="3075067" cy="448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336428" y="2101851"/>
            <a:ext cx="4572000" cy="44579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Megrajzolják kedvenc szereplődet, és irányítottan megbeszélni: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Mi volt az olvasmány címe?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Miről szólt az olvasmány?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Hogy hívják a szereplőt?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Miért őt választottad?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Mi az ő szerepe a történetben?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Pozitív vagy negatív szereplő?</a:t>
            </a:r>
          </a:p>
        </p:txBody>
      </p:sp>
    </p:spTree>
    <p:extLst>
      <p:ext uri="{BB962C8B-B14F-4D97-AF65-F5344CB8AC3E}">
        <p14:creationId xmlns:p14="http://schemas.microsoft.com/office/powerpoint/2010/main" val="248323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1741714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3000">
                <a:srgbClr val="002060">
                  <a:alpha val="53000"/>
                </a:srgbClr>
              </a:gs>
              <a:gs pos="99000">
                <a:schemeClr val="accent5">
                  <a:lumMod val="75000"/>
                </a:schemeClr>
              </a:gs>
              <a:gs pos="53000">
                <a:schemeClr val="accent5">
                  <a:lumMod val="70000"/>
                </a:schemeClr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 smtClean="0">
                <a:solidFill>
                  <a:srgbClr val="FFC000"/>
                </a:solidFill>
                <a:latin typeface="+mn-lt"/>
              </a:rPr>
              <a:t>Tudástár</a:t>
            </a:r>
          </a:p>
          <a:p>
            <a:pPr algn="ctr"/>
            <a:endParaRPr lang="en-GB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67" y="1122367"/>
            <a:ext cx="5999266" cy="5052014"/>
          </a:xfrm>
        </p:spPr>
      </p:pic>
      <p:sp>
        <p:nvSpPr>
          <p:cNvPr id="4" name="Téglalap 3"/>
          <p:cNvSpPr/>
          <p:nvPr/>
        </p:nvSpPr>
        <p:spPr>
          <a:xfrm>
            <a:off x="1376697" y="6123293"/>
            <a:ext cx="6703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FFFF00"/>
                </a:solidFill>
              </a:rPr>
              <a:t>http://digitall.uni-eger.hu/modszertan/</a:t>
            </a:r>
          </a:p>
        </p:txBody>
      </p:sp>
    </p:spTree>
    <p:extLst>
      <p:ext uri="{BB962C8B-B14F-4D97-AF65-F5344CB8AC3E}">
        <p14:creationId xmlns:p14="http://schemas.microsoft.com/office/powerpoint/2010/main" val="48950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959" y="0"/>
            <a:ext cx="5038669" cy="249991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959" y="2322285"/>
            <a:ext cx="5038669" cy="246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2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38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8" y="0"/>
            <a:ext cx="9144000" cy="6858000"/>
          </a:xfrm>
          <a:prstGeom prst="rect">
            <a:avLst/>
          </a:prstGeom>
        </p:spPr>
      </p:pic>
      <p:sp>
        <p:nvSpPr>
          <p:cNvPr id="6" name="Ellipszis buborék 5"/>
          <p:cNvSpPr/>
          <p:nvPr/>
        </p:nvSpPr>
        <p:spPr>
          <a:xfrm>
            <a:off x="2097741" y="3348318"/>
            <a:ext cx="3307977" cy="1075764"/>
          </a:xfrm>
          <a:prstGeom prst="wedgeEllipseCallout">
            <a:avLst>
              <a:gd name="adj1" fmla="val 74188"/>
              <a:gd name="adj2" fmla="val -9243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b="1" dirty="0"/>
              <a:t>a kulturális és </a:t>
            </a:r>
            <a:r>
              <a:rPr lang="hu-HU" b="1" dirty="0" smtClean="0"/>
              <a:t>közösségi </a:t>
            </a:r>
            <a:r>
              <a:rPr lang="hu-HU" b="1" dirty="0"/>
              <a:t>intézményektől várja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1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22040" y="1988135"/>
            <a:ext cx="7379746" cy="618252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>
                <a:solidFill>
                  <a:srgbClr val="FFC000"/>
                </a:solidFill>
                <a:latin typeface="+mn-lt"/>
              </a:rPr>
              <a:t>A magyar realitás a PISA tükrében</a:t>
            </a:r>
            <a:endParaRPr lang="en-GB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04486" y="2923126"/>
            <a:ext cx="2870573" cy="23514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400" dirty="0" smtClean="0">
                <a:solidFill>
                  <a:schemeClr val="bg1"/>
                </a:solidFill>
              </a:rPr>
              <a:t>Szövegértés</a:t>
            </a:r>
          </a:p>
          <a:p>
            <a:pPr marL="0" indent="0">
              <a:buNone/>
            </a:pPr>
            <a:r>
              <a:rPr lang="hu-HU" sz="2400" dirty="0" smtClean="0">
                <a:solidFill>
                  <a:schemeClr val="bg1"/>
                </a:solidFill>
              </a:rPr>
              <a:t>2000: 480 pont</a:t>
            </a:r>
          </a:p>
          <a:p>
            <a:pPr marL="0" indent="0">
              <a:buNone/>
            </a:pPr>
            <a:r>
              <a:rPr lang="hu-HU" sz="2400" dirty="0" smtClean="0">
                <a:solidFill>
                  <a:schemeClr val="bg1"/>
                </a:solidFill>
              </a:rPr>
              <a:t>2003: 482 pont</a:t>
            </a:r>
          </a:p>
          <a:p>
            <a:pPr marL="0" indent="0">
              <a:buNone/>
            </a:pPr>
            <a:r>
              <a:rPr lang="hu-HU" sz="2400" dirty="0" smtClean="0">
                <a:solidFill>
                  <a:schemeClr val="bg1"/>
                </a:solidFill>
              </a:rPr>
              <a:t>2006: 482 pont</a:t>
            </a:r>
          </a:p>
          <a:p>
            <a:pPr marL="0" indent="0">
              <a:buNone/>
            </a:pPr>
            <a:r>
              <a:rPr lang="hu-HU" sz="2400" dirty="0" smtClean="0">
                <a:solidFill>
                  <a:schemeClr val="bg1"/>
                </a:solidFill>
              </a:rPr>
              <a:t>2009: 494 pont</a:t>
            </a:r>
          </a:p>
          <a:p>
            <a:pPr marL="0" indent="0">
              <a:buNone/>
            </a:pPr>
            <a:r>
              <a:rPr lang="hu-HU" sz="2400" dirty="0" smtClean="0">
                <a:solidFill>
                  <a:schemeClr val="bg1"/>
                </a:solidFill>
              </a:rPr>
              <a:t>2012: 488. pont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156453" y="2963756"/>
            <a:ext cx="2597040" cy="235148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</a:rPr>
              <a:t>Matematika</a:t>
            </a:r>
          </a:p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</a:rPr>
              <a:t>2000: 488 pont</a:t>
            </a:r>
          </a:p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</a:rPr>
              <a:t>2003: 490 pont</a:t>
            </a:r>
          </a:p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</a:rPr>
              <a:t>2006: 491 pont</a:t>
            </a:r>
          </a:p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</a:rPr>
              <a:t>2009: 490 pont</a:t>
            </a:r>
          </a:p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</a:rPr>
              <a:t>2012: 470 pont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" name="Tartalom helye 2"/>
          <p:cNvSpPr txBox="1">
            <a:spLocks/>
          </p:cNvSpPr>
          <p:nvPr/>
        </p:nvSpPr>
        <p:spPr>
          <a:xfrm>
            <a:off x="2971477" y="3841028"/>
            <a:ext cx="3280873" cy="235148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</a:rPr>
              <a:t>Természettudomány</a:t>
            </a:r>
          </a:p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</a:rPr>
              <a:t>2000: 496 pont</a:t>
            </a:r>
          </a:p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</a:rPr>
              <a:t>2003: 496 pont</a:t>
            </a:r>
          </a:p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</a:rPr>
              <a:t>2006: 503 pont</a:t>
            </a:r>
          </a:p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</a:rPr>
              <a:t>2009: 504 pont</a:t>
            </a:r>
          </a:p>
          <a:p>
            <a:pPr marL="0" indent="0">
              <a:buNone/>
            </a:pPr>
            <a:r>
              <a:rPr lang="hu-HU" sz="2400" dirty="0">
                <a:solidFill>
                  <a:schemeClr val="bg1"/>
                </a:solidFill>
              </a:rPr>
              <a:t>2012: 494 pont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1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7037" y="3380580"/>
            <a:ext cx="4878387" cy="2309265"/>
          </a:xfrm>
        </p:spPr>
        <p:txBody>
          <a:bodyPr>
            <a:no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Magyarország 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chemeClr val="bg1"/>
                </a:solidFill>
              </a:rPr>
              <a:t>50 ponttal az átlag alatt!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Csak 3 ország ért el rosszabb eredményt, mint mi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38 pontot romlott az előző méréshez képest!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012" y="0"/>
            <a:ext cx="3890318" cy="676116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-71551" y="2002749"/>
            <a:ext cx="53191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>
                <a:solidFill>
                  <a:srgbClr val="FFC000"/>
                </a:solidFill>
              </a:rPr>
              <a:t>Digitális </a:t>
            </a:r>
            <a:r>
              <a:rPr lang="hu-HU" sz="4000" b="1" dirty="0" smtClean="0">
                <a:solidFill>
                  <a:srgbClr val="FFC000"/>
                </a:solidFill>
              </a:rPr>
              <a:t>szövegértés</a:t>
            </a:r>
            <a:endParaRPr lang="hu-HU" sz="4000" b="1" dirty="0">
              <a:solidFill>
                <a:srgbClr val="FFC000"/>
              </a:solidFill>
            </a:endParaRPr>
          </a:p>
          <a:p>
            <a:pPr algn="ctr"/>
            <a:r>
              <a:rPr lang="hu-HU" sz="4000" b="1" dirty="0">
                <a:solidFill>
                  <a:srgbClr val="FFC000"/>
                </a:solidFill>
              </a:rPr>
              <a:t>2012</a:t>
            </a:r>
            <a:endParaRPr lang="en-GB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6" y="-1"/>
            <a:ext cx="8229762" cy="6871529"/>
          </a:xfrm>
        </p:spPr>
      </p:pic>
    </p:spTree>
    <p:extLst>
      <p:ext uri="{BB962C8B-B14F-4D97-AF65-F5344CB8AC3E}">
        <p14:creationId xmlns:p14="http://schemas.microsoft.com/office/powerpoint/2010/main" val="25394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ím 1"/>
          <p:cNvSpPr>
            <a:spLocks noGrp="1"/>
          </p:cNvSpPr>
          <p:nvPr>
            <p:ph type="title"/>
          </p:nvPr>
        </p:nvSpPr>
        <p:spPr>
          <a:xfrm>
            <a:off x="2670230" y="1648052"/>
            <a:ext cx="6172200" cy="800100"/>
          </a:xfrm>
        </p:spPr>
        <p:txBody>
          <a:bodyPr/>
          <a:lstStyle/>
          <a:p>
            <a:pPr eaLnBrk="1" hangingPunct="1"/>
            <a:r>
              <a:rPr lang="hu-HU" altLang="hu-HU" b="1" dirty="0" smtClean="0">
                <a:solidFill>
                  <a:srgbClr val="FFC000"/>
                </a:solidFill>
                <a:latin typeface="+mn-lt"/>
              </a:rPr>
              <a:t>Digitális írástudás</a:t>
            </a:r>
          </a:p>
        </p:txBody>
      </p:sp>
      <p:sp>
        <p:nvSpPr>
          <p:cNvPr id="20483" name="Tartalom helye 2"/>
          <p:cNvSpPr>
            <a:spLocks noGrp="1"/>
          </p:cNvSpPr>
          <p:nvPr>
            <p:ph idx="1"/>
          </p:nvPr>
        </p:nvSpPr>
        <p:spPr>
          <a:xfrm>
            <a:off x="114300" y="2408240"/>
            <a:ext cx="8889999" cy="4295548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hu-HU" altLang="hu-HU" sz="2400" dirty="0" smtClean="0">
                <a:solidFill>
                  <a:schemeClr val="bg1"/>
                </a:solidFill>
              </a:rPr>
              <a:t>Tudatosság</a:t>
            </a:r>
            <a:r>
              <a:rPr lang="hu-HU" altLang="hu-HU" sz="2400" dirty="0">
                <a:solidFill>
                  <a:schemeClr val="bg1"/>
                </a:solidFill>
              </a:rPr>
              <a:t>, beállítódás és képességek olyan együttese, amely lehetővé teszi, hogy:</a:t>
            </a:r>
          </a:p>
          <a:p>
            <a:pPr lvl="1">
              <a:spcBef>
                <a:spcPct val="0"/>
              </a:spcBef>
            </a:pPr>
            <a:r>
              <a:rPr lang="hu-HU" altLang="hu-HU" dirty="0">
                <a:solidFill>
                  <a:schemeClr val="bg1"/>
                </a:solidFill>
              </a:rPr>
              <a:t>megfelelően használjuk a digitális eszközöket és intézményeket a digitális források azonosítására, elérésére, kezelésére, integrálására, értékelésére és szintetizálására, </a:t>
            </a:r>
          </a:p>
          <a:p>
            <a:pPr lvl="1">
              <a:spcBef>
                <a:spcPct val="0"/>
              </a:spcBef>
            </a:pPr>
            <a:r>
              <a:rPr lang="hu-HU" altLang="hu-HU" dirty="0">
                <a:solidFill>
                  <a:schemeClr val="bg1"/>
                </a:solidFill>
              </a:rPr>
              <a:t> továbbá új tudás és a </a:t>
            </a:r>
            <a:r>
              <a:rPr lang="hu-HU" altLang="hu-HU" dirty="0" smtClean="0">
                <a:solidFill>
                  <a:schemeClr val="bg1"/>
                </a:solidFill>
              </a:rPr>
              <a:t>média megnyilvánulások </a:t>
            </a:r>
            <a:r>
              <a:rPr lang="hu-HU" altLang="hu-HU" dirty="0">
                <a:solidFill>
                  <a:schemeClr val="bg1"/>
                </a:solidFill>
              </a:rPr>
              <a:t>létrehozására</a:t>
            </a:r>
          </a:p>
          <a:p>
            <a:pPr lvl="1">
              <a:spcBef>
                <a:spcPct val="0"/>
              </a:spcBef>
            </a:pPr>
            <a:r>
              <a:rPr lang="hu-HU" altLang="hu-HU" dirty="0">
                <a:solidFill>
                  <a:schemeClr val="bg1"/>
                </a:solidFill>
              </a:rPr>
              <a:t> valamint arra, hogy másokkal kommunikáljunk és reflektáljunk erre a folyamatra. Mindezt specifikus élethelyzetekben kontextusában tesszük, annak érdekében, hogy konstruktív tevékenységek váljanak lehetővé</a:t>
            </a:r>
            <a:r>
              <a:rPr lang="hu-HU" altLang="hu-HU" dirty="0" smtClean="0">
                <a:solidFill>
                  <a:schemeClr val="bg1"/>
                </a:solidFill>
              </a:rPr>
              <a:t>.</a:t>
            </a:r>
            <a:r>
              <a:rPr lang="hu-HU" altLang="hu-HU" sz="2000" dirty="0" smtClean="0">
                <a:solidFill>
                  <a:schemeClr val="bg1"/>
                </a:solidFill>
              </a:rPr>
              <a:t/>
            </a:r>
            <a:br>
              <a:rPr lang="hu-HU" altLang="hu-HU" sz="2000" dirty="0" smtClean="0">
                <a:solidFill>
                  <a:schemeClr val="bg1"/>
                </a:solidFill>
              </a:rPr>
            </a:br>
            <a:endParaRPr lang="hu-HU" altLang="hu-HU" sz="20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b="1" dirty="0" smtClean="0">
                <a:solidFill>
                  <a:schemeClr val="bg1"/>
                </a:solidFill>
              </a:rPr>
              <a:t>A digitális írástudás megszerzésének képessége </a:t>
            </a:r>
            <a:br>
              <a:rPr lang="hu-HU" b="1" dirty="0" smtClean="0">
                <a:solidFill>
                  <a:schemeClr val="bg1"/>
                </a:solidFill>
              </a:rPr>
            </a:br>
            <a:r>
              <a:rPr lang="hu-HU" b="1" dirty="0" smtClean="0">
                <a:solidFill>
                  <a:schemeClr val="bg1"/>
                </a:solidFill>
              </a:rPr>
              <a:t>két részből tevődik össze: </a:t>
            </a:r>
            <a:br>
              <a:rPr lang="hu-HU" b="1" dirty="0" smtClean="0">
                <a:solidFill>
                  <a:schemeClr val="bg1"/>
                </a:solidFill>
              </a:rPr>
            </a:br>
            <a:r>
              <a:rPr lang="hu-HU" b="1" dirty="0" smtClean="0">
                <a:solidFill>
                  <a:schemeClr val="bg1"/>
                </a:solidFill>
              </a:rPr>
              <a:t>az elméleti ismeretek és az eszközhasználat elsajátításából</a:t>
            </a:r>
            <a:r>
              <a:rPr lang="hu-HU" dirty="0" smtClean="0">
                <a:solidFill>
                  <a:schemeClr val="bg1"/>
                </a:solidFill>
              </a:rPr>
              <a:t>. </a:t>
            </a:r>
            <a:endParaRPr lang="hu-HU" altLang="hu-HU" sz="1800" dirty="0">
              <a:solidFill>
                <a:schemeClr val="bg1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5080002" y="6519383"/>
            <a:ext cx="3924298" cy="309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Gilster</a:t>
            </a:r>
            <a:r>
              <a:rPr lang="en-US" sz="1400" dirty="0">
                <a:solidFill>
                  <a:schemeClr val="bg1"/>
                </a:solidFill>
              </a:rPr>
              <a:t>, P.: Digital literacy. New York, Wiley, 1997.</a:t>
            </a:r>
            <a:endParaRPr lang="hu-H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1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11514</TotalTime>
  <Words>670</Words>
  <Application>Microsoft Office PowerPoint</Application>
  <PresentationFormat>Diavetítés a képernyőre (4:3 oldalarány)</PresentationFormat>
  <Paragraphs>160</Paragraphs>
  <Slides>40</Slides>
  <Notes>13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Wingdings</vt:lpstr>
      <vt:lpstr>Wingdings 3</vt:lpstr>
      <vt:lpstr>Office-téma</vt:lpstr>
      <vt:lpstr>PowerPoint bemutató</vt:lpstr>
      <vt:lpstr>Az oktatás jövője</vt:lpstr>
      <vt:lpstr>PowerPoint bemutató</vt:lpstr>
      <vt:lpstr>PowerPoint bemutató</vt:lpstr>
      <vt:lpstr>PowerPoint bemutató</vt:lpstr>
      <vt:lpstr>A magyar realitás a PISA tükrében</vt:lpstr>
      <vt:lpstr>PowerPoint bemutató</vt:lpstr>
      <vt:lpstr>PowerPoint bemutató</vt:lpstr>
      <vt:lpstr>Digitális írástudás</vt:lpstr>
      <vt:lpstr>Megoldások</vt:lpstr>
      <vt:lpstr> Módszertani javaslatok   Az olvasási kedv növelése a digitális írástudás fejlesztésével</vt:lpstr>
      <vt:lpstr>Olvasónapló</vt:lpstr>
      <vt:lpstr>Lehetőségek</vt:lpstr>
      <vt:lpstr>Grafikán alapuló módszerek</vt:lpstr>
      <vt:lpstr> Infografika</vt:lpstr>
      <vt:lpstr>PowerPoint bemutató</vt:lpstr>
      <vt:lpstr>Gondolattérkép</vt:lpstr>
      <vt:lpstr>Gondolattérkép</vt:lpstr>
      <vt:lpstr>Címkefelhő</vt:lpstr>
      <vt:lpstr>Digitális történetmesélés</vt:lpstr>
      <vt:lpstr>Mozgóképen alapuló…</vt:lpstr>
      <vt:lpstr>Új fogalmak</vt:lpstr>
      <vt:lpstr>PowerPoint bemutató</vt:lpstr>
      <vt:lpstr>PowerPoint bemutató</vt:lpstr>
      <vt:lpstr>PowerPoint bemutató</vt:lpstr>
      <vt:lpstr>PowerPoint bemutató</vt:lpstr>
      <vt:lpstr>Virtuális közösségek</vt:lpstr>
      <vt:lpstr>Facebook</vt:lpstr>
      <vt:lpstr>PowerPoint bemutató</vt:lpstr>
      <vt:lpstr>PowerPoint bemutató</vt:lpstr>
      <vt:lpstr>Second Life-virtuális világok</vt:lpstr>
      <vt:lpstr>Avatar</vt:lpstr>
      <vt:lpstr>PowerPoint bemutató</vt:lpstr>
      <vt:lpstr>Blog</vt:lpstr>
      <vt:lpstr>Véleménydiagram</vt:lpstr>
      <vt:lpstr>PowerPoint bemutató</vt:lpstr>
      <vt:lpstr>Kreatív könyvkészítő oldal gyerekeknek</vt:lpstr>
      <vt:lpstr>Dressing Games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olvasás jövője, a jövő olvasója:  az olvasás és tanulás eszközei  a XXI. században. A mobileszközök hatása olvasási szokásainkra</dc:title>
  <dc:creator>Lengyelné</dc:creator>
  <cp:lastModifiedBy>Lengyelné</cp:lastModifiedBy>
  <cp:revision>107</cp:revision>
  <dcterms:created xsi:type="dcterms:W3CDTF">2015-09-06T09:36:46Z</dcterms:created>
  <dcterms:modified xsi:type="dcterms:W3CDTF">2016-04-26T04:54:38Z</dcterms:modified>
</cp:coreProperties>
</file>