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3" r:id="rId3"/>
    <p:sldId id="289" r:id="rId4"/>
    <p:sldId id="275" r:id="rId5"/>
    <p:sldId id="276" r:id="rId6"/>
    <p:sldId id="290" r:id="rId7"/>
    <p:sldId id="292" r:id="rId8"/>
    <p:sldId id="261" r:id="rId9"/>
    <p:sldId id="259" r:id="rId10"/>
    <p:sldId id="285" r:id="rId11"/>
    <p:sldId id="297" r:id="rId12"/>
    <p:sldId id="284" r:id="rId13"/>
    <p:sldId id="283" r:id="rId14"/>
    <p:sldId id="282" r:id="rId15"/>
    <p:sldId id="295" r:id="rId16"/>
    <p:sldId id="293" r:id="rId17"/>
    <p:sldId id="257" r:id="rId18"/>
    <p:sldId id="265" r:id="rId19"/>
    <p:sldId id="264" r:id="rId20"/>
    <p:sldId id="298" r:id="rId21"/>
    <p:sldId id="296" r:id="rId22"/>
    <p:sldId id="299" r:id="rId23"/>
    <p:sldId id="291" r:id="rId24"/>
    <p:sldId id="270" r:id="rId25"/>
    <p:sldId id="294" r:id="rId26"/>
    <p:sldId id="271" r:id="rId27"/>
    <p:sldId id="280" r:id="rId28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00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24" autoAdjust="0"/>
    <p:restoredTop sz="94660" autoAdjust="0"/>
  </p:normalViewPr>
  <p:slideViewPr>
    <p:cSldViewPr>
      <p:cViewPr varScale="1">
        <p:scale>
          <a:sx n="118" d="100"/>
          <a:sy n="118" d="100"/>
        </p:scale>
        <p:origin x="166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4A006-76AD-48D4-89B3-F9764F70203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262165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72B1A-D8CD-43A5-920C-B5A114E7B82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35619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FA5AF-0C37-4273-8509-4E15C5CD3AC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90812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F1B67-043C-4142-A135-FA9407E30D2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26798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76FC-317A-4FE8-BB81-74F71A85A10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70091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386B0-B2D4-4EB6-9D82-E6812834D2E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40542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4E28C-44D7-4C2E-A8C1-23E4BDF47B0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79043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9FC0E-F56D-4453-A099-6B499BBD53A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41577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0DE04-B9D0-487A-9AD5-BDCC385B652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83030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34914-70CE-422A-A257-5BA3B8F5F01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84800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F127F-A35B-4423-AB38-23EC7A2EB29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38586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126DB-C2F1-4ABF-A5EA-8D775DAF79E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197397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6280B-FFE3-4347-8706-C50F4249BF3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154844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29478-3CE2-433D-9AA0-850555D3776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70906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AFD3D-6A5E-4CD5-8977-BFD0B4F8F8F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394565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3BF7C-0C34-401C-9492-EE536077A06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18855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7C056-6236-49E1-B5D1-501FC011AA1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45178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34ED6-1305-436F-B159-5882BEED97D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77291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2DBE5-0524-45E6-B153-22B13D09A87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55838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095E6-2335-41A8-8972-BA2B2CDB81D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96750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0FACE-EFF9-49A3-AFA1-ACD6070068F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67156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49BE8-AF9A-4EDD-9006-EF81C6E4807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08563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4661D-E332-4251-8E7F-69DA715444F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78767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51C55C4-8B08-4005-A6D2-4A1C686EF84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  <p:pic>
        <p:nvPicPr>
          <p:cNvPr id="1031" name="Picture 7" descr="SZTE_hun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5506778-7DD7-477D-99FB-85192E1FBFA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  <p:pic>
        <p:nvPicPr>
          <p:cNvPr id="2055" name="Picture 7" descr="SZTE_hun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2003-as_munkalap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2003-as_munkalap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2003-as_munkalap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2003-as_munkalap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2003-as_munkalap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437063"/>
            <a:ext cx="9144000" cy="2039937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hu-HU" altLang="hu-HU" sz="2800" b="1" dirty="0" smtClean="0"/>
              <a:t>Nagy Gyula</a:t>
            </a:r>
          </a:p>
          <a:p>
            <a:pPr eaLnBrk="1" hangingPunct="1">
              <a:lnSpc>
                <a:spcPct val="110000"/>
              </a:lnSpc>
              <a:spcAft>
                <a:spcPts val="1200"/>
              </a:spcAft>
            </a:pPr>
            <a:r>
              <a:rPr lang="hu-HU" altLang="hu-HU" sz="2400" dirty="0" smtClean="0"/>
              <a:t>SZTE Klebelsberg Könyvtár</a:t>
            </a:r>
            <a:br>
              <a:rPr lang="hu-HU" altLang="hu-HU" sz="2400" dirty="0" smtClean="0"/>
            </a:br>
            <a:r>
              <a:rPr lang="hu-HU" altLang="hu-HU" sz="2400" dirty="0" smtClean="0"/>
              <a:t>SZTE Neveléstudományi Doktori Iskola</a:t>
            </a:r>
            <a:br>
              <a:rPr lang="hu-HU" altLang="hu-HU" sz="2400" dirty="0" smtClean="0"/>
            </a:br>
            <a:r>
              <a:rPr lang="hu-HU" altLang="hu-HU" sz="2400" dirty="0" err="1" smtClean="0"/>
              <a:t>gyula.nagy</a:t>
            </a:r>
            <a:r>
              <a:rPr lang="hu-HU" altLang="hu-HU" sz="2400" dirty="0" smtClean="0"/>
              <a:t>@</a:t>
            </a:r>
            <a:r>
              <a:rPr lang="hu-HU" altLang="hu-HU" sz="2400" dirty="0" err="1" smtClean="0"/>
              <a:t>ek.szte.hu</a:t>
            </a:r>
            <a:endParaRPr lang="hu-HU" altLang="hu-HU" sz="2400" b="1" dirty="0" smtClean="0">
              <a:solidFill>
                <a:schemeClr val="accent3"/>
              </a:solidFill>
            </a:endParaRPr>
          </a:p>
        </p:txBody>
      </p:sp>
      <p:sp>
        <p:nvSpPr>
          <p:cNvPr id="3075" name="Rectangle 2"/>
          <p:cNvSpPr txBox="1">
            <a:spLocks noChangeArrowheads="1"/>
          </p:cNvSpPr>
          <p:nvPr/>
        </p:nvSpPr>
        <p:spPr bwMode="auto">
          <a:xfrm>
            <a:off x="0" y="0"/>
            <a:ext cx="9131300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4000" b="1">
                <a:solidFill>
                  <a:srgbClr val="333399"/>
                </a:solidFill>
              </a:rPr>
              <a:t>Tudománymetriai és tartalmi elemzések szövegbányászati módszerekkel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989138"/>
            <a:ext cx="244792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églalap 1"/>
          <p:cNvSpPr/>
          <p:nvPr/>
        </p:nvSpPr>
        <p:spPr>
          <a:xfrm>
            <a:off x="0" y="6309320"/>
            <a:ext cx="9131299" cy="529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0000"/>
              </a:lnSpc>
              <a:spcAft>
                <a:spcPts val="1200"/>
              </a:spcAft>
            </a:pPr>
            <a:r>
              <a:rPr lang="hu-HU" altLang="hu-HU" sz="2800" b="1" dirty="0" err="1" smtClean="0">
                <a:solidFill>
                  <a:schemeClr val="accent3"/>
                </a:solidFill>
              </a:rPr>
              <a:t>Networkshop</a:t>
            </a:r>
            <a:r>
              <a:rPr lang="hu-HU" altLang="hu-HU" sz="2800" b="1" dirty="0" smtClean="0">
                <a:solidFill>
                  <a:schemeClr val="accent3"/>
                </a:solidFill>
              </a:rPr>
              <a:t> 2016 - Debrecen</a:t>
            </a:r>
            <a:endParaRPr lang="hu-HU" altLang="hu-HU" sz="2400" b="1" dirty="0" smtClean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Diagra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0945157"/>
              </p:ext>
            </p:extLst>
          </p:nvPr>
        </p:nvGraphicFramePr>
        <p:xfrm>
          <a:off x="-1588" y="692696"/>
          <a:ext cx="9145588" cy="6130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6" name="Munkalap" r:id="rId3" imgW="9248667" imgH="5495868" progId="Excel.Sheet.8">
                  <p:embed/>
                </p:oleObj>
              </mc:Choice>
              <mc:Fallback>
                <p:oleObj name="Munkalap" r:id="rId3" imgW="9248667" imgH="5495868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88" y="692696"/>
                        <a:ext cx="9145588" cy="61309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" y="116632"/>
            <a:ext cx="9144000" cy="620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u-HU" altLang="hu-HU" sz="3200" b="1" kern="0" dirty="0">
                <a:solidFill>
                  <a:srgbClr val="333399"/>
                </a:solidFill>
              </a:rPr>
              <a:t>Szerzők száma cikkenként (MP)</a:t>
            </a:r>
            <a:endParaRPr lang="hu-HU" altLang="hu-HU" sz="3200" b="1" kern="0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98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églalap 1"/>
          <p:cNvSpPr>
            <a:spLocks noChangeArrowheads="1"/>
          </p:cNvSpPr>
          <p:nvPr/>
        </p:nvSpPr>
        <p:spPr bwMode="auto">
          <a:xfrm>
            <a:off x="7451725" y="6008688"/>
            <a:ext cx="18605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700" dirty="0"/>
              <a:t># of </a:t>
            </a:r>
            <a:r>
              <a:rPr lang="hu-HU" altLang="hu-HU" sz="1700" dirty="0" err="1"/>
              <a:t>Nodes</a:t>
            </a:r>
            <a:r>
              <a:rPr lang="hu-HU" altLang="hu-HU" sz="1700" dirty="0"/>
              <a:t>: </a:t>
            </a:r>
            <a:r>
              <a:rPr lang="hu-HU" altLang="hu-HU" sz="1700" dirty="0" smtClean="0"/>
              <a:t>348</a:t>
            </a:r>
            <a:endParaRPr lang="hu-HU" altLang="hu-HU" sz="1700" dirty="0"/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1700" dirty="0"/>
              <a:t># of </a:t>
            </a:r>
            <a:r>
              <a:rPr lang="hu-HU" altLang="hu-HU" sz="1700" dirty="0" err="1"/>
              <a:t>Edges</a:t>
            </a:r>
            <a:r>
              <a:rPr lang="hu-HU" altLang="hu-HU" sz="1700" dirty="0"/>
              <a:t>: </a:t>
            </a:r>
            <a:r>
              <a:rPr lang="hu-HU" altLang="hu-HU" sz="1700" dirty="0" smtClean="0"/>
              <a:t>347</a:t>
            </a:r>
            <a:endParaRPr lang="hu-HU" altLang="hu-HU" sz="1700" dirty="0"/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1700" dirty="0"/>
              <a:t># of </a:t>
            </a:r>
            <a:r>
              <a:rPr lang="hu-HU" altLang="hu-HU" sz="1700" dirty="0" err="1"/>
              <a:t>Comp</a:t>
            </a:r>
            <a:r>
              <a:rPr lang="hu-HU" altLang="hu-HU" sz="1700" dirty="0"/>
              <a:t>: </a:t>
            </a:r>
            <a:r>
              <a:rPr lang="hu-HU" altLang="hu-HU" sz="1700" dirty="0" smtClean="0"/>
              <a:t>100</a:t>
            </a:r>
            <a:endParaRPr lang="hu-HU" altLang="hu-HU" sz="17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611"/>
            <a:ext cx="9144000" cy="6779390"/>
          </a:xfrm>
          <a:prstGeom prst="rect">
            <a:avLst/>
          </a:prstGeom>
        </p:spPr>
      </p:pic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hu-HU" altLang="hu-HU" sz="3200" b="1" dirty="0" smtClean="0">
                <a:solidFill>
                  <a:srgbClr val="333399"/>
                </a:solidFill>
              </a:rPr>
              <a:t>Társszerzőségi gráf (</a:t>
            </a:r>
            <a:r>
              <a:rPr lang="hu-HU" altLang="hu-HU" sz="3200" b="1" dirty="0" err="1" smtClean="0">
                <a:solidFill>
                  <a:srgbClr val="333399"/>
                </a:solidFill>
              </a:rPr>
              <a:t>VezTud</a:t>
            </a:r>
            <a:r>
              <a:rPr lang="hu-HU" altLang="hu-HU" sz="3200" b="1" dirty="0" smtClean="0">
                <a:solidFill>
                  <a:srgbClr val="333399"/>
                </a:solidFill>
              </a:rPr>
              <a:t>)</a:t>
            </a:r>
          </a:p>
        </p:txBody>
      </p:sp>
      <p:sp>
        <p:nvSpPr>
          <p:cNvPr id="5" name="Téglalap 7"/>
          <p:cNvSpPr>
            <a:spLocks noChangeArrowheads="1"/>
          </p:cNvSpPr>
          <p:nvPr/>
        </p:nvSpPr>
        <p:spPr bwMode="auto">
          <a:xfrm>
            <a:off x="-1349" y="6211887"/>
            <a:ext cx="21288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hu-HU" sz="1800" dirty="0"/>
              <a:t># of Nodes: 444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hu-HU" sz="1800" dirty="0"/>
              <a:t># of Edges: 557</a:t>
            </a:r>
            <a:endParaRPr lang="hu-HU" altLang="hu-H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648097"/>
            <a:ext cx="9186863" cy="623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3421"/>
            <a:ext cx="9144000" cy="5492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hu-HU" altLang="hu-HU" sz="3200" b="1" dirty="0" smtClean="0">
                <a:solidFill>
                  <a:srgbClr val="333399"/>
                </a:solidFill>
              </a:rPr>
              <a:t>Társszerzőségi gráf (MP)</a:t>
            </a:r>
          </a:p>
        </p:txBody>
      </p:sp>
      <p:sp>
        <p:nvSpPr>
          <p:cNvPr id="4" name="Téglalap 1"/>
          <p:cNvSpPr>
            <a:spLocks noChangeArrowheads="1"/>
          </p:cNvSpPr>
          <p:nvPr/>
        </p:nvSpPr>
        <p:spPr bwMode="auto">
          <a:xfrm>
            <a:off x="0" y="5877272"/>
            <a:ext cx="18605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700" dirty="0"/>
              <a:t># of </a:t>
            </a:r>
            <a:r>
              <a:rPr lang="hu-HU" altLang="hu-HU" sz="1700" dirty="0" err="1"/>
              <a:t>Nodes</a:t>
            </a:r>
            <a:r>
              <a:rPr lang="hu-HU" altLang="hu-HU" sz="1700" dirty="0"/>
              <a:t>: 352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1700" dirty="0"/>
              <a:t># of </a:t>
            </a:r>
            <a:r>
              <a:rPr lang="hu-HU" altLang="hu-HU" sz="1700" dirty="0" err="1"/>
              <a:t>Edges</a:t>
            </a:r>
            <a:r>
              <a:rPr lang="hu-HU" altLang="hu-HU" sz="1700" dirty="0"/>
              <a:t>: 348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1700" dirty="0"/>
              <a:t># of </a:t>
            </a:r>
            <a:r>
              <a:rPr lang="hu-HU" altLang="hu-HU" sz="1700" dirty="0" err="1"/>
              <a:t>Comp</a:t>
            </a:r>
            <a:r>
              <a:rPr lang="hu-HU" altLang="hu-HU" sz="1700" dirty="0"/>
              <a:t>: 103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0185391"/>
              </p:ext>
            </p:extLst>
          </p:nvPr>
        </p:nvGraphicFramePr>
        <p:xfrm>
          <a:off x="0" y="764704"/>
          <a:ext cx="9144000" cy="6093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1" name="Munkalap" r:id="rId3" imgW="9248667" imgH="6172200" progId="Excel.Sheet.8">
                  <p:embed/>
                </p:oleObj>
              </mc:Choice>
              <mc:Fallback>
                <p:oleObj name="Munkalap" r:id="rId3" imgW="9248667" imgH="6172200" progId="Excel.Sheet.8">
                  <p:embed/>
                  <p:pic>
                    <p:nvPicPr>
                      <p:cNvPr id="0" name="Diagram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64704"/>
                        <a:ext cx="9144000" cy="60932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3421"/>
            <a:ext cx="9144000" cy="5492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hu-HU" altLang="hu-HU" sz="3200" b="1" dirty="0">
                <a:solidFill>
                  <a:srgbClr val="333399"/>
                </a:solidFill>
              </a:rPr>
              <a:t>A női és férfi szerzők aránya (MP)</a:t>
            </a:r>
            <a:endParaRPr lang="hu-HU" altLang="hu-HU" sz="3200" b="1" dirty="0" smtClean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17463" y="44624"/>
            <a:ext cx="9144001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b="1" dirty="0" smtClean="0">
                <a:solidFill>
                  <a:srgbClr val="333399"/>
                </a:solidFill>
              </a:rPr>
              <a:t>Hivatkozásvizsgálatok - lehetőségek</a:t>
            </a:r>
            <a:endParaRPr lang="hu-HU" altLang="hu-HU" b="1" dirty="0">
              <a:solidFill>
                <a:srgbClr val="333399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043608" y="764704"/>
            <a:ext cx="8100392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hu-HU" sz="2400" dirty="0" smtClean="0"/>
              <a:t>0. A hivatkozások automatikus kinyerése a cikkekből</a:t>
            </a:r>
          </a:p>
          <a:p>
            <a:pPr>
              <a:lnSpc>
                <a:spcPct val="120000"/>
              </a:lnSpc>
            </a:pPr>
            <a:r>
              <a:rPr lang="hu-HU" sz="2400" dirty="0" smtClean="0"/>
              <a:t>    (Folyóiraton belüli egységes hivatkozási stílus!)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A legtöbbet hivatkozott szerzők listája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Hivatkozási kereszttábla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rgbClr val="920000"/>
                </a:solidFill>
              </a:rPr>
              <a:t>Hivatkozási gráf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rgbClr val="920000"/>
                </a:solidFill>
              </a:rPr>
              <a:t>Hivatkozási statisztikák:</a:t>
            </a:r>
          </a:p>
          <a:p>
            <a:pPr marL="742950" lvl="1" indent="-2857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hu-HU" sz="2400" dirty="0" smtClean="0"/>
              <a:t>Hivatkozás/publikáció arány</a:t>
            </a:r>
          </a:p>
          <a:p>
            <a:pPr marL="742950" lvl="1" indent="-2857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hu-HU" sz="2400" dirty="0" smtClean="0"/>
              <a:t>Könyv/folyóirat hivatkozások aránya</a:t>
            </a:r>
          </a:p>
          <a:p>
            <a:pPr marL="742950" lvl="1" indent="-2857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hu-HU" sz="2400" dirty="0" smtClean="0"/>
              <a:t>Nemzetközi/magyar/MP hivatkozások aránya</a:t>
            </a:r>
          </a:p>
          <a:p>
            <a:pPr marL="742950" lvl="1" indent="-2857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hu-HU" sz="2400" dirty="0" err="1" smtClean="0"/>
              <a:t>Intra</a:t>
            </a:r>
            <a:r>
              <a:rPr lang="hu-HU" sz="2400" dirty="0" smtClean="0"/>
              <a:t>/interdiszciplináris hivatkozások aránya</a:t>
            </a:r>
          </a:p>
          <a:p>
            <a:pPr marL="742950" lvl="1" indent="-2857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hu-HU" sz="2400" dirty="0" smtClean="0"/>
              <a:t>Hivatkozások frissességének vizsgálata</a:t>
            </a:r>
          </a:p>
          <a:p>
            <a:pPr marL="742950" lvl="1" indent="-2857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hu-HU" sz="2400" dirty="0" err="1" smtClean="0"/>
              <a:t>Impact</a:t>
            </a:r>
            <a:r>
              <a:rPr lang="hu-HU" sz="2400" dirty="0" smtClean="0"/>
              <a:t> </a:t>
            </a:r>
            <a:r>
              <a:rPr lang="hu-HU" sz="2400" dirty="0" err="1" smtClean="0"/>
              <a:t>factoros</a:t>
            </a:r>
            <a:r>
              <a:rPr lang="hu-HU" sz="2400" dirty="0" smtClean="0"/>
              <a:t> folyóiratokra való hivatkozás aránya</a:t>
            </a:r>
            <a:endParaRPr lang="hu-HU" sz="2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277"/>
            <a:ext cx="368754" cy="368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00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17463" y="71537"/>
            <a:ext cx="9144001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b="1" dirty="0" smtClean="0">
                <a:solidFill>
                  <a:srgbClr val="333399"/>
                </a:solidFill>
              </a:rPr>
              <a:t>Hivatkozásvizsgálatok</a:t>
            </a:r>
            <a:endParaRPr lang="hu-HU" altLang="hu-HU" b="1" dirty="0">
              <a:solidFill>
                <a:srgbClr val="333399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463" y="5157032"/>
            <a:ext cx="9177081" cy="170501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251" y="979746"/>
            <a:ext cx="6823121" cy="4105437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1259632" y="3212976"/>
            <a:ext cx="7344816" cy="288032"/>
          </a:xfrm>
          <a:prstGeom prst="rect">
            <a:avLst/>
          </a:prstGeom>
          <a:noFill/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277"/>
            <a:ext cx="368754" cy="368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017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826687"/>
              </p:ext>
            </p:extLst>
          </p:nvPr>
        </p:nvGraphicFramePr>
        <p:xfrm>
          <a:off x="0" y="836712"/>
          <a:ext cx="9108504" cy="6048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0" name="Munkalap" r:id="rId3" imgW="9248667" imgH="6172200" progId="Excel.Sheet.8">
                  <p:embed/>
                </p:oleObj>
              </mc:Choice>
              <mc:Fallback>
                <p:oleObj name="Munkalap" r:id="rId3" imgW="9248667" imgH="6172200" progId="Excel.Sheet.8">
                  <p:embed/>
                  <p:pic>
                    <p:nvPicPr>
                      <p:cNvPr id="0" name="Diagram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36712"/>
                        <a:ext cx="9108504" cy="60486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-17463" y="71537"/>
            <a:ext cx="9144001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b="1" dirty="0">
                <a:solidFill>
                  <a:srgbClr val="333399"/>
                </a:solidFill>
              </a:rPr>
              <a:t>Átlagos hivatkozásszámok cikkenként (MP)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20700"/>
            <a:ext cx="6481763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492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hu-HU" altLang="hu-HU" sz="3200" b="1" smtClean="0">
                <a:solidFill>
                  <a:srgbClr val="333399"/>
                </a:solidFill>
              </a:rPr>
              <a:t>Hivatkozási gráf (MP</a:t>
            </a:r>
            <a:r>
              <a:rPr lang="hu-HU" altLang="hu-HU" sz="3200" b="1" smtClean="0">
                <a:solidFill>
                  <a:srgbClr val="333399"/>
                </a:solidFill>
                <a:sym typeface="Wingdings" panose="05000000000000000000" pitchFamily="2" charset="2"/>
              </a:rPr>
              <a:t>    </a:t>
            </a:r>
            <a:r>
              <a:rPr lang="hu-HU" altLang="hu-HU" sz="3200" b="1" smtClean="0">
                <a:solidFill>
                  <a:srgbClr val="333399"/>
                </a:solidFill>
              </a:rPr>
              <a:t>)</a:t>
            </a:r>
          </a:p>
        </p:txBody>
      </p:sp>
      <p:sp>
        <p:nvSpPr>
          <p:cNvPr id="6" name="Téglalap 5"/>
          <p:cNvSpPr/>
          <p:nvPr/>
        </p:nvSpPr>
        <p:spPr>
          <a:xfrm>
            <a:off x="6084888" y="-109538"/>
            <a:ext cx="930275" cy="8001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altLang="hu-HU" sz="4600" b="1" cap="all" dirty="0">
                <a:solidFill>
                  <a:srgbClr val="333399"/>
                </a:solidFill>
              </a:rPr>
              <a:t>  ∞</a:t>
            </a:r>
            <a:endParaRPr lang="hu-HU" sz="4600" dirty="0"/>
          </a:p>
        </p:txBody>
      </p:sp>
      <p:sp>
        <p:nvSpPr>
          <p:cNvPr id="21509" name="Téglalap 7"/>
          <p:cNvSpPr>
            <a:spLocks noChangeArrowheads="1"/>
          </p:cNvSpPr>
          <p:nvPr/>
        </p:nvSpPr>
        <p:spPr bwMode="auto">
          <a:xfrm>
            <a:off x="7015163" y="6092825"/>
            <a:ext cx="21288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800" dirty="0"/>
              <a:t># of </a:t>
            </a:r>
            <a:r>
              <a:rPr lang="hu-HU" altLang="hu-HU" sz="1800" dirty="0" err="1"/>
              <a:t>Nodes</a:t>
            </a:r>
            <a:r>
              <a:rPr lang="hu-HU" altLang="hu-HU" sz="1800" dirty="0"/>
              <a:t>: </a:t>
            </a:r>
            <a:r>
              <a:rPr lang="hu-HU" altLang="hu-HU" sz="1800" dirty="0" smtClean="0"/>
              <a:t>10.382</a:t>
            </a:r>
            <a:endParaRPr lang="hu-HU" altLang="hu-HU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1800" dirty="0"/>
              <a:t># of </a:t>
            </a:r>
            <a:r>
              <a:rPr lang="hu-HU" altLang="hu-HU" sz="1800" dirty="0" err="1"/>
              <a:t>Edges</a:t>
            </a:r>
            <a:r>
              <a:rPr lang="hu-HU" altLang="hu-HU" sz="1800" dirty="0"/>
              <a:t>: </a:t>
            </a:r>
            <a:r>
              <a:rPr lang="hu-HU" altLang="hu-HU" sz="1800" dirty="0" smtClean="0"/>
              <a:t>19.182</a:t>
            </a:r>
            <a:endParaRPr lang="hu-HU" altLang="hu-H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7"/>
            <a:ext cx="9144000" cy="619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492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hu-HU" altLang="hu-HU" sz="3200" b="1" dirty="0" smtClean="0">
                <a:solidFill>
                  <a:srgbClr val="333399"/>
                </a:solidFill>
              </a:rPr>
              <a:t>Hivatkozási gráf (MP</a:t>
            </a:r>
            <a:r>
              <a:rPr lang="hu-HU" altLang="hu-HU" sz="3200" b="1" dirty="0" smtClean="0">
                <a:solidFill>
                  <a:srgbClr val="333399"/>
                </a:solidFill>
                <a:sym typeface="Wingdings" panose="05000000000000000000" pitchFamily="2" charset="2"/>
              </a:rPr>
              <a:t></a:t>
            </a:r>
            <a:r>
              <a:rPr lang="hu-HU" altLang="hu-HU" sz="3200" b="1" dirty="0" err="1" smtClean="0">
                <a:solidFill>
                  <a:srgbClr val="333399"/>
                </a:solidFill>
              </a:rPr>
              <a:t>MP</a:t>
            </a:r>
            <a:r>
              <a:rPr lang="hu-HU" altLang="hu-HU" sz="3200" b="1" dirty="0" smtClean="0">
                <a:solidFill>
                  <a:srgbClr val="333399"/>
                </a:solidFill>
              </a:rPr>
              <a:t>)</a:t>
            </a:r>
          </a:p>
        </p:txBody>
      </p:sp>
      <p:sp>
        <p:nvSpPr>
          <p:cNvPr id="4" name="Téglalap 3"/>
          <p:cNvSpPr>
            <a:spLocks noChangeArrowheads="1"/>
          </p:cNvSpPr>
          <p:nvPr/>
        </p:nvSpPr>
        <p:spPr bwMode="auto">
          <a:xfrm>
            <a:off x="26070" y="5962054"/>
            <a:ext cx="18351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800" dirty="0"/>
              <a:t># of </a:t>
            </a:r>
            <a:r>
              <a:rPr lang="hu-HU" altLang="hu-HU" sz="1800" dirty="0" err="1"/>
              <a:t>Nodes</a:t>
            </a:r>
            <a:r>
              <a:rPr lang="hu-HU" altLang="hu-HU" sz="1800" dirty="0"/>
              <a:t>: </a:t>
            </a:r>
            <a:r>
              <a:rPr lang="hu-HU" altLang="hu-HU" sz="1800" dirty="0" smtClean="0"/>
              <a:t>222</a:t>
            </a:r>
            <a:endParaRPr lang="hu-HU" altLang="hu-HU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1800" dirty="0"/>
              <a:t># of </a:t>
            </a:r>
            <a:r>
              <a:rPr lang="hu-HU" altLang="hu-HU" sz="1800" dirty="0" err="1"/>
              <a:t>Edges</a:t>
            </a:r>
            <a:r>
              <a:rPr lang="hu-HU" altLang="hu-HU" sz="1800" dirty="0"/>
              <a:t>: </a:t>
            </a:r>
            <a:r>
              <a:rPr lang="hu-HU" altLang="hu-HU" sz="1800" dirty="0" smtClean="0"/>
              <a:t>467</a:t>
            </a:r>
          </a:p>
          <a:p>
            <a:pPr>
              <a:spcBef>
                <a:spcPct val="0"/>
              </a:spcBef>
              <a:buNone/>
            </a:pPr>
            <a:r>
              <a:rPr lang="hu-HU" altLang="hu-HU" sz="1800" dirty="0" smtClean="0"/>
              <a:t># of </a:t>
            </a:r>
            <a:r>
              <a:rPr lang="hu-HU" altLang="hu-HU" sz="1800" dirty="0" err="1" smtClean="0"/>
              <a:t>Comp</a:t>
            </a:r>
            <a:r>
              <a:rPr lang="hu-HU" altLang="hu-HU" sz="1800" dirty="0" smtClean="0"/>
              <a:t>: 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74" y="681809"/>
            <a:ext cx="9145974" cy="6203575"/>
          </a:xfrm>
          <a:prstGeom prst="rect">
            <a:avLst/>
          </a:prstGeom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1413"/>
            <a:ext cx="9144000" cy="5492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hu-HU" altLang="hu-HU" sz="3200" b="1" dirty="0" smtClean="0">
                <a:solidFill>
                  <a:srgbClr val="333399"/>
                </a:solidFill>
              </a:rPr>
              <a:t>Hivatkozási gráf (</a:t>
            </a:r>
            <a:r>
              <a:rPr lang="hu-HU" altLang="hu-HU" sz="3200" b="1" dirty="0" err="1" smtClean="0">
                <a:solidFill>
                  <a:srgbClr val="333399"/>
                </a:solidFill>
              </a:rPr>
              <a:t>Veztud</a:t>
            </a:r>
            <a:r>
              <a:rPr lang="hu-HU" altLang="hu-HU" sz="3200" b="1" dirty="0" smtClean="0">
                <a:solidFill>
                  <a:srgbClr val="333399"/>
                </a:solidFill>
                <a:sym typeface="Wingdings" panose="05000000000000000000" pitchFamily="2" charset="2"/>
              </a:rPr>
              <a:t>    </a:t>
            </a:r>
            <a:r>
              <a:rPr lang="hu-HU" altLang="hu-HU" sz="3200" b="1" dirty="0" smtClean="0">
                <a:solidFill>
                  <a:srgbClr val="333399"/>
                </a:solidFill>
              </a:rPr>
              <a:t>)</a:t>
            </a:r>
          </a:p>
        </p:txBody>
      </p:sp>
      <p:sp>
        <p:nvSpPr>
          <p:cNvPr id="11" name="Téglalap 10"/>
          <p:cNvSpPr/>
          <p:nvPr/>
        </p:nvSpPr>
        <p:spPr>
          <a:xfrm>
            <a:off x="6448647" y="-109538"/>
            <a:ext cx="931665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altLang="hu-HU" sz="4600" b="1" cap="all" dirty="0">
                <a:solidFill>
                  <a:srgbClr val="333399"/>
                </a:solidFill>
              </a:rPr>
              <a:t>  </a:t>
            </a:r>
            <a:r>
              <a:rPr lang="hu-HU" altLang="hu-HU" sz="4600" b="1" cap="all" dirty="0" smtClean="0">
                <a:solidFill>
                  <a:srgbClr val="333399"/>
                </a:solidFill>
              </a:rPr>
              <a:t>∞</a:t>
            </a:r>
            <a:endParaRPr lang="hu-HU" sz="4600" dirty="0"/>
          </a:p>
        </p:txBody>
      </p:sp>
      <p:sp>
        <p:nvSpPr>
          <p:cNvPr id="5" name="Téglalap 7"/>
          <p:cNvSpPr>
            <a:spLocks noChangeArrowheads="1"/>
          </p:cNvSpPr>
          <p:nvPr/>
        </p:nvSpPr>
        <p:spPr bwMode="auto">
          <a:xfrm>
            <a:off x="-1974" y="652299"/>
            <a:ext cx="2128837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800" dirty="0"/>
              <a:t># of </a:t>
            </a:r>
            <a:r>
              <a:rPr lang="hu-HU" altLang="hu-HU" sz="1800" dirty="0" err="1"/>
              <a:t>Nodes</a:t>
            </a:r>
            <a:r>
              <a:rPr lang="hu-HU" altLang="hu-HU" sz="1800" dirty="0"/>
              <a:t>: </a:t>
            </a:r>
            <a:r>
              <a:rPr lang="hu-HU" altLang="hu-HU" sz="1800" dirty="0" smtClean="0"/>
              <a:t>4.627</a:t>
            </a:r>
            <a:endParaRPr lang="hu-HU" altLang="hu-HU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1800" dirty="0"/>
              <a:t># of </a:t>
            </a:r>
            <a:r>
              <a:rPr lang="hu-HU" altLang="hu-HU" sz="1800" dirty="0" err="1"/>
              <a:t>Edges</a:t>
            </a:r>
            <a:r>
              <a:rPr lang="hu-HU" altLang="hu-HU" sz="1800" dirty="0"/>
              <a:t>: </a:t>
            </a:r>
            <a:r>
              <a:rPr lang="hu-HU" altLang="hu-HU" sz="1800" dirty="0" smtClean="0"/>
              <a:t>18.375</a:t>
            </a:r>
            <a:endParaRPr lang="hu-HU" altLang="hu-HU" sz="1800" dirty="0"/>
          </a:p>
        </p:txBody>
      </p:sp>
    </p:spTree>
    <p:extLst>
      <p:ext uri="{BB962C8B-B14F-4D97-AF65-F5344CB8AC3E}">
        <p14:creationId xmlns:p14="http://schemas.microsoft.com/office/powerpoint/2010/main" val="391966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 txBox="1">
            <a:spLocks noChangeArrowheads="1"/>
          </p:cNvSpPr>
          <p:nvPr/>
        </p:nvSpPr>
        <p:spPr bwMode="auto">
          <a:xfrm>
            <a:off x="0" y="-99392"/>
            <a:ext cx="9144000" cy="97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b="1" dirty="0">
                <a:solidFill>
                  <a:srgbClr val="333399"/>
                </a:solidFill>
              </a:rPr>
              <a:t>A digitális szingularitás és a </a:t>
            </a:r>
            <a:r>
              <a:rPr lang="hu-HU" altLang="hu-HU" b="1" dirty="0" err="1">
                <a:solidFill>
                  <a:srgbClr val="333399"/>
                </a:solidFill>
              </a:rPr>
              <a:t>full-text</a:t>
            </a:r>
            <a:endParaRPr lang="hu-HU" altLang="hu-HU" b="1" dirty="0">
              <a:solidFill>
                <a:srgbClr val="333399"/>
              </a:solidFill>
            </a:endParaRPr>
          </a:p>
        </p:txBody>
      </p:sp>
      <p:pic>
        <p:nvPicPr>
          <p:cNvPr id="4099" name="Picture 2" descr="http://m.cdn.blog.hu/kr/kritikussokk/image/kurzweil_7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052562"/>
            <a:ext cx="24257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églalap 4"/>
          <p:cNvSpPr>
            <a:spLocks noChangeArrowheads="1"/>
          </p:cNvSpPr>
          <p:nvPr/>
        </p:nvSpPr>
        <p:spPr bwMode="auto">
          <a:xfrm>
            <a:off x="3779838" y="908720"/>
            <a:ext cx="5113337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hu-HU" altLang="hu-HU" sz="2000" i="1" dirty="0"/>
              <a:t>„Az az állapot, amikor minden valaha létező és folyamatosan keletkező (analóg és már digitális formában született) információs anyag (szöveg, kép, hang, mozgókép) elérhető lesz a hálózaton.„</a:t>
            </a:r>
          </a:p>
          <a:p>
            <a:pPr algn="just">
              <a:lnSpc>
                <a:spcPct val="130000"/>
              </a:lnSpc>
            </a:pPr>
            <a:r>
              <a:rPr lang="hu-HU" altLang="hu-HU" sz="2000" i="1" dirty="0"/>
              <a:t>(Nagy, </a:t>
            </a:r>
            <a:r>
              <a:rPr lang="hu-HU" altLang="hu-HU" sz="2000" i="1" dirty="0" smtClean="0"/>
              <a:t>2014)</a:t>
            </a:r>
            <a:endParaRPr lang="hu-HU" altLang="hu-HU" sz="2000" i="1" dirty="0"/>
          </a:p>
        </p:txBody>
      </p:sp>
      <p:sp>
        <p:nvSpPr>
          <p:cNvPr id="7" name="Téglalap 4"/>
          <p:cNvSpPr>
            <a:spLocks noChangeArrowheads="1"/>
          </p:cNvSpPr>
          <p:nvPr/>
        </p:nvSpPr>
        <p:spPr bwMode="auto">
          <a:xfrm>
            <a:off x="3779838" y="3356992"/>
            <a:ext cx="5364162" cy="5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hu-HU" altLang="hu-HU" sz="2400" b="1" dirty="0" smtClean="0">
                <a:solidFill>
                  <a:srgbClr val="920000"/>
                </a:solidFill>
              </a:rPr>
              <a:t>Mire tudjuk használni a </a:t>
            </a:r>
            <a:r>
              <a:rPr lang="hu-HU" altLang="hu-HU" sz="2400" b="1" dirty="0" err="1" smtClean="0">
                <a:solidFill>
                  <a:srgbClr val="920000"/>
                </a:solidFill>
              </a:rPr>
              <a:t>full-textet</a:t>
            </a:r>
            <a:r>
              <a:rPr lang="hu-HU" altLang="hu-HU" sz="2400" b="1" dirty="0" smtClean="0">
                <a:solidFill>
                  <a:srgbClr val="920000"/>
                </a:solidFill>
              </a:rPr>
              <a:t>?</a:t>
            </a:r>
            <a:endParaRPr lang="hu-HU" altLang="hu-HU" sz="2400" b="1" dirty="0">
              <a:solidFill>
                <a:srgbClr val="920000"/>
              </a:solidFill>
            </a:endParaRPr>
          </a:p>
        </p:txBody>
      </p:sp>
      <p:sp>
        <p:nvSpPr>
          <p:cNvPr id="11" name="Téglalap 4"/>
          <p:cNvSpPr>
            <a:spLocks noChangeArrowheads="1"/>
          </p:cNvSpPr>
          <p:nvPr/>
        </p:nvSpPr>
        <p:spPr bwMode="auto">
          <a:xfrm>
            <a:off x="3923928" y="3797446"/>
            <a:ext cx="4168154" cy="5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hu-HU" altLang="hu-HU" sz="2400" b="1" dirty="0" smtClean="0">
                <a:solidFill>
                  <a:srgbClr val="920000"/>
                </a:solidFill>
              </a:rPr>
              <a:t>- hivatkozásvizsgálatokra</a:t>
            </a:r>
            <a:endParaRPr lang="hu-HU" altLang="hu-HU" sz="2400" b="1" dirty="0">
              <a:solidFill>
                <a:srgbClr val="920000"/>
              </a:solidFill>
            </a:endParaRPr>
          </a:p>
        </p:txBody>
      </p:sp>
      <p:sp>
        <p:nvSpPr>
          <p:cNvPr id="12" name="Téglalap 4"/>
          <p:cNvSpPr>
            <a:spLocks noChangeArrowheads="1"/>
          </p:cNvSpPr>
          <p:nvPr/>
        </p:nvSpPr>
        <p:spPr bwMode="auto">
          <a:xfrm>
            <a:off x="3923928" y="4203535"/>
            <a:ext cx="4168154" cy="5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hu-HU" altLang="hu-HU" sz="2400" b="1" dirty="0" smtClean="0">
                <a:solidFill>
                  <a:srgbClr val="920000"/>
                </a:solidFill>
              </a:rPr>
              <a:t>- tartalomelemzésre</a:t>
            </a:r>
            <a:endParaRPr lang="hu-HU" altLang="hu-HU" sz="2400" b="1" dirty="0">
              <a:solidFill>
                <a:srgbClr val="920000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025" y="4725986"/>
            <a:ext cx="7419975" cy="214312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7171" y="4725987"/>
            <a:ext cx="7576829" cy="2159397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5220072" y="2940121"/>
            <a:ext cx="16514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altLang="hu-HU" sz="2000" i="1" dirty="0" smtClean="0"/>
              <a:t>; </a:t>
            </a:r>
            <a:r>
              <a:rPr lang="hu-HU" altLang="hu-HU" sz="2000" i="1" dirty="0"/>
              <a:t>(</a:t>
            </a:r>
            <a:r>
              <a:rPr lang="hu-HU" altLang="hu-HU" sz="2000" i="1" dirty="0" err="1"/>
              <a:t>Holl</a:t>
            </a:r>
            <a:r>
              <a:rPr lang="hu-HU" altLang="hu-HU" sz="2000" i="1" dirty="0"/>
              <a:t>, 2015)</a:t>
            </a:r>
            <a:endParaRPr lang="hu-HU" sz="2000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277"/>
            <a:ext cx="368754" cy="368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1413"/>
            <a:ext cx="9144000" cy="5492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hu-HU" altLang="hu-HU" sz="3200" b="1" dirty="0" smtClean="0">
                <a:solidFill>
                  <a:srgbClr val="333399"/>
                </a:solidFill>
              </a:rPr>
              <a:t>Intézményi hovatartozás (MP)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8733"/>
            <a:ext cx="9147741" cy="596231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6" y="4171241"/>
            <a:ext cx="1907704" cy="268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60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1413"/>
            <a:ext cx="9144000" cy="549275"/>
          </a:xfrm>
          <a:noFill/>
        </p:spPr>
        <p:txBody>
          <a:bodyPr/>
          <a:lstStyle/>
          <a:p>
            <a:pPr eaLnBrk="1" hangingPunct="1"/>
            <a:r>
              <a:rPr lang="hu-HU" altLang="hu-HU" sz="3200" b="1" dirty="0" smtClean="0">
                <a:solidFill>
                  <a:srgbClr val="333399"/>
                </a:solidFill>
              </a:rPr>
              <a:t>Lehetséges eszközök</a:t>
            </a:r>
            <a:r>
              <a:rPr lang="hu-HU" altLang="hu-HU" sz="3200" b="1" dirty="0" smtClean="0">
                <a:solidFill>
                  <a:srgbClr val="333399"/>
                </a:solidFill>
              </a:rPr>
              <a:t>, technikák</a:t>
            </a:r>
          </a:p>
        </p:txBody>
      </p:sp>
      <p:sp>
        <p:nvSpPr>
          <p:cNvPr id="7" name="Téglalap 6"/>
          <p:cNvSpPr/>
          <p:nvPr/>
        </p:nvSpPr>
        <p:spPr>
          <a:xfrm>
            <a:off x="899592" y="764704"/>
            <a:ext cx="8244408" cy="559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Hivatkozások </a:t>
            </a:r>
            <a:r>
              <a:rPr lang="hu-HU" sz="2400" dirty="0" err="1" smtClean="0"/>
              <a:t>extrakciója</a:t>
            </a:r>
            <a:r>
              <a:rPr lang="hu-HU" sz="2400" dirty="0" smtClean="0"/>
              <a:t>: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2100" dirty="0" smtClean="0"/>
              <a:t>MATRICA </a:t>
            </a:r>
            <a:r>
              <a:rPr lang="hu-HU" sz="2100" dirty="0"/>
              <a:t>(Magyar Társadalomtudományi </a:t>
            </a:r>
            <a:r>
              <a:rPr lang="hu-HU" sz="2100" dirty="0" err="1"/>
              <a:t>Citációs</a:t>
            </a:r>
            <a:r>
              <a:rPr lang="hu-HU" sz="2100" dirty="0"/>
              <a:t> Adatbázis)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2200" dirty="0" err="1"/>
              <a:t>ParsCit</a:t>
            </a:r>
            <a:endParaRPr lang="hu-HU" sz="2200" dirty="0"/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2200" dirty="0" err="1"/>
              <a:t>Crossref</a:t>
            </a:r>
            <a:r>
              <a:rPr lang="hu-HU" sz="2200" dirty="0"/>
              <a:t> </a:t>
            </a:r>
            <a:r>
              <a:rPr lang="hu-HU" sz="2200" dirty="0" err="1"/>
              <a:t>Labs</a:t>
            </a:r>
            <a:r>
              <a:rPr lang="hu-HU" sz="2200" dirty="0"/>
              <a:t> </a:t>
            </a:r>
            <a:r>
              <a:rPr lang="hu-HU" sz="2200" dirty="0" err="1" smtClean="0"/>
              <a:t>Pdf-extract</a:t>
            </a:r>
            <a:endParaRPr lang="hu-HU" sz="2200" dirty="0" smtClean="0"/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2200" b="1" dirty="0" err="1" smtClean="0">
                <a:solidFill>
                  <a:srgbClr val="920000"/>
                </a:solidFill>
              </a:rPr>
              <a:t>RegExp</a:t>
            </a:r>
            <a:endParaRPr lang="hu-HU" sz="2200" b="1" dirty="0" smtClean="0">
              <a:solidFill>
                <a:srgbClr val="920000"/>
              </a:solidFill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Elemzések: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2300" dirty="0" err="1" smtClean="0"/>
              <a:t>CitNetExplorer</a:t>
            </a:r>
            <a:endParaRPr lang="hu-HU" sz="2300" dirty="0" smtClean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Nyers adatok kezelése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2300" dirty="0" err="1"/>
              <a:t>Libreoffice</a:t>
            </a:r>
            <a:r>
              <a:rPr lang="hu-HU" sz="2300" dirty="0"/>
              <a:t> (</a:t>
            </a:r>
            <a:r>
              <a:rPr lang="hu-HU" sz="2300" b="1" dirty="0">
                <a:solidFill>
                  <a:srgbClr val="920000"/>
                </a:solidFill>
              </a:rPr>
              <a:t>.</a:t>
            </a:r>
            <a:r>
              <a:rPr lang="hu-HU" sz="2300" b="1" dirty="0" err="1">
                <a:solidFill>
                  <a:srgbClr val="920000"/>
                </a:solidFill>
              </a:rPr>
              <a:t>csv</a:t>
            </a:r>
            <a:r>
              <a:rPr lang="hu-HU" sz="2300" dirty="0"/>
              <a:t>), </a:t>
            </a:r>
            <a:r>
              <a:rPr lang="hu-HU" sz="2300" dirty="0" err="1"/>
              <a:t>Openoffice</a:t>
            </a:r>
            <a:r>
              <a:rPr lang="hu-HU" sz="2300" dirty="0"/>
              <a:t>, MS </a:t>
            </a:r>
            <a:r>
              <a:rPr lang="hu-HU" sz="2300" dirty="0" smtClean="0"/>
              <a:t>Office (vizualizálás)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Gráfok elemzése és vizualizálása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2300" b="1" dirty="0" err="1" smtClean="0">
                <a:solidFill>
                  <a:srgbClr val="920000"/>
                </a:solidFill>
              </a:rPr>
              <a:t>Gephi</a:t>
            </a:r>
            <a:endParaRPr lang="hu-HU" sz="2300" b="1" dirty="0">
              <a:solidFill>
                <a:srgbClr val="920000"/>
              </a:solidFill>
            </a:endParaRP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2300" dirty="0" err="1"/>
              <a:t>iGraph</a:t>
            </a:r>
            <a:endParaRPr lang="hu-HU" sz="2300" dirty="0"/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2300" dirty="0" err="1" smtClean="0"/>
              <a:t>Cytoscape</a:t>
            </a:r>
            <a:endParaRPr lang="hu-HU" sz="2300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277"/>
            <a:ext cx="368754" cy="368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06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31259"/>
            <a:ext cx="9144000" cy="3226741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17463" y="71537"/>
            <a:ext cx="9144001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b="1" dirty="0" smtClean="0">
                <a:solidFill>
                  <a:srgbClr val="333399"/>
                </a:solidFill>
              </a:rPr>
              <a:t>Tartalmi </a:t>
            </a:r>
            <a:r>
              <a:rPr lang="hu-HU" altLang="hu-HU" b="1" dirty="0" smtClean="0">
                <a:solidFill>
                  <a:srgbClr val="333399"/>
                </a:solidFill>
              </a:rPr>
              <a:t>elemzés lehetőségei</a:t>
            </a:r>
            <a:endParaRPr lang="hu-HU" altLang="hu-HU" b="1" dirty="0">
              <a:solidFill>
                <a:srgbClr val="333399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79512" y="846396"/>
            <a:ext cx="8964488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altLang="hu-HU" sz="2400" dirty="0" smtClean="0"/>
              <a:t>Automatikus kulcsszavazás</a:t>
            </a:r>
          </a:p>
          <a:p>
            <a:pPr marL="800100" lvl="1" indent="-34290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altLang="hu-HU" sz="2400" dirty="0" smtClean="0"/>
              <a:t>Kategorizálás, klaszterezés</a:t>
            </a:r>
            <a:endParaRPr lang="hu-HU" altLang="hu-HU" sz="2400" dirty="0" smtClean="0"/>
          </a:p>
          <a:p>
            <a:pPr marL="800100" lvl="1" indent="-34290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altLang="hu-HU" sz="2400" dirty="0" smtClean="0"/>
              <a:t>A leghasonlóbb cikkek azonosítása</a:t>
            </a:r>
          </a:p>
          <a:p>
            <a:pPr marL="800100" lvl="1" indent="-34290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altLang="hu-HU" sz="2400" dirty="0" smtClean="0"/>
              <a:t>Témacsoportok automatikus kialakítása, cikkek besorolása</a:t>
            </a:r>
            <a:endParaRPr lang="hu-HU" altLang="hu-HU" sz="2400" dirty="0" smtClean="0"/>
          </a:p>
          <a:p>
            <a:pPr marL="800100" lvl="1" indent="-34290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altLang="hu-HU" sz="2400" dirty="0"/>
              <a:t>Trendkövetés, e</a:t>
            </a:r>
            <a:r>
              <a:rPr lang="hu-HU" sz="2400" dirty="0"/>
              <a:t>gy-egy témakör előfutárainak azonosítása</a:t>
            </a:r>
            <a:endParaRPr lang="hu-HU" altLang="hu-HU" sz="2400" dirty="0"/>
          </a:p>
          <a:p>
            <a:pPr marL="800100" lvl="1" indent="-34290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altLang="hu-HU" sz="2400" dirty="0" smtClean="0"/>
              <a:t>Kulcstémák </a:t>
            </a:r>
            <a:r>
              <a:rPr lang="hu-HU" altLang="hu-HU" sz="2400" dirty="0"/>
              <a:t>első előfordulásának </a:t>
            </a:r>
            <a:r>
              <a:rPr lang="hu-HU" altLang="hu-HU" sz="2400" dirty="0" smtClean="0"/>
              <a:t>detektálása</a:t>
            </a:r>
            <a:endParaRPr lang="hu-HU" altLang="hu-HU" sz="2400" dirty="0" smtClean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5" y="3631259"/>
            <a:ext cx="9133765" cy="3861048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277"/>
            <a:ext cx="368754" cy="368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637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 txBox="1">
            <a:spLocks noChangeArrowheads="1"/>
          </p:cNvSpPr>
          <p:nvPr/>
        </p:nvSpPr>
        <p:spPr bwMode="auto">
          <a:xfrm>
            <a:off x="-17463" y="0"/>
            <a:ext cx="9144001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b="1" dirty="0">
                <a:solidFill>
                  <a:srgbClr val="333399"/>
                </a:solidFill>
              </a:rPr>
              <a:t>Témacsoportok </a:t>
            </a:r>
            <a:r>
              <a:rPr lang="hu-HU" altLang="hu-HU" b="1" dirty="0" smtClean="0">
                <a:solidFill>
                  <a:srgbClr val="333399"/>
                </a:solidFill>
              </a:rPr>
              <a:t>(MP)</a:t>
            </a:r>
            <a:endParaRPr lang="hu-HU" altLang="hu-HU" b="1" dirty="0">
              <a:solidFill>
                <a:srgbClr val="333399"/>
              </a:solidFill>
            </a:endParaRPr>
          </a:p>
        </p:txBody>
      </p:sp>
      <p:sp>
        <p:nvSpPr>
          <p:cNvPr id="24579" name="Téglalap 1"/>
          <p:cNvSpPr>
            <a:spLocks noChangeArrowheads="1"/>
          </p:cNvSpPr>
          <p:nvPr/>
        </p:nvSpPr>
        <p:spPr bwMode="auto">
          <a:xfrm>
            <a:off x="-17463" y="692150"/>
            <a:ext cx="9161463" cy="6189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05000"/>
              </a:lnSpc>
              <a:spcBef>
                <a:spcPts val="600"/>
              </a:spcBef>
            </a:pPr>
            <a:r>
              <a:rPr lang="hu-HU" altLang="hu-HU" sz="2400" i="1" dirty="0"/>
              <a:t>Témacsoport 1:</a:t>
            </a:r>
            <a:r>
              <a:rPr lang="hu-HU" altLang="hu-HU" sz="2400" dirty="0"/>
              <a:t> iskola oktatás társadalmi rendszer oktatási ország intézmény politikai gazdasági való állam rész európai változás társadalom </a:t>
            </a:r>
            <a:r>
              <a:rPr lang="hu-HU" altLang="hu-HU" sz="2400" dirty="0">
                <a:sym typeface="Wingdings" panose="05000000000000000000" pitchFamily="2" charset="2"/>
              </a:rPr>
              <a:t> </a:t>
            </a:r>
            <a:r>
              <a:rPr lang="hu-HU" altLang="hu-HU" sz="2400" b="1" u="sng" dirty="0">
                <a:sym typeface="Wingdings" panose="05000000000000000000" pitchFamily="2" charset="2"/>
              </a:rPr>
              <a:t>Oktatáspolitika</a:t>
            </a:r>
            <a:endParaRPr lang="hu-HU" altLang="hu-HU" sz="2400" b="1" u="sng" dirty="0"/>
          </a:p>
          <a:p>
            <a:pPr algn="just">
              <a:lnSpc>
                <a:spcPct val="105000"/>
              </a:lnSpc>
              <a:spcBef>
                <a:spcPts val="600"/>
              </a:spcBef>
            </a:pPr>
            <a:r>
              <a:rPr lang="hu-HU" altLang="hu-HU" sz="2400" i="1" dirty="0"/>
              <a:t>Témacsoport 2:</a:t>
            </a:r>
            <a:r>
              <a:rPr lang="hu-HU" altLang="hu-HU" sz="2400" dirty="0"/>
              <a:t> tanuló teszt feladat eredmény szint évfolyam teljesítmény képesség vizsgálat eset táblázat gondolkodás ábra alap diák </a:t>
            </a:r>
            <a:r>
              <a:rPr lang="hu-HU" altLang="hu-HU" sz="2400" dirty="0">
                <a:sym typeface="Wingdings" panose="05000000000000000000" pitchFamily="2" charset="2"/>
              </a:rPr>
              <a:t> </a:t>
            </a:r>
            <a:r>
              <a:rPr lang="hu-HU" altLang="hu-HU" sz="2400" b="1" u="sng" dirty="0">
                <a:sym typeface="Wingdings" panose="05000000000000000000" pitchFamily="2" charset="2"/>
              </a:rPr>
              <a:t>Mérés-értékelés</a:t>
            </a:r>
            <a:endParaRPr lang="hu-HU" altLang="hu-HU" sz="2400" b="1" u="sng" dirty="0"/>
          </a:p>
          <a:p>
            <a:pPr algn="just">
              <a:lnSpc>
                <a:spcPct val="105000"/>
              </a:lnSpc>
              <a:spcBef>
                <a:spcPts val="600"/>
              </a:spcBef>
            </a:pPr>
            <a:r>
              <a:rPr lang="hu-HU" altLang="hu-HU" sz="2400" i="1" dirty="0"/>
              <a:t>Témacsoport 3: </a:t>
            </a:r>
            <a:r>
              <a:rPr lang="hu-HU" altLang="hu-HU" sz="2400" dirty="0"/>
              <a:t>tanár tanuló iskola gyakorlat munka pedagógiai hallgató módszer pedagógus tanári program értékelés képzés tanítási tanítás </a:t>
            </a:r>
            <a:r>
              <a:rPr lang="hu-HU" altLang="hu-HU" sz="2400" dirty="0">
                <a:sym typeface="Wingdings" panose="05000000000000000000" pitchFamily="2" charset="2"/>
              </a:rPr>
              <a:t> </a:t>
            </a:r>
            <a:r>
              <a:rPr lang="hu-HU" altLang="hu-HU" sz="2400" b="1" u="sng" dirty="0">
                <a:sym typeface="Wingdings" panose="05000000000000000000" pitchFamily="2" charset="2"/>
              </a:rPr>
              <a:t>Tanárképzés, tanári munka</a:t>
            </a:r>
            <a:endParaRPr lang="hu-HU" altLang="hu-HU" sz="2400" b="1" u="sng" dirty="0"/>
          </a:p>
          <a:p>
            <a:pPr algn="just">
              <a:lnSpc>
                <a:spcPct val="105000"/>
              </a:lnSpc>
              <a:spcBef>
                <a:spcPts val="600"/>
              </a:spcBef>
            </a:pPr>
            <a:r>
              <a:rPr lang="hu-HU" altLang="hu-HU" sz="2400" i="1" dirty="0"/>
              <a:t>Témacsoport 4:</a:t>
            </a:r>
            <a:r>
              <a:rPr lang="hu-HU" altLang="hu-HU" sz="2400" dirty="0"/>
              <a:t> folyamat tanulás tudás tanulási tanuló fogalom probléma kutatás kognitív cél elmélet képesség sor különböző ismeret </a:t>
            </a:r>
            <a:r>
              <a:rPr lang="hu-HU" altLang="hu-HU" sz="2400" dirty="0">
                <a:sym typeface="Wingdings" panose="05000000000000000000" pitchFamily="2" charset="2"/>
              </a:rPr>
              <a:t> </a:t>
            </a:r>
            <a:r>
              <a:rPr lang="hu-HU" altLang="hu-HU" sz="2400" b="1" u="sng" dirty="0">
                <a:sym typeface="Wingdings" panose="05000000000000000000" pitchFamily="2" charset="2"/>
              </a:rPr>
              <a:t>Kognitív megközelítés</a:t>
            </a:r>
            <a:endParaRPr lang="hu-HU" altLang="hu-HU" sz="2400" b="1" u="sng" dirty="0"/>
          </a:p>
          <a:p>
            <a:pPr algn="just">
              <a:lnSpc>
                <a:spcPct val="105000"/>
              </a:lnSpc>
              <a:spcBef>
                <a:spcPts val="600"/>
              </a:spcBef>
            </a:pPr>
            <a:r>
              <a:rPr lang="hu-HU" altLang="hu-HU" sz="2400" i="1" dirty="0"/>
              <a:t>Témacsoport 5:</a:t>
            </a:r>
            <a:r>
              <a:rPr lang="hu-HU" altLang="hu-HU" sz="2400" dirty="0"/>
              <a:t> nevelés gyermek ember való élet gyerek kor kultúra tesz iskola emberi tud kép család szó </a:t>
            </a:r>
            <a:r>
              <a:rPr lang="hu-HU" altLang="hu-HU" sz="2400" dirty="0">
                <a:sym typeface="Wingdings" panose="05000000000000000000" pitchFamily="2" charset="2"/>
              </a:rPr>
              <a:t> </a:t>
            </a:r>
            <a:r>
              <a:rPr lang="hu-HU" altLang="hu-HU" sz="2400" b="1" u="sng" dirty="0">
                <a:sym typeface="Wingdings" panose="05000000000000000000" pitchFamily="2" charset="2"/>
              </a:rPr>
              <a:t>Szociokulturális háttér</a:t>
            </a:r>
            <a:endParaRPr lang="hu-HU" altLang="hu-HU" sz="2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17463" y="71538"/>
            <a:ext cx="9144001" cy="638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b="1" dirty="0" smtClean="0">
                <a:solidFill>
                  <a:srgbClr val="333399"/>
                </a:solidFill>
              </a:rPr>
              <a:t>Trendkövetés</a:t>
            </a:r>
            <a:endParaRPr lang="hu-HU" altLang="hu-HU" b="1" dirty="0">
              <a:solidFill>
                <a:srgbClr val="333399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277"/>
            <a:ext cx="368754" cy="368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églalap 1"/>
          <p:cNvSpPr/>
          <p:nvPr/>
        </p:nvSpPr>
        <p:spPr>
          <a:xfrm>
            <a:off x="539552" y="764704"/>
            <a:ext cx="8496944" cy="334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Időbeliség nézőpontja </a:t>
            </a:r>
            <a:r>
              <a:rPr lang="hu-HU" sz="2400" dirty="0"/>
              <a:t>rendező </a:t>
            </a:r>
            <a:r>
              <a:rPr lang="hu-HU" sz="2400" dirty="0" smtClean="0"/>
              <a:t>elvként</a:t>
            </a:r>
            <a:endParaRPr lang="hu-HU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Kapott </a:t>
            </a:r>
            <a:r>
              <a:rPr lang="hu-HU" sz="2400" dirty="0"/>
              <a:t>eredmények időskálára való </a:t>
            </a:r>
            <a:r>
              <a:rPr lang="hu-HU" sz="2400" dirty="0" smtClean="0"/>
              <a:t>kiterítése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Kirajzolódó </a:t>
            </a:r>
            <a:r>
              <a:rPr lang="hu-HU" sz="2400" dirty="0"/>
              <a:t>trendek </a:t>
            </a:r>
            <a:r>
              <a:rPr lang="hu-HU" sz="2400" dirty="0" smtClean="0"/>
              <a:t>megtalálása</a:t>
            </a:r>
            <a:endParaRPr lang="hu-HU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Évtizedek </a:t>
            </a:r>
            <a:r>
              <a:rPr lang="hu-HU" sz="2400" dirty="0"/>
              <a:t>névjegyének előállítása: cikkek száma, szerzői toplista, hangsúlyos </a:t>
            </a:r>
            <a:r>
              <a:rPr lang="hu-HU" sz="2400" dirty="0" smtClean="0"/>
              <a:t>témák, stb.</a:t>
            </a:r>
            <a:endParaRPr lang="hu-HU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Szakkifejezések </a:t>
            </a:r>
            <a:r>
              <a:rPr lang="hu-HU" sz="2400" dirty="0"/>
              <a:t>felfutásának és lecsengésének </a:t>
            </a:r>
            <a:r>
              <a:rPr lang="hu-HU" sz="2400" dirty="0" smtClean="0"/>
              <a:t>vizsgálata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965" y="4231083"/>
            <a:ext cx="3834458" cy="1675896"/>
          </a:xfrm>
          <a:prstGeom prst="rect">
            <a:avLst/>
          </a:prstGeom>
        </p:spPr>
      </p:pic>
      <p:sp>
        <p:nvSpPr>
          <p:cNvPr id="11" name="Szövegdoboz 3"/>
          <p:cNvSpPr txBox="1">
            <a:spLocks noChangeArrowheads="1"/>
          </p:cNvSpPr>
          <p:nvPr/>
        </p:nvSpPr>
        <p:spPr bwMode="auto">
          <a:xfrm>
            <a:off x="5164127" y="5906979"/>
            <a:ext cx="3979873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hu-HU" altLang="hu-HU" sz="1400" b="1" dirty="0" smtClean="0"/>
              <a:t>Eugenika kifejezés előfordulása</a:t>
            </a:r>
            <a:endParaRPr lang="hu-HU" altLang="hu-HU" sz="1400" b="1" dirty="0"/>
          </a:p>
        </p:txBody>
      </p:sp>
      <p:sp>
        <p:nvSpPr>
          <p:cNvPr id="13" name="Szövegdoboz 3"/>
          <p:cNvSpPr txBox="1">
            <a:spLocks noChangeArrowheads="1"/>
          </p:cNvSpPr>
          <p:nvPr/>
        </p:nvSpPr>
        <p:spPr bwMode="auto">
          <a:xfrm>
            <a:off x="451481" y="5906978"/>
            <a:ext cx="4750557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hu-HU" altLang="hu-HU" sz="1400" b="1" dirty="0" smtClean="0"/>
              <a:t>Egyes szakkifejezések előfordulása évtizedenként</a:t>
            </a: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4231083"/>
            <a:ext cx="4680520" cy="167589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1391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-1588" y="0"/>
            <a:ext cx="9144001" cy="764704"/>
          </a:xfrm>
        </p:spPr>
        <p:txBody>
          <a:bodyPr/>
          <a:lstStyle/>
          <a:p>
            <a:pPr eaLnBrk="1" hangingPunct="1"/>
            <a:r>
              <a:rPr lang="hu-HU" altLang="hu-HU" sz="3200" b="1" dirty="0" smtClean="0">
                <a:solidFill>
                  <a:srgbClr val="333399"/>
                </a:solidFill>
              </a:rPr>
              <a:t>Felhasznált források</a:t>
            </a:r>
          </a:p>
        </p:txBody>
      </p:sp>
      <p:sp>
        <p:nvSpPr>
          <p:cNvPr id="26627" name="Téglalap 2"/>
          <p:cNvSpPr>
            <a:spLocks noChangeArrowheads="1"/>
          </p:cNvSpPr>
          <p:nvPr/>
        </p:nvSpPr>
        <p:spPr bwMode="auto">
          <a:xfrm>
            <a:off x="684213" y="679637"/>
            <a:ext cx="8458200" cy="559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1450" indent="-171450" algn="just">
              <a:defRPr/>
            </a:pPr>
            <a:r>
              <a:rPr lang="hu-HU" sz="1200" dirty="0" smtClean="0"/>
              <a:t>Csaba László, Szentes Tamás és Zalai Ernő (2014): Tudományos-e a tudománymérés? Megjegyzések a </a:t>
            </a:r>
            <a:r>
              <a:rPr lang="hu-HU" sz="1200" dirty="0" err="1" smtClean="0"/>
              <a:t>tudománymetria</a:t>
            </a:r>
            <a:r>
              <a:rPr lang="hu-HU" sz="1200" dirty="0" smtClean="0"/>
              <a:t>, az </a:t>
            </a:r>
            <a:r>
              <a:rPr lang="hu-HU" sz="1200" dirty="0" err="1" smtClean="0"/>
              <a:t>impaktfaktor</a:t>
            </a:r>
            <a:r>
              <a:rPr lang="hu-HU" sz="1200" dirty="0" smtClean="0"/>
              <a:t> és MTMT használatához. Magyar Tudomány, 175. 4. sz. 442–466.</a:t>
            </a:r>
          </a:p>
          <a:p>
            <a:pPr marL="171450" indent="-171450" algn="just">
              <a:defRPr/>
            </a:pPr>
            <a:r>
              <a:rPr lang="hu-HU" sz="1200" dirty="0" smtClean="0"/>
              <a:t>Csapó Benő (2005): A Magyar Pedagógia feladata a neveléstudomány fejlesztésében. Iskolakultúra, 15. 4. sz. 3-10.</a:t>
            </a:r>
          </a:p>
          <a:p>
            <a:pPr marL="171450" indent="-171450" algn="just">
              <a:defRPr/>
            </a:pPr>
            <a:r>
              <a:rPr lang="hu-HU" sz="1200" dirty="0" smtClean="0"/>
              <a:t>Csíkos Csaba (2013): Az </a:t>
            </a:r>
            <a:r>
              <a:rPr lang="hu-HU" sz="1200" dirty="0" err="1" smtClean="0"/>
              <a:t>impakt</a:t>
            </a:r>
            <a:r>
              <a:rPr lang="hu-HU" sz="1200" dirty="0" smtClean="0"/>
              <a:t> faktor a neveléstudományi kutatásokban. Iskolakultúra, 23. 9. sz. 3–16.</a:t>
            </a:r>
          </a:p>
          <a:p>
            <a:pPr marL="171450" indent="-171450" algn="just">
              <a:defRPr/>
            </a:pPr>
            <a:r>
              <a:rPr lang="hu-HU" sz="1200" dirty="0" err="1" smtClean="0"/>
              <a:t>Glänzel</a:t>
            </a:r>
            <a:r>
              <a:rPr lang="hu-HU" sz="1200" dirty="0" smtClean="0"/>
              <a:t>, W. (2009): A </a:t>
            </a:r>
            <a:r>
              <a:rPr lang="hu-HU" sz="1200" dirty="0" err="1" smtClean="0"/>
              <a:t>tudománymetria</a:t>
            </a:r>
            <a:r>
              <a:rPr lang="hu-HU" sz="1200" dirty="0" smtClean="0"/>
              <a:t> hét mítosza - költészet és valóság. Magyar Tudomány, 170. 8. sz. 954–964.</a:t>
            </a:r>
          </a:p>
          <a:p>
            <a:pPr marL="171450" indent="-171450" algn="just">
              <a:defRPr/>
            </a:pPr>
            <a:r>
              <a:rPr lang="hu-HU" sz="1200" dirty="0" err="1"/>
              <a:t>Holl</a:t>
            </a:r>
            <a:r>
              <a:rPr lang="hu-HU" sz="1200" dirty="0"/>
              <a:t> András (2015): Szövegbányászat, adatbányászat, ismeretfeltárás. Új lehetőségek a tudományos kommunikációban Magyar Tudomány, 176. 6. sz. 680-685</a:t>
            </a:r>
            <a:r>
              <a:rPr lang="hu-HU" sz="1200" dirty="0" smtClean="0"/>
              <a:t>.</a:t>
            </a:r>
          </a:p>
          <a:p>
            <a:pPr marL="171450" indent="-171450" algn="just">
              <a:defRPr/>
            </a:pPr>
            <a:r>
              <a:rPr lang="hu-HU" sz="1200" dirty="0" smtClean="0"/>
              <a:t>Hood, W. W., Wilson, C. S. (2001): The </a:t>
            </a:r>
            <a:r>
              <a:rPr lang="hu-HU" sz="1200" dirty="0" err="1" smtClean="0"/>
              <a:t>Literature</a:t>
            </a:r>
            <a:r>
              <a:rPr lang="hu-HU" sz="1200" dirty="0" smtClean="0"/>
              <a:t> of </a:t>
            </a:r>
            <a:r>
              <a:rPr lang="hu-HU" sz="1200" dirty="0" err="1" smtClean="0"/>
              <a:t>Bibliometrics</a:t>
            </a:r>
            <a:r>
              <a:rPr lang="hu-HU" sz="1200" dirty="0" smtClean="0"/>
              <a:t>, </a:t>
            </a:r>
            <a:r>
              <a:rPr lang="hu-HU" sz="1200" dirty="0" err="1" smtClean="0"/>
              <a:t>Scientometrics</a:t>
            </a:r>
            <a:r>
              <a:rPr lang="hu-HU" sz="1200" dirty="0" smtClean="0"/>
              <a:t>, and </a:t>
            </a:r>
            <a:r>
              <a:rPr lang="hu-HU" sz="1200" dirty="0" err="1" smtClean="0"/>
              <a:t>Informetrics</a:t>
            </a:r>
            <a:r>
              <a:rPr lang="hu-HU" sz="1200" dirty="0" smtClean="0"/>
              <a:t>. </a:t>
            </a:r>
            <a:r>
              <a:rPr lang="hu-HU" sz="1200" dirty="0" err="1" smtClean="0"/>
              <a:t>Scientometrics</a:t>
            </a:r>
            <a:r>
              <a:rPr lang="hu-HU" sz="1200" dirty="0" smtClean="0"/>
              <a:t>, 52. 2. sz. 291-314.</a:t>
            </a:r>
          </a:p>
          <a:p>
            <a:pPr marL="171450" indent="-171450" algn="just">
              <a:defRPr/>
            </a:pPr>
            <a:r>
              <a:rPr lang="hu-HU" sz="1200" dirty="0" err="1" smtClean="0"/>
              <a:t>Kampis</a:t>
            </a:r>
            <a:r>
              <a:rPr lang="hu-HU" sz="1200" dirty="0" smtClean="0"/>
              <a:t> György, Soós Sándor és Gulyás László (2011): A magyar tudomány intézményi szerkezete és kompetenciái, 2001-2010: a Reuters-Thomson - ISI Web of Science adatbázis alapján. Magyar Tudomány, 172. 8. sz. 963–980.</a:t>
            </a:r>
          </a:p>
          <a:p>
            <a:pPr marL="171450" indent="-171450" algn="just">
              <a:defRPr/>
            </a:pPr>
            <a:r>
              <a:rPr lang="hu-HU" sz="1200" dirty="0"/>
              <a:t>Nagy Gyula (2014): Megy-e a digitalizálás által a világ elébb? Avagy mi végre digitalizálunk? Információs Társadalom, 14. 3. sz. 44-52</a:t>
            </a:r>
            <a:r>
              <a:rPr lang="hu-HU" sz="1200" dirty="0" smtClean="0"/>
              <a:t>.</a:t>
            </a:r>
          </a:p>
          <a:p>
            <a:pPr marL="171450" indent="-171450" algn="just">
              <a:defRPr/>
            </a:pPr>
            <a:r>
              <a:rPr lang="hu-HU" sz="1200" dirty="0" smtClean="0"/>
              <a:t>Nagy Gyula (2016): </a:t>
            </a:r>
            <a:r>
              <a:rPr lang="hu-HU" sz="1200" dirty="0" err="1" smtClean="0"/>
              <a:t>Tudománymetria</a:t>
            </a:r>
            <a:r>
              <a:rPr lang="hu-HU" sz="1200" dirty="0" smtClean="0"/>
              <a:t> és neveléstudomány. Iskolakultúra, 26. 2. sz. 50–62.</a:t>
            </a:r>
          </a:p>
          <a:p>
            <a:pPr marL="171450" indent="-171450" algn="just">
              <a:defRPr/>
            </a:pPr>
            <a:r>
              <a:rPr lang="hu-HU" sz="1200" dirty="0" smtClean="0"/>
              <a:t>Németh András és </a:t>
            </a:r>
            <a:r>
              <a:rPr lang="hu-HU" sz="1200" dirty="0" err="1" smtClean="0"/>
              <a:t>Biró</a:t>
            </a:r>
            <a:r>
              <a:rPr lang="hu-HU" sz="1200" dirty="0" smtClean="0"/>
              <a:t> Zsuzsanna Hanna (2009, szerk.): A magyar neveléstudomány a 20. század második felében. Gondolat, Budapest.</a:t>
            </a:r>
          </a:p>
          <a:p>
            <a:pPr marL="171450" indent="-171450" algn="just">
              <a:defRPr/>
            </a:pPr>
            <a:r>
              <a:rPr lang="hu-HU" sz="1200" dirty="0" smtClean="0"/>
              <a:t>Pap K. Tünde (2009): Folyóirat-hivatkozások a neveléstudományi folyóiratokban. </a:t>
            </a:r>
            <a:r>
              <a:rPr lang="hu-HU" sz="1200" dirty="0" err="1" smtClean="0"/>
              <a:t>In</a:t>
            </a:r>
            <a:r>
              <a:rPr lang="hu-HU" sz="1200" dirty="0" smtClean="0"/>
              <a:t> Németh András és </a:t>
            </a:r>
            <a:r>
              <a:rPr lang="hu-HU" sz="1200" dirty="0" err="1" smtClean="0"/>
              <a:t>Biró</a:t>
            </a:r>
            <a:r>
              <a:rPr lang="hu-HU" sz="1200" dirty="0" smtClean="0"/>
              <a:t> Zsuzsanna Hanna (szerk.): A magyar neveléstudomány a 20. század második felében. Gondolat, Budapest. 210–226.</a:t>
            </a:r>
          </a:p>
          <a:p>
            <a:pPr marL="171450" indent="-171450" algn="just">
              <a:defRPr/>
            </a:pPr>
            <a:r>
              <a:rPr lang="hu-HU" sz="1200" dirty="0" err="1" smtClean="0"/>
              <a:t>Scheuring</a:t>
            </a:r>
            <a:r>
              <a:rPr lang="hu-HU" sz="1200" dirty="0" smtClean="0"/>
              <a:t> István (2012): Kinek van szüksége az </a:t>
            </a:r>
            <a:r>
              <a:rPr lang="hu-HU" sz="1200" dirty="0" err="1" smtClean="0"/>
              <a:t>MTMT-adatbázisra</a:t>
            </a:r>
            <a:r>
              <a:rPr lang="hu-HU" sz="1200" dirty="0" smtClean="0"/>
              <a:t>? Magyar Tudomány, 173. 8. sz. 991-992.</a:t>
            </a:r>
          </a:p>
          <a:p>
            <a:pPr marL="171450" indent="-171450" algn="just">
              <a:defRPr/>
            </a:pPr>
            <a:r>
              <a:rPr lang="en-US" sz="1200" dirty="0" smtClean="0"/>
              <a:t>Soós </a:t>
            </a:r>
            <a:r>
              <a:rPr lang="en-US" sz="1200" dirty="0" err="1" smtClean="0"/>
              <a:t>Sándor</a:t>
            </a:r>
            <a:r>
              <a:rPr lang="en-US" sz="1200" dirty="0" smtClean="0"/>
              <a:t>, Schubert </a:t>
            </a:r>
            <a:r>
              <a:rPr lang="en-US" sz="1200" dirty="0" err="1" smtClean="0"/>
              <a:t>András</a:t>
            </a:r>
            <a:r>
              <a:rPr lang="en-US" sz="1200" dirty="0" smtClean="0"/>
              <a:t>, </a:t>
            </a:r>
            <a:r>
              <a:rPr lang="en-US" sz="1200" dirty="0" err="1" smtClean="0"/>
              <a:t>Pléh</a:t>
            </a:r>
            <a:r>
              <a:rPr lang="en-US" sz="1200" dirty="0" smtClean="0"/>
              <a:t> </a:t>
            </a:r>
            <a:r>
              <a:rPr lang="en-US" sz="1200" dirty="0" err="1" smtClean="0"/>
              <a:t>Csaba</a:t>
            </a:r>
            <a:r>
              <a:rPr lang="en-US" sz="1200" dirty="0" smtClean="0"/>
              <a:t> (2009):Tendencies in the Core Journal of Hungarian Psychology (An Exploratory Study). 28th Annual Conference of the European Society of the History of Human Sciences (ESHHS), Budapest, 2009 July 21-25.</a:t>
            </a:r>
            <a:endParaRPr lang="hu-HU" sz="1200" dirty="0" smtClean="0"/>
          </a:p>
          <a:p>
            <a:pPr marL="171450" indent="-171450" algn="just">
              <a:defRPr/>
            </a:pPr>
            <a:r>
              <a:rPr lang="hu-HU" sz="1200" dirty="0" err="1" smtClean="0"/>
              <a:t>Taga</a:t>
            </a:r>
            <a:r>
              <a:rPr lang="hu-HU" sz="1200" dirty="0" smtClean="0"/>
              <a:t> Márta (2014): Az MTMT szerepe a hazai tudományos életben - hitelesség és visszakereshetőség. Orvosi Könyvtárak, 11. 3. sz. 11.</a:t>
            </a:r>
          </a:p>
          <a:p>
            <a:pPr marL="171450" indent="-171450" algn="just">
              <a:defRPr/>
            </a:pPr>
            <a:r>
              <a:rPr lang="hu-HU" sz="1200" dirty="0" smtClean="0"/>
              <a:t>Tóth István János, </a:t>
            </a:r>
            <a:r>
              <a:rPr lang="hu-HU" sz="1200" dirty="0" err="1" smtClean="0"/>
              <a:t>Toman</a:t>
            </a:r>
            <a:r>
              <a:rPr lang="hu-HU" sz="1200" dirty="0" smtClean="0"/>
              <a:t> Nikoletta és </a:t>
            </a:r>
            <a:r>
              <a:rPr lang="hu-HU" sz="1200" dirty="0" err="1" smtClean="0"/>
              <a:t>Cserpes</a:t>
            </a:r>
            <a:r>
              <a:rPr lang="hu-HU" sz="1200" dirty="0" smtClean="0"/>
              <a:t> Tünde (2008): A magyar neveléstudomány tudományos aktivitásának felmérése empirikus eszközökkel - Kutatási </a:t>
            </a:r>
            <a:r>
              <a:rPr lang="hu-HU" sz="1200" dirty="0" err="1" smtClean="0"/>
              <a:t>zárótanulmány</a:t>
            </a:r>
            <a:r>
              <a:rPr lang="hu-HU" sz="1200" dirty="0" smtClean="0"/>
              <a:t>. </a:t>
            </a:r>
            <a:r>
              <a:rPr lang="hu-HU" sz="1200" dirty="0" err="1" smtClean="0"/>
              <a:t>Wargo</a:t>
            </a:r>
            <a:r>
              <a:rPr lang="hu-HU" sz="1200" dirty="0" smtClean="0"/>
              <a:t> Közgazdasági Elemző- és Piackutató Intézet, Budapest.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277"/>
            <a:ext cx="368754" cy="368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Köszönöm a figyelmet!</a:t>
            </a:r>
          </a:p>
        </p:txBody>
      </p:sp>
      <p:sp>
        <p:nvSpPr>
          <p:cNvPr id="2765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gyula.nagy@ek.szte.hu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2573"/>
            <a:ext cx="1583829" cy="158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395536" y="4797152"/>
            <a:ext cx="1584176" cy="12957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01" y="4509871"/>
            <a:ext cx="1583829" cy="158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90" y="197255"/>
            <a:ext cx="1379278" cy="157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1" y="4509871"/>
            <a:ext cx="1583829" cy="1604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899666" y="1124744"/>
            <a:ext cx="8136830" cy="5564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hu-HU" altLang="hu-HU" sz="2800" kern="0" dirty="0"/>
              <a:t>A </a:t>
            </a:r>
            <a:r>
              <a:rPr lang="hu-HU" altLang="hu-HU" sz="2800" kern="0" dirty="0" err="1"/>
              <a:t>tudománymetria</a:t>
            </a:r>
            <a:r>
              <a:rPr lang="hu-HU" altLang="hu-HU" sz="2800" kern="0" dirty="0"/>
              <a:t> és </a:t>
            </a:r>
            <a:r>
              <a:rPr lang="hu-HU" altLang="hu-HU" sz="2800" kern="0" dirty="0" smtClean="0"/>
              <a:t>egyes diszciplínák </a:t>
            </a:r>
            <a:r>
              <a:rPr lang="hu-HU" altLang="hu-HU" sz="2800" kern="0" dirty="0"/>
              <a:t>kapcsolata (</a:t>
            </a:r>
            <a:r>
              <a:rPr lang="hu-HU" altLang="hu-HU" sz="2800" i="1" kern="0" dirty="0"/>
              <a:t>Nagy</a:t>
            </a:r>
            <a:r>
              <a:rPr lang="hu-HU" altLang="hu-HU" sz="2800" kern="0" dirty="0"/>
              <a:t>, </a:t>
            </a:r>
            <a:r>
              <a:rPr lang="hu-HU" altLang="hu-HU" sz="2800" kern="0" dirty="0" smtClean="0"/>
              <a:t>2016; </a:t>
            </a:r>
            <a:r>
              <a:rPr lang="hu-HU" altLang="hu-HU" sz="2800" i="1" dirty="0" smtClean="0"/>
              <a:t>Soós, Schubert</a:t>
            </a:r>
            <a:r>
              <a:rPr lang="hu-HU" altLang="hu-HU" sz="2800" dirty="0" smtClean="0"/>
              <a:t> és </a:t>
            </a:r>
            <a:r>
              <a:rPr lang="hu-HU" altLang="hu-HU" sz="2800" i="1" dirty="0" smtClean="0"/>
              <a:t>Pléh</a:t>
            </a:r>
            <a:r>
              <a:rPr lang="hu-HU" altLang="hu-HU" sz="2800" dirty="0" smtClean="0"/>
              <a:t>, 2009</a:t>
            </a:r>
            <a:r>
              <a:rPr lang="hu-HU" altLang="hu-HU" sz="2800" kern="0" dirty="0" smtClean="0"/>
              <a:t>)</a:t>
            </a:r>
            <a:endParaRPr lang="hu-HU" altLang="hu-HU" sz="2800" kern="0" dirty="0"/>
          </a:p>
          <a:p>
            <a:pPr marL="457200" indent="-457200" eaLnBrk="1" hangingPunct="1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hu-HU" altLang="hu-HU" sz="2800" kern="0" dirty="0"/>
              <a:t>A </a:t>
            </a:r>
            <a:r>
              <a:rPr lang="hu-HU" altLang="hu-HU" sz="2800" kern="0" dirty="0" err="1"/>
              <a:t>tudománymetriai</a:t>
            </a:r>
            <a:r>
              <a:rPr lang="hu-HU" altLang="hu-HU" sz="2800" kern="0" dirty="0"/>
              <a:t> háttér biztosítása:</a:t>
            </a:r>
            <a:br>
              <a:rPr lang="hu-HU" altLang="hu-HU" sz="2800" kern="0" dirty="0"/>
            </a:br>
            <a:r>
              <a:rPr lang="hu-HU" altLang="hu-HU" sz="2800" kern="0" dirty="0"/>
              <a:t>	- tudományszervezés és támogatás</a:t>
            </a:r>
          </a:p>
          <a:p>
            <a:pPr lvl="1" eaLnBrk="1" hangingPunct="1">
              <a:lnSpc>
                <a:spcPct val="130000"/>
              </a:lnSpc>
              <a:defRPr/>
            </a:pPr>
            <a:r>
              <a:rPr lang="hu-HU" altLang="hu-HU" sz="2800" b="1" kern="0" dirty="0">
                <a:solidFill>
                  <a:srgbClr val="C00000"/>
                </a:solidFill>
              </a:rPr>
              <a:t>	</a:t>
            </a:r>
            <a:r>
              <a:rPr lang="hu-HU" altLang="hu-HU" sz="2800" b="1" kern="0" dirty="0">
                <a:solidFill>
                  <a:srgbClr val="920000"/>
                </a:solidFill>
              </a:rPr>
              <a:t>- könyvtárosi feladat</a:t>
            </a:r>
          </a:p>
          <a:p>
            <a:pPr marL="457200" indent="-457200" algn="just" eaLnBrk="1" hangingPunct="1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hu-HU" altLang="hu-HU" sz="2800" kern="0" dirty="0"/>
              <a:t>Magyar Tudományos Művek Tára (MTMT) (</a:t>
            </a:r>
            <a:r>
              <a:rPr lang="hu-HU" altLang="hu-HU" sz="2800" i="1" kern="0" dirty="0" err="1"/>
              <a:t>Scheuring</a:t>
            </a:r>
            <a:r>
              <a:rPr lang="hu-HU" altLang="hu-HU" sz="2800" kern="0" dirty="0"/>
              <a:t>, 2012; </a:t>
            </a:r>
            <a:r>
              <a:rPr lang="hu-HU" altLang="hu-HU" sz="2800" i="1" kern="0" dirty="0"/>
              <a:t>Csaba, Szentes</a:t>
            </a:r>
            <a:r>
              <a:rPr lang="hu-HU" altLang="hu-HU" sz="2800" kern="0" dirty="0"/>
              <a:t> és </a:t>
            </a:r>
            <a:r>
              <a:rPr lang="hu-HU" altLang="hu-HU" sz="2800" i="1" kern="0" dirty="0"/>
              <a:t>Zalai</a:t>
            </a:r>
            <a:r>
              <a:rPr lang="hu-HU" altLang="hu-HU" sz="2800" kern="0" dirty="0"/>
              <a:t>, 2014)</a:t>
            </a:r>
          </a:p>
          <a:p>
            <a:pPr lvl="1" eaLnBrk="1" hangingPunct="1">
              <a:defRPr/>
            </a:pPr>
            <a:endParaRPr lang="hu-HU" altLang="hu-HU" sz="2800" b="1" kern="0" dirty="0"/>
          </a:p>
        </p:txBody>
      </p:sp>
      <p:sp>
        <p:nvSpPr>
          <p:cNvPr id="6147" name="Rectangle 2"/>
          <p:cNvSpPr txBox="1">
            <a:spLocks noChangeArrowheads="1"/>
          </p:cNvSpPr>
          <p:nvPr/>
        </p:nvSpPr>
        <p:spPr bwMode="auto">
          <a:xfrm>
            <a:off x="395288" y="73025"/>
            <a:ext cx="8748712" cy="97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b="1">
                <a:solidFill>
                  <a:srgbClr val="333399"/>
                </a:solidFill>
              </a:rPr>
              <a:t>A tudománymetria és a könyvtártudomány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277"/>
            <a:ext cx="368754" cy="368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0825" y="115889"/>
            <a:ext cx="8893175" cy="64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u-HU" altLang="hu-HU" sz="3200" b="1" kern="0" dirty="0" err="1" smtClean="0">
                <a:solidFill>
                  <a:srgbClr val="333399"/>
                </a:solidFill>
              </a:rPr>
              <a:t>Tudománymetriai</a:t>
            </a:r>
            <a:r>
              <a:rPr lang="hu-HU" altLang="hu-HU" sz="3200" b="1" kern="0" dirty="0" smtClean="0">
                <a:solidFill>
                  <a:srgbClr val="333399"/>
                </a:solidFill>
              </a:rPr>
              <a:t> kutatások</a:t>
            </a:r>
          </a:p>
        </p:txBody>
      </p:sp>
      <p:sp>
        <p:nvSpPr>
          <p:cNvPr id="7171" name="Téglalap 2"/>
          <p:cNvSpPr>
            <a:spLocks noChangeArrowheads="1"/>
          </p:cNvSpPr>
          <p:nvPr/>
        </p:nvSpPr>
        <p:spPr bwMode="auto">
          <a:xfrm>
            <a:off x="0" y="836712"/>
            <a:ext cx="9144000" cy="6093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hu-HU" altLang="hu-HU" sz="2500" dirty="0"/>
              <a:t>A magyar neveléstudomány tudományos aktivitásának felmérése empirikus eszközökkel. </a:t>
            </a:r>
            <a:r>
              <a:rPr lang="hu-HU" altLang="hu-HU" sz="2500" dirty="0" err="1"/>
              <a:t>Wargo</a:t>
            </a:r>
            <a:r>
              <a:rPr lang="hu-HU" altLang="hu-HU" sz="2500" dirty="0"/>
              <a:t> Közgazdasági Elemző- és Piackutató Intézet (</a:t>
            </a:r>
            <a:r>
              <a:rPr lang="hu-HU" altLang="hu-HU" sz="2500" i="1" dirty="0"/>
              <a:t>Tóth, </a:t>
            </a:r>
            <a:r>
              <a:rPr lang="hu-HU" altLang="hu-HU" sz="2500" i="1" dirty="0" err="1"/>
              <a:t>Toman</a:t>
            </a:r>
            <a:r>
              <a:rPr lang="hu-HU" altLang="hu-HU" sz="2500" i="1" dirty="0"/>
              <a:t> </a:t>
            </a:r>
            <a:r>
              <a:rPr lang="hu-HU" altLang="hu-HU" sz="2500" dirty="0"/>
              <a:t>és</a:t>
            </a:r>
            <a:r>
              <a:rPr lang="hu-HU" altLang="hu-HU" sz="2500" i="1" dirty="0"/>
              <a:t> </a:t>
            </a:r>
            <a:r>
              <a:rPr lang="hu-HU" altLang="hu-HU" sz="2500" i="1" dirty="0" err="1"/>
              <a:t>Cserpes</a:t>
            </a:r>
            <a:r>
              <a:rPr lang="hu-HU" altLang="hu-HU" sz="2500" dirty="0"/>
              <a:t>, 2008)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hu-HU" altLang="hu-HU" sz="2500" dirty="0"/>
              <a:t>ELTE Neveléstudományi DI, Pedagógiatörténeti Doktori Műhely 2007-2008, Németh András, OTKA-kutatás (</a:t>
            </a:r>
            <a:r>
              <a:rPr lang="hu-HU" altLang="hu-HU" sz="2500" i="1" dirty="0"/>
              <a:t>Németh </a:t>
            </a:r>
            <a:r>
              <a:rPr lang="hu-HU" altLang="hu-HU" sz="2500" dirty="0"/>
              <a:t>és</a:t>
            </a:r>
            <a:r>
              <a:rPr lang="hu-HU" altLang="hu-HU" sz="2500" i="1" dirty="0"/>
              <a:t> </a:t>
            </a:r>
            <a:r>
              <a:rPr lang="hu-HU" altLang="hu-HU" sz="2500" i="1" dirty="0" err="1"/>
              <a:t>Biró</a:t>
            </a:r>
            <a:r>
              <a:rPr lang="hu-HU" altLang="hu-HU" sz="2500" dirty="0"/>
              <a:t>, 2009</a:t>
            </a:r>
            <a:r>
              <a:rPr lang="hu-HU" altLang="hu-HU" sz="2500" dirty="0" smtClean="0"/>
              <a:t>)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hu-HU" altLang="hu-HU" sz="2500" dirty="0" smtClean="0"/>
              <a:t>Magyar Pszichológiai Szemle: </a:t>
            </a:r>
            <a:r>
              <a:rPr lang="en-US" altLang="hu-HU" sz="2500" dirty="0" smtClean="0"/>
              <a:t>Tendencies in the Core Journal of</a:t>
            </a:r>
            <a:r>
              <a:rPr lang="hu-HU" altLang="hu-HU" sz="2500" dirty="0" smtClean="0"/>
              <a:t> </a:t>
            </a:r>
            <a:r>
              <a:rPr lang="hu-HU" altLang="hu-HU" sz="2500" dirty="0" err="1" smtClean="0"/>
              <a:t>Hungarian</a:t>
            </a:r>
            <a:r>
              <a:rPr lang="hu-HU" altLang="hu-HU" sz="2500" dirty="0" smtClean="0"/>
              <a:t> </a:t>
            </a:r>
            <a:r>
              <a:rPr lang="hu-HU" altLang="hu-HU" sz="2500" dirty="0" err="1" smtClean="0"/>
              <a:t>Psychology</a:t>
            </a:r>
            <a:r>
              <a:rPr lang="hu-HU" altLang="hu-HU" sz="2500" dirty="0" smtClean="0"/>
              <a:t> (</a:t>
            </a:r>
            <a:r>
              <a:rPr lang="hu-HU" altLang="hu-HU" sz="2500" i="1" dirty="0" smtClean="0"/>
              <a:t>Soós, Schubert</a:t>
            </a:r>
            <a:r>
              <a:rPr lang="hu-HU" altLang="hu-HU" sz="2500" dirty="0" smtClean="0"/>
              <a:t> és </a:t>
            </a:r>
            <a:r>
              <a:rPr lang="hu-HU" altLang="hu-HU" sz="2500" i="1" dirty="0" smtClean="0"/>
              <a:t>Pléh</a:t>
            </a:r>
            <a:r>
              <a:rPr lang="hu-HU" altLang="hu-HU" sz="2500" dirty="0" smtClean="0"/>
              <a:t>, 2009)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hu-HU" altLang="hu-HU" sz="2500" dirty="0" smtClean="0"/>
              <a:t>A Magyar Pedagógia c. folyóirat </a:t>
            </a:r>
            <a:r>
              <a:rPr lang="hu-HU" altLang="hu-HU" sz="2500" dirty="0" err="1" smtClean="0"/>
              <a:t>tudománymetriai</a:t>
            </a:r>
            <a:r>
              <a:rPr lang="hu-HU" altLang="hu-HU" sz="2500" dirty="0" smtClean="0"/>
              <a:t> és tartalmi elemzése, Nagy Gyula (SZTE Neveléstudományi Doktori Iskola) kutatása</a:t>
            </a:r>
          </a:p>
        </p:txBody>
      </p:sp>
      <p:sp>
        <p:nvSpPr>
          <p:cNvPr id="2" name="Téglalap 1"/>
          <p:cNvSpPr/>
          <p:nvPr/>
        </p:nvSpPr>
        <p:spPr>
          <a:xfrm>
            <a:off x="467544" y="5461070"/>
            <a:ext cx="8676456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hu-HU" altLang="hu-HU" sz="2500" b="1" dirty="0" smtClean="0">
                <a:solidFill>
                  <a:srgbClr val="920000"/>
                </a:solidFill>
              </a:rPr>
              <a:t>A Magyar Pedagógia c. folyóirat </a:t>
            </a:r>
            <a:r>
              <a:rPr lang="hu-HU" altLang="hu-HU" sz="2500" b="1" dirty="0" err="1" smtClean="0">
                <a:solidFill>
                  <a:srgbClr val="920000"/>
                </a:solidFill>
              </a:rPr>
              <a:t>tudománymetriai</a:t>
            </a:r>
            <a:r>
              <a:rPr lang="hu-HU" altLang="hu-HU" sz="2500" b="1" dirty="0" smtClean="0">
                <a:solidFill>
                  <a:srgbClr val="920000"/>
                </a:solidFill>
              </a:rPr>
              <a:t> és tartalmi elemzése, Nagy Gyula (SZTE Neveléstudományi Doktori Iskola) kutatása+Vezetéstudomány c. folyóirat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17463" y="0"/>
            <a:ext cx="9144001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b="1" dirty="0" smtClean="0">
                <a:solidFill>
                  <a:srgbClr val="333399"/>
                </a:solidFill>
              </a:rPr>
              <a:t>A módszer</a:t>
            </a:r>
            <a:endParaRPr lang="hu-HU" altLang="hu-HU" b="1" dirty="0">
              <a:solidFill>
                <a:srgbClr val="333399"/>
              </a:solidFill>
            </a:endParaRPr>
          </a:p>
        </p:txBody>
      </p:sp>
      <p:sp>
        <p:nvSpPr>
          <p:cNvPr id="7" name="Téglalap 2"/>
          <p:cNvSpPr>
            <a:spLocks noChangeArrowheads="1"/>
          </p:cNvSpPr>
          <p:nvPr/>
        </p:nvSpPr>
        <p:spPr bwMode="auto">
          <a:xfrm>
            <a:off x="1115616" y="836712"/>
            <a:ext cx="8028384" cy="552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140000"/>
              </a:lnSpc>
              <a:spcBef>
                <a:spcPct val="0"/>
              </a:spcBef>
              <a:buNone/>
            </a:pPr>
            <a:r>
              <a:rPr lang="hu-HU" altLang="hu-HU" sz="2800" dirty="0" smtClean="0"/>
              <a:t>0. Digitalizálás/fájlok begyűjtése a kiadótól</a:t>
            </a:r>
          </a:p>
          <a:p>
            <a:pPr marL="0" indent="0" eaLnBrk="1" hangingPunct="1">
              <a:lnSpc>
                <a:spcPct val="140000"/>
              </a:lnSpc>
              <a:spcBef>
                <a:spcPct val="0"/>
              </a:spcBef>
              <a:buNone/>
            </a:pPr>
            <a:r>
              <a:rPr lang="hu-HU" altLang="hu-HU" sz="2800" dirty="0" smtClean="0"/>
              <a:t>1. Adatbázis: </a:t>
            </a:r>
            <a:r>
              <a:rPr lang="hu-HU" altLang="hu-HU" sz="2800" dirty="0" err="1" smtClean="0"/>
              <a:t>metaadatolás</a:t>
            </a:r>
            <a:r>
              <a:rPr lang="hu-HU" altLang="hu-HU" sz="2800" dirty="0" smtClean="0"/>
              <a:t> és </a:t>
            </a:r>
            <a:r>
              <a:rPr lang="hu-HU" altLang="hu-HU" sz="2800" dirty="0" err="1" smtClean="0"/>
              <a:t>full-text</a:t>
            </a:r>
            <a:r>
              <a:rPr lang="hu-HU" altLang="hu-HU" sz="2800" dirty="0" smtClean="0"/>
              <a:t> indexelés</a:t>
            </a:r>
          </a:p>
          <a:p>
            <a:pPr marL="0" indent="0" eaLnBrk="1" hangingPunct="1">
              <a:lnSpc>
                <a:spcPct val="140000"/>
              </a:lnSpc>
              <a:spcBef>
                <a:spcPct val="0"/>
              </a:spcBef>
              <a:buNone/>
            </a:pPr>
            <a:r>
              <a:rPr lang="hu-HU" altLang="hu-HU" sz="2800" dirty="0" smtClean="0"/>
              <a:t>2. A </a:t>
            </a:r>
            <a:r>
              <a:rPr lang="hu-HU" altLang="hu-HU" sz="2800" dirty="0" err="1" smtClean="0"/>
              <a:t>full-text</a:t>
            </a:r>
            <a:r>
              <a:rPr lang="hu-HU" altLang="hu-HU" sz="2800" dirty="0" smtClean="0"/>
              <a:t> szövegkorpusz feldolgozása szövegbányászati módszerek segítségével</a:t>
            </a:r>
          </a:p>
          <a:p>
            <a:pPr marL="0" indent="0" eaLnBrk="1" hangingPunct="1">
              <a:lnSpc>
                <a:spcPct val="140000"/>
              </a:lnSpc>
              <a:spcBef>
                <a:spcPct val="0"/>
              </a:spcBef>
              <a:buNone/>
            </a:pPr>
            <a:r>
              <a:rPr lang="hu-HU" altLang="hu-HU" sz="2800" dirty="0" smtClean="0"/>
              <a:t>3. A kapott adatok értelmezése, elemzése, következtetések levonása</a:t>
            </a:r>
          </a:p>
          <a:p>
            <a:pPr marL="0" indent="0" eaLnBrk="1" hangingPunct="1">
              <a:lnSpc>
                <a:spcPct val="140000"/>
              </a:lnSpc>
              <a:spcBef>
                <a:spcPct val="0"/>
              </a:spcBef>
              <a:buNone/>
            </a:pPr>
            <a:r>
              <a:rPr lang="hu-HU" altLang="hu-HU" sz="2800" dirty="0" smtClean="0"/>
              <a:t>4. Vizualizálás: gráfok, diagramok, </a:t>
            </a:r>
            <a:r>
              <a:rPr lang="hu-HU" altLang="hu-HU" sz="2800" dirty="0" err="1" smtClean="0"/>
              <a:t>hőtérkép</a:t>
            </a:r>
            <a:r>
              <a:rPr lang="hu-HU" altLang="hu-HU" sz="2800" dirty="0" smtClean="0"/>
              <a:t>, szófelhő, stb.</a:t>
            </a:r>
          </a:p>
          <a:p>
            <a:pPr marL="0" indent="0" eaLnBrk="1" hangingPunct="1">
              <a:lnSpc>
                <a:spcPct val="140000"/>
              </a:lnSpc>
              <a:spcBef>
                <a:spcPct val="0"/>
              </a:spcBef>
              <a:buNone/>
            </a:pPr>
            <a:r>
              <a:rPr lang="hu-HU" altLang="hu-HU" sz="2800" dirty="0" smtClean="0"/>
              <a:t>5. Eredmények prezentálása, publikálása</a:t>
            </a:r>
            <a:endParaRPr lang="hu-HU" altLang="hu-HU" sz="2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277"/>
            <a:ext cx="368754" cy="368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églalap 2"/>
          <p:cNvSpPr>
            <a:spLocks noChangeArrowheads="1"/>
          </p:cNvSpPr>
          <p:nvPr/>
        </p:nvSpPr>
        <p:spPr bwMode="auto">
          <a:xfrm>
            <a:off x="0" y="6165304"/>
            <a:ext cx="914399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lnSpc>
                <a:spcPct val="140000"/>
              </a:lnSpc>
              <a:spcBef>
                <a:spcPct val="0"/>
              </a:spcBef>
              <a:buNone/>
            </a:pPr>
            <a:r>
              <a:rPr lang="hu-HU" altLang="hu-HU" sz="3000" b="1" dirty="0" smtClean="0">
                <a:solidFill>
                  <a:schemeClr val="bg1"/>
                </a:solidFill>
              </a:rPr>
              <a:t>Cél: teljes körű </a:t>
            </a:r>
            <a:r>
              <a:rPr lang="hu-HU" altLang="hu-HU" sz="3000" b="1" dirty="0" err="1" smtClean="0">
                <a:solidFill>
                  <a:schemeClr val="bg1"/>
                </a:solidFill>
              </a:rPr>
              <a:t>tudománymetriai</a:t>
            </a:r>
            <a:r>
              <a:rPr lang="hu-HU" altLang="hu-HU" sz="3000" b="1" dirty="0" smtClean="0">
                <a:solidFill>
                  <a:schemeClr val="bg1"/>
                </a:solidFill>
              </a:rPr>
              <a:t> elemzés</a:t>
            </a:r>
            <a:endParaRPr lang="hu-HU" altLang="hu-HU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71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17463" y="71537"/>
            <a:ext cx="9144001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b="1" dirty="0" smtClean="0">
                <a:solidFill>
                  <a:srgbClr val="333399"/>
                </a:solidFill>
              </a:rPr>
              <a:t>A </a:t>
            </a:r>
            <a:r>
              <a:rPr lang="hu-HU" altLang="hu-HU" b="1" dirty="0" err="1" smtClean="0">
                <a:solidFill>
                  <a:srgbClr val="333399"/>
                </a:solidFill>
              </a:rPr>
              <a:t>metaadatok</a:t>
            </a:r>
            <a:r>
              <a:rPr lang="hu-HU" altLang="hu-HU" b="1" dirty="0" smtClean="0">
                <a:solidFill>
                  <a:srgbClr val="333399"/>
                </a:solidFill>
              </a:rPr>
              <a:t> elemzése - lehetőségek</a:t>
            </a:r>
            <a:endParaRPr lang="hu-HU" altLang="hu-HU" b="1" dirty="0">
              <a:solidFill>
                <a:srgbClr val="333399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0728"/>
            <a:ext cx="9144001" cy="1800200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1619671" y="2852936"/>
            <a:ext cx="7524329" cy="40811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A legtöbbet publikáló szerzők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Cikkek számának változása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Többszerzős publikációk aránya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Társszerzőségi gráf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Tanulmányok hosszának változása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Férfi/női szerzők aránya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Intézményi hovatartozás vizsgálata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Szerzői háttér vizsgálata (tudományos fokozatok, tudományterületi megoszlás)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277"/>
            <a:ext cx="368754" cy="368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82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44450"/>
            <a:ext cx="9180513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u-HU" altLang="hu-HU" sz="3200" b="1" kern="0" dirty="0" smtClean="0">
                <a:solidFill>
                  <a:srgbClr val="333399"/>
                </a:solidFill>
              </a:rPr>
              <a:t>A folyóirat (MP) névjegye</a:t>
            </a:r>
          </a:p>
        </p:txBody>
      </p:sp>
      <p:sp>
        <p:nvSpPr>
          <p:cNvPr id="8195" name="Téglalap 2"/>
          <p:cNvSpPr>
            <a:spLocks noChangeArrowheads="1"/>
          </p:cNvSpPr>
          <p:nvPr/>
        </p:nvSpPr>
        <p:spPr bwMode="auto">
          <a:xfrm>
            <a:off x="684213" y="981075"/>
            <a:ext cx="8459787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r>
              <a:rPr lang="hu-HU" altLang="hu-HU" sz="2800" dirty="0"/>
              <a:t>Megújulás (1991): új főszerkesztő+szerkesztőség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r>
              <a:rPr lang="hu-HU" altLang="hu-HU" sz="2800" dirty="0"/>
              <a:t>1991-2014: </a:t>
            </a:r>
            <a:r>
              <a:rPr lang="hu-HU" altLang="hu-HU" sz="2800" dirty="0" smtClean="0"/>
              <a:t>389 </a:t>
            </a:r>
            <a:r>
              <a:rPr lang="hu-HU" altLang="hu-HU" sz="2800" dirty="0"/>
              <a:t>szerző, 569 publikáció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r>
              <a:rPr lang="hu-HU" altLang="hu-HU" sz="2800" dirty="0"/>
              <a:t>Összes hivatkozás: </a:t>
            </a:r>
            <a:r>
              <a:rPr lang="hu-HU" altLang="hu-HU" sz="2800" dirty="0" smtClean="0"/>
              <a:t>14.039</a:t>
            </a:r>
            <a:endParaRPr lang="hu-HU" altLang="hu-HU" sz="2800" dirty="0"/>
          </a:p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r>
              <a:rPr lang="hu-HU" altLang="hu-HU" sz="2800" dirty="0"/>
              <a:t>Tendenciák: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r>
              <a:rPr lang="hu-HU" altLang="hu-HU" sz="2800" dirty="0"/>
              <a:t>Publikációk száma: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r>
              <a:rPr lang="hu-HU" altLang="hu-HU" sz="2800" dirty="0"/>
              <a:t>Társszerzős cikkek aránya: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r>
              <a:rPr lang="hu-HU" altLang="hu-HU" sz="2800" dirty="0"/>
              <a:t>Női szerzők aránya:  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r>
              <a:rPr lang="hu-HU" altLang="hu-HU" sz="2800" dirty="0"/>
              <a:t>Publikációk átlagos hossza: 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r>
              <a:rPr lang="hu-HU" altLang="hu-HU" sz="2800" dirty="0"/>
              <a:t>Hivatkozások átlagos száma:</a:t>
            </a:r>
          </a:p>
        </p:txBody>
      </p:sp>
      <p:sp>
        <p:nvSpPr>
          <p:cNvPr id="3" name="Lefelé nyíl 2"/>
          <p:cNvSpPr/>
          <p:nvPr/>
        </p:nvSpPr>
        <p:spPr>
          <a:xfrm>
            <a:off x="4572000" y="3357563"/>
            <a:ext cx="215900" cy="36036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" name="Felfelé nyíl 5"/>
          <p:cNvSpPr/>
          <p:nvPr/>
        </p:nvSpPr>
        <p:spPr>
          <a:xfrm>
            <a:off x="5795963" y="3895725"/>
            <a:ext cx="215900" cy="358775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" name="Felfelé nyíl 7"/>
          <p:cNvSpPr/>
          <p:nvPr/>
        </p:nvSpPr>
        <p:spPr>
          <a:xfrm>
            <a:off x="4714875" y="4437063"/>
            <a:ext cx="217488" cy="360362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9" name="Felfelé nyíl 8"/>
          <p:cNvSpPr/>
          <p:nvPr/>
        </p:nvSpPr>
        <p:spPr>
          <a:xfrm>
            <a:off x="5868988" y="5010150"/>
            <a:ext cx="215900" cy="360363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0" name="Felfelé nyíl 9"/>
          <p:cNvSpPr/>
          <p:nvPr/>
        </p:nvSpPr>
        <p:spPr>
          <a:xfrm>
            <a:off x="6084888" y="5589588"/>
            <a:ext cx="215900" cy="360362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277"/>
            <a:ext cx="368754" cy="368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1109035"/>
              </p:ext>
            </p:extLst>
          </p:nvPr>
        </p:nvGraphicFramePr>
        <p:xfrm>
          <a:off x="1" y="692696"/>
          <a:ext cx="9144000" cy="6165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3" name="Munkalap" r:id="rId3" imgW="9248667" imgH="6172200" progId="Excel.Sheet.8">
                  <p:embed/>
                </p:oleObj>
              </mc:Choice>
              <mc:Fallback>
                <p:oleObj name="Munkalap" r:id="rId3" imgW="9248667" imgH="6172200" progId="Excel.Sheet.8">
                  <p:embed/>
                  <p:pic>
                    <p:nvPicPr>
                      <p:cNvPr id="0" name="Diagram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692696"/>
                        <a:ext cx="9144000" cy="61651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" y="71835"/>
            <a:ext cx="9144000" cy="692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u-HU" altLang="hu-HU" sz="3200" b="1" kern="0" dirty="0">
                <a:solidFill>
                  <a:srgbClr val="333399"/>
                </a:solidFill>
              </a:rPr>
              <a:t>Publikációk száma évenként (MP)</a:t>
            </a:r>
            <a:endParaRPr lang="hu-HU" altLang="hu-HU" sz="3200" b="1" kern="0" dirty="0" smtClean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Diagram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925788"/>
              </p:ext>
            </p:extLst>
          </p:nvPr>
        </p:nvGraphicFramePr>
        <p:xfrm>
          <a:off x="-17463" y="692696"/>
          <a:ext cx="9144001" cy="6165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5" name="Munkalap" r:id="rId3" imgW="9248667" imgH="6172200" progId="Excel.Sheet.8">
                  <p:embed/>
                </p:oleObj>
              </mc:Choice>
              <mc:Fallback>
                <p:oleObj name="Munkalap" r:id="rId3" imgW="9248667" imgH="6172200" progId="Excel.Sheet.8">
                  <p:embed/>
                  <p:pic>
                    <p:nvPicPr>
                      <p:cNvPr id="0" name="Diagram 1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7463" y="692696"/>
                        <a:ext cx="9144001" cy="61653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-17463" y="0"/>
            <a:ext cx="9144001" cy="765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b="1" dirty="0">
                <a:solidFill>
                  <a:srgbClr val="333399"/>
                </a:solidFill>
              </a:rPr>
              <a:t>Publikációk átlagos hosszának változása (MP)</a:t>
            </a:r>
            <a:endParaRPr lang="hu-HU" altLang="hu-HU" b="1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lapértelmezett terv">
  <a:themeElements>
    <a:clrScheme name="Egyéni 1. séma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70C0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3674</TotalTime>
  <Words>1237</Words>
  <Application>Microsoft Office PowerPoint</Application>
  <PresentationFormat>Diavetítés a képernyőre (4:3 oldalarány)</PresentationFormat>
  <Paragraphs>144</Paragraphs>
  <Slides>26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2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26</vt:i4>
      </vt:variant>
    </vt:vector>
  </HeadingPairs>
  <TitlesOfParts>
    <vt:vector size="33" baseType="lpstr">
      <vt:lpstr>Arial</vt:lpstr>
      <vt:lpstr>Courier New</vt:lpstr>
      <vt:lpstr>Wingdings</vt:lpstr>
      <vt:lpstr>Alapértelmezett terv</vt:lpstr>
      <vt:lpstr>1_Alapértelmezett terv</vt:lpstr>
      <vt:lpstr>Munkalap</vt:lpstr>
      <vt:lpstr>Microsoft Excel 97–2003-as munkalap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Társszerzőségi gráf (VezTud)</vt:lpstr>
      <vt:lpstr>Társszerzőségi gráf (MP)</vt:lpstr>
      <vt:lpstr>A női és férfi szerzők aránya (MP)</vt:lpstr>
      <vt:lpstr>PowerPoint bemutató</vt:lpstr>
      <vt:lpstr>PowerPoint bemutató</vt:lpstr>
      <vt:lpstr>PowerPoint bemutató</vt:lpstr>
      <vt:lpstr>Hivatkozási gráf (MP    )</vt:lpstr>
      <vt:lpstr>Hivatkozási gráf (MPMP)</vt:lpstr>
      <vt:lpstr>Hivatkozási gráf (Veztud    )</vt:lpstr>
      <vt:lpstr>Intézményi hovatartozás (MP)</vt:lpstr>
      <vt:lpstr>Lehetséges eszközök, technikák</vt:lpstr>
      <vt:lpstr>PowerPoint bemutató</vt:lpstr>
      <vt:lpstr>PowerPoint bemutató</vt:lpstr>
      <vt:lpstr>PowerPoint bemutató</vt:lpstr>
      <vt:lpstr>Felhasznált források</vt:lpstr>
      <vt:lpstr>Köszönöm a figyelmet!</vt:lpstr>
    </vt:vector>
  </TitlesOfParts>
  <Company>SZTE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GTK</dc:creator>
  <cp:lastModifiedBy>Nagy Gyula</cp:lastModifiedBy>
  <cp:revision>223</cp:revision>
  <dcterms:created xsi:type="dcterms:W3CDTF">2005-02-25T12:45:55Z</dcterms:created>
  <dcterms:modified xsi:type="dcterms:W3CDTF">2016-03-19T13:55:03Z</dcterms:modified>
</cp:coreProperties>
</file>