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7"/>
  </p:notesMasterIdLst>
  <p:sldIdLst>
    <p:sldId id="256" r:id="rId2"/>
    <p:sldId id="259" r:id="rId3"/>
    <p:sldId id="260" r:id="rId4"/>
    <p:sldId id="291" r:id="rId5"/>
    <p:sldId id="269" r:id="rId6"/>
    <p:sldId id="289" r:id="rId7"/>
    <p:sldId id="261" r:id="rId8"/>
    <p:sldId id="268" r:id="rId9"/>
    <p:sldId id="262" r:id="rId10"/>
    <p:sldId id="263" r:id="rId11"/>
    <p:sldId id="264" r:id="rId12"/>
    <p:sldId id="266" r:id="rId13"/>
    <p:sldId id="267" r:id="rId14"/>
    <p:sldId id="276" r:id="rId15"/>
    <p:sldId id="277" r:id="rId16"/>
    <p:sldId id="278" r:id="rId17"/>
    <p:sldId id="279" r:id="rId18"/>
    <p:sldId id="274" r:id="rId19"/>
    <p:sldId id="292" r:id="rId20"/>
    <p:sldId id="273" r:id="rId21"/>
    <p:sldId id="272" r:id="rId22"/>
    <p:sldId id="271" r:id="rId23"/>
    <p:sldId id="270" r:id="rId24"/>
    <p:sldId id="280" r:id="rId25"/>
    <p:sldId id="281" r:id="rId26"/>
    <p:sldId id="283" r:id="rId27"/>
    <p:sldId id="294" r:id="rId28"/>
    <p:sldId id="282" r:id="rId29"/>
    <p:sldId id="286" r:id="rId30"/>
    <p:sldId id="287" r:id="rId31"/>
    <p:sldId id="288" r:id="rId32"/>
    <p:sldId id="285" r:id="rId33"/>
    <p:sldId id="265" r:id="rId34"/>
    <p:sldId id="293" r:id="rId35"/>
    <p:sldId id="284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EEC46-3C12-44D8-98C1-D6A26A26EC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7E313-79FC-478B-83E2-4A0D30B11E0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7E313-79FC-478B-83E2-4A0D30B11E02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C532-2228-41AB-8575-912077265D4F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3C8C-6FDF-4AD7-BE5F-DB60F05FDA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776A-8056-4D27-BDBA-65F043DBEEE3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FFAB-7036-46F4-A340-02AB2A49BA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C0BA-A771-46E2-949F-E23912B1B312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839D-46DA-4BA1-A74C-A2E11CE9E9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7BC2-1D53-4625-9F4A-DAFF888AEF40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9DF8-40FE-42D9-B5FF-A0C59A3550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CB26-B12D-4169-BC00-B199D3F2C2A1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6E77-4046-4481-8734-979B9110B4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2BB1-7D27-4087-B459-24085BA41A06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8A0E-21B2-48CA-A318-CDBA503EB1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1A2C-4CBC-48E6-802A-B98780FDE6FD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18F8-2999-4CC3-BB7E-651B1399C7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5A24-926C-43C3-9B09-C9DFC4E1A79E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CC0D4-74ED-4004-8BB1-0EE55046F9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0452-2B7F-4E78-933F-73DC5AE2EC64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6E5B-3744-4192-A9ED-552DCB0E4B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22F9-F505-48A2-A04D-32A9CC8FB709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8A70-2A35-44BF-890B-036306E688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D24F-523B-4C78-A5AB-BC9211EFBBB3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E293-9B4E-4DD4-A747-201729C781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43373-504C-4E71-81F4-169FF2A1AB40}" type="datetimeFigureOut">
              <a:rPr lang="hu-HU"/>
              <a:pPr>
                <a:defRPr/>
              </a:pPr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3B50C2-7E1E-45DA-BAC9-171ACCD015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mt.hu/" TargetMode="External"/><Relationship Id="rId2" Type="http://schemas.openxmlformats.org/officeDocument/2006/relationships/hyperlink" Target="http://www.lib.pte.hu/publikacios-adatbazis-mtm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mtmt.lib.pte.hu/" TargetMode="External"/><Relationship Id="rId4" Type="http://schemas.openxmlformats.org/officeDocument/2006/relationships/hyperlink" Target="http://w3.lib.pte.hu/BiblioKP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3600400"/>
          </a:xfrm>
        </p:spPr>
        <p:txBody>
          <a:bodyPr/>
          <a:lstStyle/>
          <a:p>
            <a:r>
              <a:rPr lang="hu-HU" sz="4800" b="1" i="1" dirty="0" smtClean="0">
                <a:latin typeface="Times New Roman" pitchFamily="18" charset="0"/>
                <a:cs typeface="Times New Roman" pitchFamily="18" charset="0"/>
              </a:rPr>
              <a:t>Történetek az </a:t>
            </a:r>
            <a:r>
              <a:rPr lang="hu-HU" sz="4800" b="1" i="1" dirty="0" err="1" smtClean="0">
                <a:latin typeface="Times New Roman" pitchFamily="18" charset="0"/>
                <a:cs typeface="Times New Roman" pitchFamily="18" charset="0"/>
              </a:rPr>
              <a:t>MTMT-ről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Csehné Kardos Zita - PTE Egyetemi Könyvtár és Tudásközpont</a:t>
            </a:r>
            <a:b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i="1" dirty="0" err="1" smtClean="0">
                <a:latin typeface="Times New Roman" pitchFamily="18" charset="0"/>
                <a:cs typeface="Times New Roman" pitchFamily="18" charset="0"/>
              </a:rPr>
              <a:t>Networkshop</a:t>
            </a: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, 2016 március 29.- április 1.</a:t>
            </a:r>
            <a:b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hu-H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35375" y="6165850"/>
            <a:ext cx="5321300" cy="455613"/>
          </a:xfrm>
        </p:spPr>
        <p:txBody>
          <a:bodyPr/>
          <a:lstStyle/>
          <a:p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</a:rPr>
              <a:t>Minőségi könyvtár a színvonalas szolgáltatásért!</a:t>
            </a:r>
          </a:p>
        </p:txBody>
      </p:sp>
      <p:sp>
        <p:nvSpPr>
          <p:cNvPr id="13315" name="Szövegdoboz 4"/>
          <p:cNvSpPr txBox="1">
            <a:spLocks noChangeArrowheads="1"/>
          </p:cNvSpPr>
          <p:nvPr/>
        </p:nvSpPr>
        <p:spPr bwMode="auto">
          <a:xfrm>
            <a:off x="468313" y="333375"/>
            <a:ext cx="828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13317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3561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8229600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Adminok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1749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499992" y="14847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8" name="Kép 7" descr="240_F_77442141_VqUHkedQ07tlVaDzAnaQ8ACdeqDshH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060848"/>
            <a:ext cx="609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404665"/>
            <a:ext cx="8229600" cy="5040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Kutatók</a:t>
            </a:r>
            <a:endParaRPr lang="hu-HU" dirty="0"/>
          </a:p>
        </p:txBody>
      </p:sp>
      <p:pic>
        <p:nvPicPr>
          <p:cNvPr id="6" name="Tartalom helye 5" descr="31928.w600.h5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0288" y="980728"/>
            <a:ext cx="8002152" cy="5321431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2773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Mire jó?</a:t>
            </a:r>
            <a:endParaRPr lang="hu-HU" dirty="0"/>
          </a:p>
        </p:txBody>
      </p:sp>
      <p:sp>
        <p:nvSpPr>
          <p:cNvPr id="34819" name="Tartalom helye 2"/>
          <p:cNvSpPr>
            <a:spLocks noGrp="1"/>
          </p:cNvSpPr>
          <p:nvPr>
            <p:ph idx="4294967295"/>
          </p:nvPr>
        </p:nvSpPr>
        <p:spPr>
          <a:xfrm>
            <a:off x="468313" y="1772816"/>
            <a:ext cx="8229600" cy="4166022"/>
          </a:xfrm>
        </p:spPr>
        <p:txBody>
          <a:bodyPr/>
          <a:lstStyle/>
          <a:p>
            <a:r>
              <a:rPr lang="hu-HU" dirty="0" smtClean="0"/>
              <a:t>Egységes forma</a:t>
            </a:r>
          </a:p>
          <a:p>
            <a:r>
              <a:rPr lang="hu-HU" dirty="0" smtClean="0"/>
              <a:t>Gyorsan visszakereshető adatok</a:t>
            </a:r>
          </a:p>
          <a:p>
            <a:r>
              <a:rPr lang="hu-HU" dirty="0" smtClean="0"/>
              <a:t>A pályázatok elbírálásánál egységes szempontok</a:t>
            </a:r>
          </a:p>
          <a:p>
            <a:endParaRPr lang="hu-HU" dirty="0" smtClean="0"/>
          </a:p>
          <a:p>
            <a:r>
              <a:rPr lang="hu-HU" dirty="0" smtClean="0"/>
              <a:t>Könnyen elérhető statisztikák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4821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Mire nem alkalmas?</a:t>
            </a:r>
            <a:endParaRPr lang="hu-HU" dirty="0"/>
          </a:p>
        </p:txBody>
      </p:sp>
      <p:sp>
        <p:nvSpPr>
          <p:cNvPr id="35843" name="Tartalom helye 2"/>
          <p:cNvSpPr>
            <a:spLocks noGrp="1"/>
          </p:cNvSpPr>
          <p:nvPr>
            <p:ph idx="4294967295"/>
          </p:nvPr>
        </p:nvSpPr>
        <p:spPr>
          <a:xfrm>
            <a:off x="468313" y="2132856"/>
            <a:ext cx="8229600" cy="2952328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r>
              <a:rPr lang="hu-HU" dirty="0" smtClean="0"/>
              <a:t>Tárgyszó </a:t>
            </a:r>
            <a:r>
              <a:rPr lang="hu-HU" smtClean="0"/>
              <a:t>szerint </a:t>
            </a:r>
            <a:r>
              <a:rPr lang="hu-HU" smtClean="0"/>
              <a:t>keresni</a:t>
            </a:r>
          </a:p>
          <a:p>
            <a:endParaRPr lang="hu-HU" dirty="0" smtClean="0"/>
          </a:p>
          <a:p>
            <a:r>
              <a:rPr lang="hu-HU" dirty="0" smtClean="0"/>
              <a:t>Nem egyszerű kezelni</a:t>
            </a: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C:\tmp\Clipboard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3"/>
            <a:ext cx="8568951" cy="5462166"/>
          </a:xfrm>
          <a:prstGeom prst="rect">
            <a:avLst/>
          </a:prstGeom>
          <a:noFill/>
        </p:spPr>
      </p:pic>
      <p:pic>
        <p:nvPicPr>
          <p:cNvPr id="44035" name="Picture 3" descr="C:\tmp\Clipboar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Frissítések…</a:t>
            </a:r>
            <a:endParaRPr lang="hu-HU" dirty="0"/>
          </a:p>
        </p:txBody>
      </p:sp>
      <p:pic>
        <p:nvPicPr>
          <p:cNvPr id="6" name="Tartalom helye 5" descr="saláta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146239" cy="4752528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artalom helye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hu-HU" dirty="0" smtClean="0"/>
              <a:t>193 dokumentum + videók</a:t>
            </a:r>
          </a:p>
          <a:p>
            <a:endParaRPr lang="hu-HU" dirty="0" smtClean="0"/>
          </a:p>
          <a:p>
            <a:r>
              <a:rPr lang="hu-HU" dirty="0" smtClean="0"/>
              <a:t>Útmutatók</a:t>
            </a:r>
          </a:p>
          <a:p>
            <a:r>
              <a:rPr lang="hu-HU" dirty="0" smtClean="0"/>
              <a:t>Ismertetők</a:t>
            </a:r>
          </a:p>
          <a:p>
            <a:r>
              <a:rPr lang="hu-HU" dirty="0" smtClean="0"/>
              <a:t>Változásjegyzékek</a:t>
            </a:r>
          </a:p>
          <a:p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Jobb oldali kapcsos zárójel 5"/>
          <p:cNvSpPr/>
          <p:nvPr/>
        </p:nvSpPr>
        <p:spPr>
          <a:xfrm>
            <a:off x="3707904" y="2636912"/>
            <a:ext cx="792088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Egyszerű?</a:t>
            </a:r>
            <a:endParaRPr lang="hu-HU" dirty="0"/>
          </a:p>
        </p:txBody>
      </p:sp>
      <p:sp>
        <p:nvSpPr>
          <p:cNvPr id="35843" name="Tartalom helye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3970784" cy="2448271"/>
          </a:xfrm>
        </p:spPr>
        <p:txBody>
          <a:bodyPr/>
          <a:lstStyle/>
          <a:p>
            <a:r>
              <a:rPr lang="hu-HU" dirty="0" smtClean="0"/>
              <a:t>Útmutatók</a:t>
            </a:r>
          </a:p>
          <a:p>
            <a:r>
              <a:rPr lang="hu-HU" dirty="0" smtClean="0"/>
              <a:t>Ismertetők</a:t>
            </a:r>
          </a:p>
          <a:p>
            <a:r>
              <a:rPr lang="hu-HU" dirty="0" smtClean="0"/>
              <a:t>Változásjegyzékek</a:t>
            </a:r>
          </a:p>
          <a:p>
            <a:endParaRPr lang="hu-HU" dirty="0" smtClean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1224135"/>
          </a:xfrm>
        </p:spPr>
        <p:txBody>
          <a:bodyPr/>
          <a:lstStyle/>
          <a:p>
            <a:r>
              <a:rPr lang="hu-HU" dirty="0" smtClean="0"/>
              <a:t>125 dokumentum</a:t>
            </a:r>
          </a:p>
          <a:p>
            <a:r>
              <a:rPr lang="hu-HU" dirty="0" smtClean="0"/>
              <a:t>697 oldal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Jobb oldali kapcsos zárójel 5"/>
          <p:cNvSpPr/>
          <p:nvPr/>
        </p:nvSpPr>
        <p:spPr>
          <a:xfrm>
            <a:off x="3707904" y="1268760"/>
            <a:ext cx="792088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7b17112a0eaa18f2c3333c4d8a9abb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08536"/>
            <a:ext cx="4724002" cy="295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DOI</a:t>
            </a:r>
            <a:endParaRPr lang="hu-HU" dirty="0"/>
          </a:p>
        </p:txBody>
      </p:sp>
      <p:pic>
        <p:nvPicPr>
          <p:cNvPr id="6" name="Tartalom helye 5" descr="Clipboard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0035" y="1412875"/>
            <a:ext cx="8046156" cy="4525963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fejlec_hatter_780_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596" y="620688"/>
            <a:ext cx="8904404" cy="936104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755576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11560" y="184482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(1) Az Oktatói Bibliográfia </a:t>
            </a:r>
            <a:r>
              <a:rPr lang="hu-HU" b="1" dirty="0"/>
              <a:t>célja</a:t>
            </a:r>
            <a:r>
              <a:rPr lang="hu-HU" dirty="0"/>
              <a:t> , hogy a Pécsi Tudományegyetem oktatóinak és munkatársainak szakirodalmi és művészeti tevékenységét reprezentálja.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(2) A bibliográfia </a:t>
            </a:r>
            <a:r>
              <a:rPr lang="hu-HU" b="1" dirty="0"/>
              <a:t>jellemzője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Online adatbázis, melyet a szerzők folyamatosan tölthetnek fel, melyben javíthatják a hibás bevitelt, pótolhatják a kifelejtett publikációkat. Az adatok bármikor képernyőn lekérdezgetők, kinyomtathatók, vagy fájlformátumokba exportálhatók.</a:t>
            </a:r>
            <a:br>
              <a:rPr lang="hu-HU" dirty="0"/>
            </a:br>
            <a:r>
              <a:rPr lang="hu-HU" b="1" dirty="0"/>
              <a:t>Többszerzős kiadványoknál elég egyszer bevinni a publikációt, az összes társszerző felsorolásával. Az ő nevüknél a program automatikusan megjelenteti a közös publikációt – erről a tényről a rendszer e-mailben értesíti a társszerzőket.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Nosztalgia …</a:t>
            </a:r>
            <a:endParaRPr lang="hu-HU" dirty="0"/>
          </a:p>
        </p:txBody>
      </p:sp>
      <p:pic>
        <p:nvPicPr>
          <p:cNvPr id="6" name="Tartalom helye 5" descr="bibl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467165" cy="4464496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14340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Előadások</a:t>
            </a:r>
            <a:endParaRPr lang="hu-HU" dirty="0"/>
          </a:p>
        </p:txBody>
      </p:sp>
      <p:pic>
        <p:nvPicPr>
          <p:cNvPr id="6" name="Tartalom helye 5" descr="itt_a_piro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783197" cy="3744416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Kutatási jelentések</a:t>
            </a:r>
            <a:endParaRPr lang="hu-HU" dirty="0"/>
          </a:p>
        </p:txBody>
      </p:sp>
      <p:pic>
        <p:nvPicPr>
          <p:cNvPr id="6" name="Tartalom helye 5" descr="slide_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65804" y="1412875"/>
            <a:ext cx="6034617" cy="4525963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Kiállítások</a:t>
            </a:r>
            <a:endParaRPr lang="hu-HU" dirty="0"/>
          </a:p>
        </p:txBody>
      </p:sp>
      <p:pic>
        <p:nvPicPr>
          <p:cNvPr id="6" name="Tartalom helye 5" descr="Csontváry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67142" y="1412775"/>
            <a:ext cx="6717225" cy="4450161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404665"/>
            <a:ext cx="8229600" cy="763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Koncert – koncertsorozat</a:t>
            </a:r>
            <a:endParaRPr lang="hu-HU" dirty="0"/>
          </a:p>
        </p:txBody>
      </p:sp>
      <p:pic>
        <p:nvPicPr>
          <p:cNvPr id="7" name="Tartalom helye 6" descr="koncert-20140513-10539-matyas-templom-koncert-soroza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54536" y="1196752"/>
            <a:ext cx="7073848" cy="4742087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linkek</a:t>
            </a:r>
            <a:endParaRPr lang="hu-HU" dirty="0"/>
          </a:p>
        </p:txBody>
      </p:sp>
      <p:pic>
        <p:nvPicPr>
          <p:cNvPr id="6" name="Tartalom helye 5" descr="m2-31468-051645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657600" cy="2743200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Tervek - tervpályázatok</a:t>
            </a:r>
            <a:endParaRPr lang="hu-HU" dirty="0"/>
          </a:p>
        </p:txBody>
      </p:sp>
      <p:pic>
        <p:nvPicPr>
          <p:cNvPr id="6" name="Tartalom helye 5" descr="V_n_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328592" cy="4464496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332657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Régészeti közlemények</a:t>
            </a:r>
            <a:endParaRPr lang="hu-HU" dirty="0"/>
          </a:p>
        </p:txBody>
      </p:sp>
      <p:pic>
        <p:nvPicPr>
          <p:cNvPr id="6" name="Tartalom helye 5" descr="a-felso-kamai-lomovatovoi-kultura-emlekei-a-volgai-bulgarok-es-tarsult-nepeik-hatasarol-tanuskodna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01425"/>
            <a:ext cx="7848872" cy="4837413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Minden változik a lényeg nem …</a:t>
            </a:r>
            <a:endParaRPr lang="hu-HU" dirty="0"/>
          </a:p>
        </p:txBody>
      </p:sp>
      <p:pic>
        <p:nvPicPr>
          <p:cNvPr id="6" name="Tartalom helye 5" descr="preview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42346"/>
            <a:ext cx="4752528" cy="5968664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3797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 ISBN:</a:t>
            </a:r>
            <a:endParaRPr lang="hu-HU" dirty="0"/>
          </a:p>
        </p:txBody>
      </p:sp>
      <p:pic>
        <p:nvPicPr>
          <p:cNvPr id="6" name="Tartalom helye 5" descr="egyebjpg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01112" y="3501008"/>
            <a:ext cx="2959120" cy="1901010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043608" y="1772816"/>
            <a:ext cx="21602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endParaRPr lang="hu-H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hu-H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endParaRPr lang="hu-H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hu-H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                        </a:t>
            </a:r>
            <a:endParaRPr lang="hu-H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Intézményi </a:t>
            </a:r>
            <a:r>
              <a:rPr lang="hu-HU" dirty="0" err="1" smtClean="0"/>
              <a:t>affiliáció</a:t>
            </a:r>
            <a:endParaRPr lang="hu-HU" dirty="0"/>
          </a:p>
        </p:txBody>
      </p:sp>
      <p:pic>
        <p:nvPicPr>
          <p:cNvPr id="6" name="Tartalom helye 5" descr="penzugyigyorstalpalo-300x300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528392" cy="3912227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Publikációs adatbázis - 2010-ből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28677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1" descr="opac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291258"/>
            <a:ext cx="6336704" cy="47525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Hiányos adatok - ha  más az adatgazda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5" descr="1_295850653_IB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4248472" cy="4526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Alkotás nyelve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online-nyelvtanulas-europa-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268760"/>
            <a:ext cx="5760640" cy="427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Terjedelem</a:t>
            </a:r>
            <a:endParaRPr lang="hu-HU" dirty="0"/>
          </a:p>
        </p:txBody>
      </p:sp>
      <p:pic>
        <p:nvPicPr>
          <p:cNvPr id="7" name="Tartalom helye 6" descr="rekorder-4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67363" y="1412875"/>
            <a:ext cx="6031500" cy="4525963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Könyvtárosi tapasztalatok:</a:t>
            </a:r>
            <a:endParaRPr lang="hu-HU" dirty="0"/>
          </a:p>
        </p:txBody>
      </p:sp>
      <p:sp>
        <p:nvSpPr>
          <p:cNvPr id="33795" name="Tartalom helye 2"/>
          <p:cNvSpPr>
            <a:spLocks noGrp="1"/>
          </p:cNvSpPr>
          <p:nvPr>
            <p:ph idx="4294967295"/>
          </p:nvPr>
        </p:nvSpPr>
        <p:spPr>
          <a:xfrm>
            <a:off x="468313" y="1700808"/>
            <a:ext cx="8229600" cy="4238030"/>
          </a:xfrm>
        </p:spPr>
        <p:txBody>
          <a:bodyPr/>
          <a:lstStyle/>
          <a:p>
            <a:r>
              <a:rPr lang="hu-HU" sz="2400" dirty="0" smtClean="0"/>
              <a:t>Nem elég precíz a szerzői adatbevitel</a:t>
            </a:r>
          </a:p>
          <a:p>
            <a:r>
              <a:rPr lang="hu-HU" sz="2400" dirty="0" smtClean="0"/>
              <a:t>Szerzői nyilatkozatot kértünk</a:t>
            </a:r>
          </a:p>
          <a:p>
            <a:r>
              <a:rPr lang="hu-HU" sz="2400" dirty="0" smtClean="0"/>
              <a:t>Utolsó pillanatban adják le a listákat a könyvtárnak</a:t>
            </a:r>
          </a:p>
          <a:p>
            <a:r>
              <a:rPr lang="hu-HU" sz="2400" dirty="0" smtClean="0"/>
              <a:t>A leadott listák sokszor hiányosak</a:t>
            </a:r>
          </a:p>
          <a:p>
            <a:r>
              <a:rPr lang="hu-HU" sz="2400" dirty="0" smtClean="0"/>
              <a:t>A hivatkozásgyűjtés  - </a:t>
            </a:r>
            <a:r>
              <a:rPr lang="hu-HU" sz="2400" dirty="0" err="1" smtClean="0"/>
              <a:t>erőforrásigényes</a:t>
            </a:r>
            <a:endParaRPr lang="hu-HU" sz="2400" dirty="0" smtClean="0"/>
          </a:p>
          <a:p>
            <a:r>
              <a:rPr lang="hu-HU" sz="2400" dirty="0" smtClean="0"/>
              <a:t>Néhány kari </a:t>
            </a:r>
            <a:r>
              <a:rPr lang="hu-HU" sz="2400" dirty="0" err="1" smtClean="0"/>
              <a:t>admin</a:t>
            </a:r>
            <a:r>
              <a:rPr lang="hu-HU" sz="2400" dirty="0" smtClean="0"/>
              <a:t> nem vette túl komolyan,  ezért a könyvtárosok vették át tőlük a feladatot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3797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MTMT 2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artalom helye 2"/>
          <p:cNvSpPr>
            <a:spLocks noGrp="1"/>
          </p:cNvSpPr>
          <p:nvPr>
            <p:ph idx="4294967295"/>
          </p:nvPr>
        </p:nvSpPr>
        <p:spPr>
          <a:xfrm>
            <a:off x="468313" y="1700808"/>
            <a:ext cx="3815655" cy="4238030"/>
          </a:xfrm>
        </p:spPr>
        <p:txBody>
          <a:bodyPr/>
          <a:lstStyle/>
          <a:p>
            <a:pPr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Aktualizált útmutató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3797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ajand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830" y="1484785"/>
            <a:ext cx="4128279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364088" y="544522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cskardos</a:t>
            </a:r>
            <a:r>
              <a:rPr lang="hu-HU" dirty="0" smtClean="0"/>
              <a:t>@</a:t>
            </a:r>
            <a:r>
              <a:rPr lang="hu-HU" dirty="0" err="1" smtClean="0"/>
              <a:t>lib.pte.hu</a:t>
            </a:r>
            <a:endParaRPr lang="hu-HU" dirty="0" smtClean="0"/>
          </a:p>
        </p:txBody>
      </p:sp>
      <p:pic>
        <p:nvPicPr>
          <p:cNvPr id="6" name="Kép 5" descr="the_expendables_plakat_vago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307" y="1700808"/>
            <a:ext cx="8805700" cy="309634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71600" y="83671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cap="all" dirty="0" smtClean="0">
                <a:latin typeface="Times New Roman" pitchFamily="18" charset="0"/>
              </a:rPr>
              <a:t>Köszönet a kollegáknak…</a:t>
            </a:r>
            <a:endParaRPr lang="hu-HU" sz="3200" cap="all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fejlec_hatter_780_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596" y="620688"/>
            <a:ext cx="8904404" cy="936104"/>
          </a:xfrm>
        </p:spPr>
      </p:pic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755576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11560" y="184482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(1) Az Oktatói Bibliográfia </a:t>
            </a:r>
            <a:r>
              <a:rPr lang="hu-HU" b="1" dirty="0"/>
              <a:t>célja</a:t>
            </a:r>
            <a:r>
              <a:rPr lang="hu-HU" dirty="0"/>
              <a:t> , hogy a Pécsi Tudományegyetem oktatóinak és munkatársainak szakirodalmi és művészeti tevékenységét reprezentálja.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(2) A bibliográfia </a:t>
            </a:r>
            <a:r>
              <a:rPr lang="hu-HU" b="1" dirty="0"/>
              <a:t>jellemzője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Online adatbázis, melyet a szerzők folyamatosan tölthetnek fel, melyben javíthatják a hibás bevitelt, pótolhatják a kifelejtett publikációkat. Az adatok bármikor képernyőn lekérdezgetők, kinyomtathatók, vagy fájlformátumokba exportálhatók.</a:t>
            </a:r>
            <a:br>
              <a:rPr lang="hu-HU" dirty="0"/>
            </a:br>
            <a:r>
              <a:rPr lang="hu-HU" dirty="0"/>
              <a:t>Többszerzős kiadványoknál elég egyszer bevinni a publikációt, az összes társszerző felsorolásával. Az ő nevüknél a program automatikusan megjelenteti a közös publikációt – erről a tényről a rendszer e-mailben értesíti a társszerzőket.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Közvetlen előzmények</a:t>
            </a:r>
            <a:endParaRPr lang="hu-HU" dirty="0"/>
          </a:p>
        </p:txBody>
      </p:sp>
      <p:sp>
        <p:nvSpPr>
          <p:cNvPr id="35843" name="Tartalom helye 2"/>
          <p:cNvSpPr>
            <a:spLocks noGrp="1"/>
          </p:cNvSpPr>
          <p:nvPr>
            <p:ph idx="4294967295"/>
          </p:nvPr>
        </p:nvSpPr>
        <p:spPr>
          <a:xfrm>
            <a:off x="468313" y="1772816"/>
            <a:ext cx="8229600" cy="416602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Pécsi Tudományegyetem 2010 nyarán csatlakozott az </a:t>
            </a:r>
            <a:r>
              <a:rPr lang="hu-HU" dirty="0" err="1" smtClean="0"/>
              <a:t>MTMT-hez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smtClean="0"/>
              <a:t>Már a kezdetektől az volt az egyetemi vezetés kérése, hogy a könyvtárosok </a:t>
            </a:r>
            <a:r>
              <a:rPr lang="hu-HU" dirty="0" err="1" smtClean="0"/>
              <a:t>támogasssák</a:t>
            </a:r>
            <a:r>
              <a:rPr lang="hu-HU" dirty="0" smtClean="0"/>
              <a:t> az adatfeltöltést.</a:t>
            </a:r>
          </a:p>
          <a:p>
            <a:pPr>
              <a:buNone/>
            </a:pPr>
            <a:r>
              <a:rPr lang="hu-HU" dirty="0" smtClean="0"/>
              <a:t>Egyetemi bibliográfia áttöltésére 2011-ben került sor.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584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403648" y="2132856"/>
          <a:ext cx="6216352" cy="3960440"/>
        </p:xfrm>
        <a:graphic>
          <a:graphicData uri="http://schemas.openxmlformats.org/drawingml/2006/table">
            <a:tbl>
              <a:tblPr/>
              <a:tblGrid>
                <a:gridCol w="6216352"/>
              </a:tblGrid>
              <a:tr h="3960440">
                <a:tc>
                  <a:txBody>
                    <a:bodyPr/>
                    <a:lstStyle/>
                    <a:p>
                      <a:pPr algn="l"/>
                      <a:r>
                        <a:rPr lang="hu-HU" sz="1700" b="1" i="0" dirty="0">
                          <a:solidFill>
                            <a:srgbClr val="494949"/>
                          </a:solidFill>
                          <a:latin typeface="Arial"/>
                        </a:rPr>
                        <a:t>Aktuális MTMT hírek</a:t>
                      </a:r>
                      <a:endParaRPr lang="hu-HU" sz="1700" b="0" i="0" dirty="0">
                        <a:solidFill>
                          <a:srgbClr val="494949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2012.05.10.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Elindult az MTA-EISZ információs </a:t>
                      </a:r>
                      <a:r>
                        <a:rPr lang="hu-HU" sz="1700" b="0" i="0" dirty="0" err="1">
                          <a:solidFill>
                            <a:srgbClr val="494949"/>
                          </a:solidFill>
                          <a:latin typeface="Arial"/>
                        </a:rPr>
                        <a:t>blog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/>
                      </a:r>
                      <a:b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</a:br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2011.10.06.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Felhívás az </a:t>
                      </a:r>
                      <a:r>
                        <a:rPr lang="hu-HU" sz="1700" b="0" i="0" dirty="0" err="1">
                          <a:solidFill>
                            <a:srgbClr val="494949"/>
                          </a:solidFill>
                          <a:latin typeface="Arial"/>
                        </a:rPr>
                        <a:t>MTMT-ben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 való adatszolgáltatásra</a:t>
                      </a:r>
                      <a:b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</a:br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2011.05.31.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MTMT Kari adminisztrátorok elérhetősége</a:t>
                      </a:r>
                      <a:b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</a:br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2011.05.30.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A PTE Publikációs Adatbázisának importja az </a:t>
                      </a:r>
                      <a:r>
                        <a:rPr lang="hu-HU" sz="1700" b="0" i="0" dirty="0" err="1">
                          <a:solidFill>
                            <a:srgbClr val="494949"/>
                          </a:solidFill>
                          <a:latin typeface="Arial"/>
                        </a:rPr>
                        <a:t>MTMT-be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/>
                      </a:r>
                      <a:b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</a:br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2011.04.21.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Oktatás a kari MTMT adminisztrátorok számára (összefoglaló)</a:t>
                      </a:r>
                      <a:b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</a:br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2011.02.22.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Rektori Utasítás az MTMT adatbázis kezeléséről</a:t>
                      </a:r>
                      <a:b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</a:br>
                      <a:r>
                        <a:rPr lang="hu-HU" sz="1700" b="0" i="0" u="none" strike="noStrike" dirty="0">
                          <a:solidFill>
                            <a:srgbClr val="027AC6"/>
                          </a:solidFill>
                          <a:latin typeface="Arial"/>
                          <a:hlinkClick r:id="rId2"/>
                        </a:rPr>
                        <a:t>2011.01.15.</a:t>
                      </a:r>
                      <a:r>
                        <a:rPr lang="hu-HU" sz="1700" b="0" i="0" dirty="0">
                          <a:solidFill>
                            <a:srgbClr val="494949"/>
                          </a:solidFill>
                          <a:latin typeface="Arial"/>
                        </a:rPr>
                        <a:t> ← Egyszerű sillabusz az MTMT adatbázis feltöltéséhez</a:t>
                      </a:r>
                    </a:p>
                  </a:txBody>
                  <a:tcPr marL="86827" marR="86827" marT="43414" marB="43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6E8"/>
                    </a:solidFill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468201"/>
            <a:ext cx="91440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Publikációs adatbázis (MTMT)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A Magyar Tudományos Művek Tára adatbázis kezelésével és feltöltésével kapcsolatos információk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charset="0"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2"/>
              </a:rPr>
              <a:t>Sillabus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charset="0"/>
              </a:rPr>
              <a:t> | 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2"/>
              </a:rPr>
              <a:t>Rektori utasítás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charset="0"/>
              </a:rPr>
              <a:t> | 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2"/>
              </a:rPr>
              <a:t>Kari adminisztrátorok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charset="0"/>
              </a:rPr>
              <a:t> | </a:t>
            </a: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charset="0"/>
              </a:rPr>
              <a:t>Belépés: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charset="0"/>
              </a:rPr>
              <a:t> 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3"/>
              </a:rPr>
              <a:t>MTMT adatbázis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A PTE Egyetemi Könyvtár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 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LEZÁRT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 publikációs Adatbázisa: 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4"/>
              </a:rPr>
              <a:t>http://w3.lib.pte.hu/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4"/>
              </a:rPr>
              <a:t>BiblioKPA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4"/>
              </a:rPr>
              <a:t>/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Hivatkozás erre az oldalra: 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027AC6"/>
                </a:solidFill>
                <a:effectLst/>
                <a:latin typeface="Calibri" pitchFamily="34" charset="0"/>
                <a:cs typeface="Arial" charset="0"/>
                <a:hlinkClick r:id="rId5"/>
              </a:rPr>
              <a:t>http://mtmt.lib.pte.hu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rPr>
              <a:t>  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pic>
        <p:nvPicPr>
          <p:cNvPr id="46082" name="Picture 2" descr="http://www.lib.pte.hu/hu/system/files/u434/mtmtfelsoba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04664"/>
            <a:ext cx="7308304" cy="257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17513" y="620713"/>
            <a:ext cx="8229600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PTE Szervezete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29701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tmp\Clipboard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35" y="1412875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8917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128792" cy="577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79513" y="620713"/>
            <a:ext cx="3672407" cy="547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mtmt.lib.pte.hu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7675" y="6092825"/>
            <a:ext cx="5656263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	</a:t>
            </a:r>
            <a:r>
              <a:rPr lang="hu-HU" sz="1600">
                <a:latin typeface="Times New Roman" pitchFamily="18" charset="0"/>
              </a:rPr>
              <a:t>Minőségi könyvtár a színvonalas szolgáltatásért!</a:t>
            </a:r>
            <a:endParaRPr lang="hu-HU" sz="1600" b="1" i="1">
              <a:latin typeface="Times New Roman" pitchFamily="18" charset="0"/>
            </a:endParaRPr>
          </a:p>
        </p:txBody>
      </p:sp>
      <p:pic>
        <p:nvPicPr>
          <p:cNvPr id="30725" name="Picture 4" descr="V:\05-Kozonsegkapcsolati_osztaly\04-EK-TK-Logo-2015\Rubinszki\PTE-EK-TK-atlatszo-logo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5878513"/>
            <a:ext cx="2911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480" y="288250"/>
            <a:ext cx="4625960" cy="57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sablon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sablon logos</Template>
  <TotalTime>386</TotalTime>
  <Words>228</Words>
  <Application>Microsoft Office PowerPoint</Application>
  <PresentationFormat>Diavetítés a képernyőre (4:3 oldalarány)</PresentationFormat>
  <Paragraphs>108</Paragraphs>
  <Slides>35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PPT sablon logos</vt:lpstr>
      <vt:lpstr>Történetek az MTMT-ről   Csehné Kardos Zita - PTE Egyetemi Könyvtár és Tudásközpont Networkshop, 2016 március 29.- április 1. </vt:lpstr>
      <vt:lpstr>Nosztalgia …</vt:lpstr>
      <vt:lpstr>Publikációs adatbázis - 2010-ből</vt:lpstr>
      <vt:lpstr>4. dia</vt:lpstr>
      <vt:lpstr>Közvetlen előzmények</vt:lpstr>
      <vt:lpstr>6. dia</vt:lpstr>
      <vt:lpstr>A PTE Szervezete</vt:lpstr>
      <vt:lpstr>8. dia</vt:lpstr>
      <vt:lpstr>mtmt.lib.pte.hu</vt:lpstr>
      <vt:lpstr>Adminok</vt:lpstr>
      <vt:lpstr>Kutatók</vt:lpstr>
      <vt:lpstr>Mire jó?</vt:lpstr>
      <vt:lpstr>Mire nem alkalmas?</vt:lpstr>
      <vt:lpstr>14. dia</vt:lpstr>
      <vt:lpstr>Frissítések…</vt:lpstr>
      <vt:lpstr>16. dia</vt:lpstr>
      <vt:lpstr>Egyszerű?</vt:lpstr>
      <vt:lpstr>DOI</vt:lpstr>
      <vt:lpstr>19. dia</vt:lpstr>
      <vt:lpstr>Előadások</vt:lpstr>
      <vt:lpstr>Kutatási jelentések</vt:lpstr>
      <vt:lpstr>Kiállítások</vt:lpstr>
      <vt:lpstr>Koncert – koncertsorozat</vt:lpstr>
      <vt:lpstr>linkek</vt:lpstr>
      <vt:lpstr>Tervek - tervpályázatok</vt:lpstr>
      <vt:lpstr>Régészeti közlemények</vt:lpstr>
      <vt:lpstr>Minden változik a lényeg nem …</vt:lpstr>
      <vt:lpstr> ISBN:</vt:lpstr>
      <vt:lpstr>Intézményi affiliáció</vt:lpstr>
      <vt:lpstr>Hiányos adatok - ha  más az adatgazda</vt:lpstr>
      <vt:lpstr>Alkotás nyelve</vt:lpstr>
      <vt:lpstr>Terjedelem</vt:lpstr>
      <vt:lpstr>Könyvtárosi tapasztalatok:</vt:lpstr>
      <vt:lpstr>MTMT 2</vt:lpstr>
      <vt:lpstr>35.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mother</dc:creator>
  <cp:lastModifiedBy>jános</cp:lastModifiedBy>
  <cp:revision>54</cp:revision>
  <dcterms:created xsi:type="dcterms:W3CDTF">2016-03-29T16:05:12Z</dcterms:created>
  <dcterms:modified xsi:type="dcterms:W3CDTF">2016-04-01T06:05:14Z</dcterms:modified>
</cp:coreProperties>
</file>