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0" r:id="rId4"/>
    <p:sldId id="257" r:id="rId5"/>
    <p:sldId id="262" r:id="rId6"/>
    <p:sldId id="258" r:id="rId7"/>
    <p:sldId id="282" r:id="rId8"/>
    <p:sldId id="266" r:id="rId9"/>
    <p:sldId id="263" r:id="rId10"/>
    <p:sldId id="264" r:id="rId11"/>
    <p:sldId id="267" r:id="rId12"/>
    <p:sldId id="265" r:id="rId13"/>
    <p:sldId id="268" r:id="rId14"/>
    <p:sldId id="271" r:id="rId15"/>
    <p:sldId id="270" r:id="rId16"/>
    <p:sldId id="269" r:id="rId17"/>
    <p:sldId id="272" r:id="rId18"/>
    <p:sldId id="277" r:id="rId19"/>
    <p:sldId id="278" r:id="rId20"/>
    <p:sldId id="279" r:id="rId21"/>
    <p:sldId id="276" r:id="rId22"/>
    <p:sldId id="275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B93C-4E51-445D-BA82-EB0DBC2B5E4D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DA4E-8970-47ED-A203-62E59A3EA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94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B93C-4E51-445D-BA82-EB0DBC2B5E4D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DA4E-8970-47ED-A203-62E59A3EA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342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B93C-4E51-445D-BA82-EB0DBC2B5E4D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DA4E-8970-47ED-A203-62E59A3EA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43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4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3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5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7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68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98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5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B93C-4E51-445D-BA82-EB0DBC2B5E4D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DA4E-8970-47ED-A203-62E59A3EA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7291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89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95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3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B93C-4E51-445D-BA82-EB0DBC2B5E4D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DA4E-8970-47ED-A203-62E59A3EA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87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B93C-4E51-445D-BA82-EB0DBC2B5E4D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DA4E-8970-47ED-A203-62E59A3EA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34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B93C-4E51-445D-BA82-EB0DBC2B5E4D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DA4E-8970-47ED-A203-62E59A3EA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75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B93C-4E51-445D-BA82-EB0DBC2B5E4D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DA4E-8970-47ED-A203-62E59A3EA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328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B93C-4E51-445D-BA82-EB0DBC2B5E4D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DA4E-8970-47ED-A203-62E59A3EA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050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B93C-4E51-445D-BA82-EB0DBC2B5E4D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DA4E-8970-47ED-A203-62E59A3EA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545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B93C-4E51-445D-BA82-EB0DBC2B5E4D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DA4E-8970-47ED-A203-62E59A3EA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28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B93C-4E51-445D-BA82-EB0DBC2B5E4D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DA4E-8970-47ED-A203-62E59A3EA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83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D5E80-45B6-4AC3-833C-713F17CDF34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E23C-C8CE-45A9-B74E-65715243E8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2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dnb.de/opac.htm?method=simpleSearch&amp;cqlMode=true&amp;reset=true&amp;referrerPosition=0&amp;referrerResultId=idn=118558404&amp;any&amp;query=idn=040246000" TargetMode="External"/><Relationship Id="rId13" Type="http://schemas.openxmlformats.org/officeDocument/2006/relationships/hyperlink" Target="https://portal.dnb.de/opac.htm?method=simpleSearch&amp;cqlMode=true&amp;reset=true&amp;referrerPosition=0&amp;referrerResultId=idn=118558404&amp;any&amp;query=idn=123774675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portal.dnb.de/opac.htm?method=simpleSearch&amp;cqlMode=true&amp;reset=true&amp;referrerPosition=0&amp;referrerResultId=idn=118558404&amp;any&amp;query=idn=041141237" TargetMode="External"/><Relationship Id="rId12" Type="http://schemas.openxmlformats.org/officeDocument/2006/relationships/hyperlink" Target="https://portal.dnb.de/opac.htm?method=simpleSearch&amp;cqlMode=true&amp;reset=true&amp;referrerPosition=0&amp;referrerResultId=idn=118558404&amp;any&amp;query=idn=118692925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ortal.dnb.de/opac.htm?method=simpleSearch&amp;cqlMode=true&amp;reset=true&amp;referrerPosition=0&amp;referrerResultId=idn=118558404&amp;any&amp;query=idn=040660095" TargetMode="External"/><Relationship Id="rId11" Type="http://schemas.openxmlformats.org/officeDocument/2006/relationships/hyperlink" Target="https://portal.dnb.de/opac.htm?method=simpleSearch&amp;cqlMode=true&amp;reset=true&amp;referrerPosition=0&amp;referrerResultId=idn=118558404&amp;any&amp;query=idn=118577867" TargetMode="External"/><Relationship Id="rId5" Type="http://schemas.openxmlformats.org/officeDocument/2006/relationships/hyperlink" Target="https://de.wikipedia.org/wiki/Joseph_II." TargetMode="External"/><Relationship Id="rId10" Type="http://schemas.openxmlformats.org/officeDocument/2006/relationships/hyperlink" Target="https://portal.dnb.de/opac.htm?method=simpleSearch&amp;cqlMode=true&amp;reset=true&amp;referrerPosition=0&amp;referrerResultId=idn=118558404&amp;any&amp;query=idn=122069447" TargetMode="External"/><Relationship Id="rId4" Type="http://schemas.openxmlformats.org/officeDocument/2006/relationships/hyperlink" Target="http://d-nb.info/gnd/118558404" TargetMode="External"/><Relationship Id="rId9" Type="http://schemas.openxmlformats.org/officeDocument/2006/relationships/hyperlink" Target="https://portal.dnb.de/opac.htm?method=simpleSearch&amp;cqlMode=true&amp;reset=true&amp;referrerPosition=0&amp;referrerResultId=idn=118558404&amp;any&amp;query=idn=11889113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en.wikipedia.org/wiki/Bharat_Bhusha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aghuvir_Sahay" TargetMode="Externa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Szövegdoboz 4"/>
          <p:cNvSpPr txBox="1"/>
          <p:nvPr/>
        </p:nvSpPr>
        <p:spPr>
          <a:xfrm>
            <a:off x="4973216" y="2192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577130" y="3715483"/>
            <a:ext cx="9043331" cy="25334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>
                <a:latin typeface="+mn-lt"/>
              </a:rPr>
              <a:t>A Petőfi Irodalmi Múzeum személynévterének publikálása a szemantikus weben </a:t>
            </a:r>
            <a:r>
              <a:rPr lang="hu-HU" sz="2800" dirty="0" smtClean="0">
                <a:latin typeface="+mn-lt"/>
              </a:rPr>
              <a:t>	</a:t>
            </a:r>
            <a:br>
              <a:rPr lang="hu-HU" sz="2800" dirty="0" smtClean="0">
                <a:latin typeface="+mn-lt"/>
              </a:rPr>
            </a:br>
            <a:r>
              <a:rPr lang="hu-HU" sz="3200" b="1" dirty="0" smtClean="0">
                <a:latin typeface="+mn-lt"/>
              </a:rPr>
              <a:t/>
            </a:r>
            <a:br>
              <a:rPr lang="hu-HU" sz="3200" b="1" dirty="0" smtClean="0">
                <a:latin typeface="+mn-lt"/>
              </a:rPr>
            </a:b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1800" b="1" dirty="0" err="1" smtClean="0"/>
              <a:t>Networkshop</a:t>
            </a:r>
            <a:r>
              <a:rPr lang="hu-HU" sz="1800" b="1" dirty="0" smtClean="0"/>
              <a:t/>
            </a:r>
            <a:br>
              <a:rPr lang="hu-HU" sz="1800" b="1" dirty="0" smtClean="0"/>
            </a:br>
            <a:r>
              <a:rPr lang="hu-HU" sz="1800" b="1" dirty="0" smtClean="0"/>
              <a:t>Debrecen</a:t>
            </a:r>
            <a:br>
              <a:rPr lang="hu-HU" sz="1800" b="1" dirty="0" smtClean="0"/>
            </a:br>
            <a:r>
              <a:rPr lang="hu-HU" sz="1800" b="1" dirty="0" smtClean="0"/>
              <a:t>2016</a:t>
            </a:r>
            <a:endParaRPr lang="hu-HU" sz="1800" dirty="0"/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1584490" y="2862765"/>
            <a:ext cx="5291679" cy="8525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 smtClean="0"/>
              <a:t>MOHAY Anikó – SIMON András</a:t>
            </a:r>
          </a:p>
          <a:p>
            <a:pPr algn="l"/>
            <a:r>
              <a:rPr lang="hu-HU" dirty="0" smtClean="0"/>
              <a:t>	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43" y="1421424"/>
            <a:ext cx="1224123" cy="42541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17" y="1030287"/>
            <a:ext cx="3179427" cy="12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75" y="33337"/>
            <a:ext cx="11372850" cy="67913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6392" y="-36046"/>
            <a:ext cx="1847094" cy="5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80068"/>
              </p:ext>
            </p:extLst>
          </p:nvPr>
        </p:nvGraphicFramePr>
        <p:xfrm>
          <a:off x="289249" y="-6"/>
          <a:ext cx="11644604" cy="6858000"/>
        </p:xfrm>
        <a:graphic>
          <a:graphicData uri="http://schemas.openxmlformats.org/drawingml/2006/table">
            <a:tbl>
              <a:tblPr/>
              <a:tblGrid>
                <a:gridCol w="4959174"/>
                <a:gridCol w="2610734"/>
                <a:gridCol w="40746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MARC21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ALIADA-ban megtalálható mezők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datafield  100  count: 580507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a  count: 580503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c  count: 36611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d  count: 469648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j  count: 577586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datafield  400  count: 57817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a  count: 57207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j  count: 33314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datafield  500  count: 392049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a  count: 388215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d  count: 280657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j  count: 388140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m  count: 2710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o  count: 372157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datafield  667  count: 540547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374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374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a  count: 540547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datafield  900  count: 352817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a  count: 352817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datafield  902  count: 270737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a  count: 272324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datafield  904  count: 156061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a  count: 156432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datafield  905  count: 217357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a  count: 217357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datafield  906  count: 192249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a  count: 192613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datafield  908  count: 14800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a  count: 14839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datafield  911  count: 874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a  count: 874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f 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datafield  923  count: 34046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678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a  count: 34046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datafield  960  count: 67883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372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subfield</a:t>
                      </a:r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a  </a:t>
                      </a:r>
                      <a:r>
                        <a:rPr lang="hu-H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count</a:t>
                      </a:r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74364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C55A1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subfield  d  count: 64710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 dirty="0">
                          <a:solidFill>
                            <a:srgbClr val="C55A11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9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+mn-lt"/>
              </a:rPr>
              <a:t>Export</a:t>
            </a:r>
            <a:endParaRPr lang="hu-HU" sz="32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696616" y="2101235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Huntéka PIM belső MARC formátum -MARC XML</a:t>
            </a:r>
          </a:p>
          <a:p>
            <a:pPr marL="457200" indent="-457200">
              <a:buFont typeface="+mj-lt"/>
              <a:buAutoNum type="arabicPeriod"/>
            </a:pPr>
            <a:endParaRPr 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MARC XML –</a:t>
            </a:r>
            <a:r>
              <a:rPr lang="hu-HU" sz="2400" dirty="0" err="1" smtClean="0"/>
              <a:t>Aliada</a:t>
            </a:r>
            <a:endParaRPr lang="hu-HU" sz="2400" dirty="0" smtClean="0"/>
          </a:p>
          <a:p>
            <a:pPr marL="457200" indent="-457200">
              <a:buFont typeface="+mj-lt"/>
              <a:buAutoNum type="arabicPeriod"/>
            </a:pPr>
            <a:endParaRPr 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sz="2400" dirty="0" err="1" smtClean="0"/>
              <a:t>Aliada</a:t>
            </a:r>
            <a:r>
              <a:rPr lang="hu-HU" sz="2400" dirty="0" smtClean="0"/>
              <a:t> –</a:t>
            </a:r>
            <a:r>
              <a:rPr lang="hu-HU" sz="2400" dirty="0" err="1" smtClean="0"/>
              <a:t>Virtuoso</a:t>
            </a:r>
            <a:endParaRPr lang="hu-HU" sz="2400" dirty="0" smtClean="0"/>
          </a:p>
          <a:p>
            <a:endParaRPr lang="hu-HU" sz="2400" dirty="0" smtClean="0"/>
          </a:p>
          <a:p>
            <a:pPr algn="ctr"/>
            <a:r>
              <a:rPr lang="hu-HU" sz="2400" dirty="0" smtClean="0"/>
              <a:t>Kézi beavatkozások helyett, konfigurációval a jövőben</a:t>
            </a:r>
          </a:p>
        </p:txBody>
      </p:sp>
    </p:spTree>
    <p:extLst>
      <p:ext uri="{BB962C8B-B14F-4D97-AF65-F5344CB8AC3E}">
        <p14:creationId xmlns:p14="http://schemas.microsoft.com/office/powerpoint/2010/main" val="38534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5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latin typeface="+mn-lt"/>
              </a:rPr>
              <a:t>Import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362270" y="1546285"/>
            <a:ext cx="9647852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u-HU" sz="2600" dirty="0" smtClean="0"/>
              <a:t>Három modul: konverzió, adatgazdagítás, publikáció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u-HU" sz="2600" dirty="0" smtClean="0"/>
              <a:t>Lépések: </a:t>
            </a:r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sz="2200" dirty="0" smtClean="0"/>
              <a:t>Input fájl </a:t>
            </a:r>
            <a:r>
              <a:rPr lang="hu-HU" sz="2200" dirty="0" err="1" smtClean="0"/>
              <a:t>betöltése-validálás</a:t>
            </a:r>
            <a:r>
              <a:rPr lang="hu-HU" sz="2200" dirty="0" smtClean="0"/>
              <a:t>, típus kiválasztása</a:t>
            </a:r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sz="2200" dirty="0" smtClean="0"/>
              <a:t>A </a:t>
            </a:r>
            <a:r>
              <a:rPr lang="hu-HU" sz="2200" dirty="0" err="1" smtClean="0"/>
              <a:t>Virtuoso</a:t>
            </a:r>
            <a:r>
              <a:rPr lang="hu-HU" sz="2200" dirty="0" smtClean="0"/>
              <a:t> adatbázis kitisztítása</a:t>
            </a:r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sz="2200" dirty="0" smtClean="0"/>
              <a:t>Kiválasztom a konvertálandó MARC mezőket</a:t>
            </a:r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sz="2200" dirty="0" smtClean="0"/>
              <a:t>Gráf kiválasztása</a:t>
            </a:r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sz="2200" dirty="0" smtClean="0"/>
              <a:t>Konverzió</a:t>
            </a:r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sz="2200" dirty="0" smtClean="0"/>
              <a:t>Adatgazdagítás</a:t>
            </a:r>
          </a:p>
        </p:txBody>
      </p:sp>
    </p:spTree>
    <p:extLst>
      <p:ext uri="{BB962C8B-B14F-4D97-AF65-F5344CB8AC3E}">
        <p14:creationId xmlns:p14="http://schemas.microsoft.com/office/powerpoint/2010/main" val="29201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32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68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>
                <a:latin typeface="+mn-lt"/>
              </a:rPr>
              <a:t>Eredmények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sp>
        <p:nvSpPr>
          <p:cNvPr id="8" name="Alcím 2"/>
          <p:cNvSpPr txBox="1">
            <a:spLocks/>
          </p:cNvSpPr>
          <p:nvPr/>
        </p:nvSpPr>
        <p:spPr>
          <a:xfrm>
            <a:off x="1326301" y="1690658"/>
            <a:ext cx="10101208" cy="393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u-HU" dirty="0" smtClean="0"/>
              <a:t>RDF állítások ellenőrzése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hu-HU" sz="2000" dirty="0" smtClean="0"/>
              <a:t>Output: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000" dirty="0" smtClean="0"/>
              <a:t> 		</a:t>
            </a:r>
            <a:r>
              <a:rPr lang="hu-HU" sz="2000" dirty="0" err="1" smtClean="0"/>
              <a:t>FRBRoo</a:t>
            </a:r>
            <a:r>
              <a:rPr lang="hu-HU" sz="2000" dirty="0" smtClean="0"/>
              <a:t>, WGS84, SKOS, SKOSXL, FOAF, DCTERM, OWL-TIME</a:t>
            </a:r>
          </a:p>
          <a:p>
            <a:pPr marL="800100" lvl="1" indent="-3429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u-HU" dirty="0" smtClean="0"/>
              <a:t>Publikálás: </a:t>
            </a:r>
            <a:r>
              <a:rPr lang="hu-HU" dirty="0" err="1" smtClean="0"/>
              <a:t>Datahub</a:t>
            </a:r>
            <a:r>
              <a:rPr lang="hu-HU" dirty="0" smtClean="0"/>
              <a:t> adatbázisban regisztrálja a létrejött adathalmazt</a:t>
            </a:r>
          </a:p>
          <a:p>
            <a:pPr marL="800100" lvl="1" indent="-3429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u-HU" dirty="0" smtClean="0"/>
              <a:t>Létrejön egy fájl, amely tartalmazza az állításokat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05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491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Szépművészeti Múzeum - </a:t>
            </a:r>
            <a:r>
              <a:rPr lang="hu-HU" sz="3200" dirty="0" err="1"/>
              <a:t>Virtuoso</a:t>
            </a:r>
            <a:r>
              <a:rPr lang="hu-HU" sz="3200" dirty="0"/>
              <a:t> adatbázisa</a:t>
            </a:r>
            <a:endParaRPr lang="hu-HU" sz="32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694" y="1563187"/>
            <a:ext cx="6263099" cy="441739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652" y="154899"/>
            <a:ext cx="1762970" cy="23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1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+mn-lt"/>
              </a:rPr>
              <a:t>További tervek</a:t>
            </a:r>
            <a:endParaRPr lang="hu-HU" sz="32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94961" y="1355663"/>
            <a:ext cx="1040207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2400" dirty="0" smtClean="0"/>
              <a:t>Saját </a:t>
            </a:r>
            <a:r>
              <a:rPr lang="hu-HU" sz="2400" dirty="0" err="1" smtClean="0"/>
              <a:t>Aliada</a:t>
            </a:r>
            <a:r>
              <a:rPr lang="hu-HU" sz="2400" dirty="0" smtClean="0"/>
              <a:t> alkalmazás telepítés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2400" dirty="0" err="1" smtClean="0"/>
              <a:t>Aliada</a:t>
            </a:r>
            <a:r>
              <a:rPr lang="hu-HU" sz="2400" dirty="0" smtClean="0"/>
              <a:t> </a:t>
            </a:r>
            <a:r>
              <a:rPr lang="hu-HU" sz="2400" dirty="0" err="1" smtClean="0"/>
              <a:t>konfiguráió</a:t>
            </a:r>
            <a:r>
              <a:rPr lang="hu-HU" sz="2400" dirty="0" smtClean="0"/>
              <a:t> bővítése, a PIM Huntéka alkalmazás sokféle (267) MARC szerű adategységével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2400" dirty="0" err="1" smtClean="0"/>
              <a:t>Virtouoso</a:t>
            </a:r>
            <a:r>
              <a:rPr lang="hu-HU" sz="2400" dirty="0" smtClean="0"/>
              <a:t> adatbázis napi aktualizálása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2400" dirty="0" err="1" smtClean="0"/>
              <a:t>Viaf</a:t>
            </a:r>
            <a:r>
              <a:rPr lang="hu-HU" sz="2400" dirty="0" smtClean="0"/>
              <a:t> feltöltés üzemszerű végzése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2400" dirty="0" smtClean="0"/>
              <a:t>Adatgazdagítás a szemantikus web felől visszafelé (</a:t>
            </a:r>
            <a:r>
              <a:rPr lang="hu-HU" sz="2400" dirty="0" err="1" smtClean="0"/>
              <a:t>Viaf</a:t>
            </a:r>
            <a:r>
              <a:rPr lang="hu-HU" sz="2400" dirty="0" smtClean="0"/>
              <a:t> azonosítók beemelése a rekordokba)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 smtClean="0"/>
          </a:p>
          <a:p>
            <a:pPr>
              <a:lnSpc>
                <a:spcPct val="150000"/>
              </a:lnSpc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721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577130" y="3715483"/>
            <a:ext cx="9043331" cy="25334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3200" b="1" dirty="0">
                <a:solidFill>
                  <a:prstClr val="black"/>
                </a:solidFill>
                <a:latin typeface="Calibri Light"/>
              </a:rPr>
              <a:t/>
            </a:r>
            <a:br>
              <a:rPr lang="hu-HU" sz="3200" b="1" dirty="0">
                <a:solidFill>
                  <a:prstClr val="black"/>
                </a:solidFill>
                <a:latin typeface="Calibri Light"/>
              </a:rPr>
            </a:br>
            <a:r>
              <a:rPr lang="hu-HU" sz="3200" b="1" dirty="0">
                <a:solidFill>
                  <a:prstClr val="black"/>
                </a:solidFill>
                <a:latin typeface="Calibri Light"/>
              </a:rPr>
              <a:t/>
            </a:r>
            <a:br>
              <a:rPr lang="hu-HU" sz="3200" b="1" dirty="0">
                <a:solidFill>
                  <a:prstClr val="black"/>
                </a:solidFill>
                <a:latin typeface="Calibri Light"/>
              </a:rPr>
            </a:br>
            <a:r>
              <a:rPr lang="hu-HU" sz="3200" b="1" dirty="0">
                <a:solidFill>
                  <a:prstClr val="black"/>
                </a:solidFill>
                <a:latin typeface="Calibri Light"/>
              </a:rPr>
              <a:t/>
            </a:r>
            <a:br>
              <a:rPr lang="hu-HU" sz="3200" b="1" dirty="0">
                <a:solidFill>
                  <a:prstClr val="black"/>
                </a:solidFill>
                <a:latin typeface="Calibri Light"/>
              </a:rPr>
            </a:br>
            <a:endParaRPr lang="hu-HU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 numCol="3">
            <a:normAutofit fontScale="55000" lnSpcReduction="20000"/>
          </a:bodyPr>
          <a:lstStyle/>
          <a:p>
            <a:endParaRPr lang="hu-HU" dirty="0" smtClean="0"/>
          </a:p>
          <a:p>
            <a:r>
              <a:rPr lang="hu-HU" dirty="0" err="1" smtClean="0"/>
              <a:t>datafield</a:t>
            </a:r>
            <a:r>
              <a:rPr lang="hu-HU" dirty="0" smtClean="0"/>
              <a:t>  100  </a:t>
            </a:r>
            <a:r>
              <a:rPr lang="hu-HU" dirty="0" err="1" smtClean="0"/>
              <a:t>count</a:t>
            </a:r>
            <a:r>
              <a:rPr lang="hu-HU" dirty="0" smtClean="0"/>
              <a:t>: 580507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9  </a:t>
            </a:r>
            <a:r>
              <a:rPr lang="hu-HU" dirty="0" err="1" smtClean="0"/>
              <a:t>count</a:t>
            </a:r>
            <a:r>
              <a:rPr lang="hu-HU" dirty="0" smtClean="0"/>
              <a:t>: 91476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a  </a:t>
            </a:r>
            <a:r>
              <a:rPr lang="hu-HU" dirty="0" err="1" smtClean="0"/>
              <a:t>count</a:t>
            </a:r>
            <a:r>
              <a:rPr lang="hu-HU" dirty="0" smtClean="0"/>
              <a:t>: 580503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b  </a:t>
            </a:r>
            <a:r>
              <a:rPr lang="hu-HU" dirty="0" err="1" smtClean="0"/>
              <a:t>count</a:t>
            </a:r>
            <a:r>
              <a:rPr lang="hu-HU" dirty="0" smtClean="0"/>
              <a:t>: 115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c  </a:t>
            </a:r>
            <a:r>
              <a:rPr lang="hu-HU" dirty="0" err="1" smtClean="0"/>
              <a:t>count</a:t>
            </a:r>
            <a:r>
              <a:rPr lang="hu-HU" dirty="0" smtClean="0"/>
              <a:t>: 36611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d  </a:t>
            </a:r>
            <a:r>
              <a:rPr lang="hu-HU" dirty="0" err="1" smtClean="0"/>
              <a:t>count</a:t>
            </a:r>
            <a:r>
              <a:rPr lang="hu-HU" dirty="0" smtClean="0"/>
              <a:t>: 469649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g  </a:t>
            </a:r>
            <a:r>
              <a:rPr lang="hu-HU" dirty="0" err="1" smtClean="0"/>
              <a:t>count</a:t>
            </a:r>
            <a:r>
              <a:rPr lang="hu-HU" dirty="0" smtClean="0"/>
              <a:t>: 93549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j  </a:t>
            </a:r>
            <a:r>
              <a:rPr lang="hu-HU" dirty="0" err="1" smtClean="0"/>
              <a:t>count</a:t>
            </a:r>
            <a:r>
              <a:rPr lang="hu-HU" dirty="0" smtClean="0"/>
              <a:t>: 4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m  </a:t>
            </a:r>
            <a:r>
              <a:rPr lang="hu-HU" dirty="0" err="1" smtClean="0"/>
              <a:t>count</a:t>
            </a:r>
            <a:r>
              <a:rPr lang="hu-HU" dirty="0" smtClean="0"/>
              <a:t>: 3595</a:t>
            </a:r>
          </a:p>
          <a:p>
            <a:r>
              <a:rPr lang="hu-HU" dirty="0" err="1" smtClean="0"/>
              <a:t>datafield</a:t>
            </a:r>
            <a:r>
              <a:rPr lang="hu-HU" dirty="0" smtClean="0"/>
              <a:t>  400  </a:t>
            </a:r>
            <a:r>
              <a:rPr lang="hu-HU" dirty="0" err="1" smtClean="0"/>
              <a:t>count</a:t>
            </a:r>
            <a:r>
              <a:rPr lang="hu-HU" dirty="0" smtClean="0"/>
              <a:t>: 57821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0  </a:t>
            </a:r>
            <a:r>
              <a:rPr lang="hu-HU" dirty="0" err="1" smtClean="0"/>
              <a:t>count</a:t>
            </a:r>
            <a:r>
              <a:rPr lang="hu-HU" dirty="0" smtClean="0"/>
              <a:t>: 1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9  </a:t>
            </a:r>
            <a:r>
              <a:rPr lang="hu-HU" dirty="0" err="1" smtClean="0"/>
              <a:t>count</a:t>
            </a:r>
            <a:r>
              <a:rPr lang="hu-HU" dirty="0" smtClean="0"/>
              <a:t>: 2253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a  </a:t>
            </a:r>
            <a:r>
              <a:rPr lang="hu-HU" dirty="0" err="1" smtClean="0"/>
              <a:t>count</a:t>
            </a:r>
            <a:r>
              <a:rPr lang="hu-HU" dirty="0" smtClean="0"/>
              <a:t>: 57211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d  </a:t>
            </a:r>
            <a:r>
              <a:rPr lang="hu-HU" dirty="0" err="1" smtClean="0"/>
              <a:t>count</a:t>
            </a:r>
            <a:r>
              <a:rPr lang="hu-HU" dirty="0" smtClean="0"/>
              <a:t>: 5853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j  </a:t>
            </a:r>
            <a:r>
              <a:rPr lang="hu-HU" dirty="0" err="1" smtClean="0"/>
              <a:t>count</a:t>
            </a:r>
            <a:r>
              <a:rPr lang="hu-HU" dirty="0" smtClean="0"/>
              <a:t>: 581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o  </a:t>
            </a:r>
            <a:r>
              <a:rPr lang="hu-HU" dirty="0" err="1" smtClean="0"/>
              <a:t>count</a:t>
            </a:r>
            <a:r>
              <a:rPr lang="hu-HU" dirty="0" smtClean="0"/>
              <a:t>: 45983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t  </a:t>
            </a:r>
            <a:r>
              <a:rPr lang="hu-HU" dirty="0" err="1" smtClean="0"/>
              <a:t>count</a:t>
            </a:r>
            <a:r>
              <a:rPr lang="hu-HU" dirty="0" smtClean="0"/>
              <a:t>: 2014</a:t>
            </a:r>
          </a:p>
          <a:p>
            <a:r>
              <a:rPr lang="hu-HU" dirty="0" smtClean="0"/>
              <a:t> </a:t>
            </a:r>
          </a:p>
          <a:p>
            <a:r>
              <a:rPr lang="hu-HU" dirty="0" err="1" smtClean="0"/>
              <a:t>datafield</a:t>
            </a:r>
            <a:r>
              <a:rPr lang="hu-HU" dirty="0" smtClean="0"/>
              <a:t>  500  </a:t>
            </a:r>
            <a:r>
              <a:rPr lang="hu-HU" dirty="0" err="1" smtClean="0"/>
              <a:t>count</a:t>
            </a:r>
            <a:r>
              <a:rPr lang="hu-HU" dirty="0" smtClean="0"/>
              <a:t>: 392049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a  </a:t>
            </a:r>
            <a:r>
              <a:rPr lang="hu-HU" dirty="0" err="1" smtClean="0"/>
              <a:t>count</a:t>
            </a:r>
            <a:r>
              <a:rPr lang="hu-HU" dirty="0" smtClean="0"/>
              <a:t>: 388215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b  </a:t>
            </a:r>
            <a:r>
              <a:rPr lang="hu-HU" dirty="0" err="1" smtClean="0"/>
              <a:t>count</a:t>
            </a:r>
            <a:r>
              <a:rPr lang="hu-HU" dirty="0" smtClean="0"/>
              <a:t>: 1834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c  </a:t>
            </a:r>
            <a:r>
              <a:rPr lang="hu-HU" dirty="0" err="1" smtClean="0"/>
              <a:t>count</a:t>
            </a:r>
            <a:r>
              <a:rPr lang="hu-HU" dirty="0" smtClean="0"/>
              <a:t>: 106831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d  </a:t>
            </a:r>
            <a:r>
              <a:rPr lang="hu-HU" dirty="0" err="1" smtClean="0"/>
              <a:t>count</a:t>
            </a:r>
            <a:r>
              <a:rPr lang="hu-HU" dirty="0" smtClean="0"/>
              <a:t>: 280657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g  </a:t>
            </a:r>
            <a:r>
              <a:rPr lang="hu-HU" dirty="0" err="1" smtClean="0"/>
              <a:t>count</a:t>
            </a:r>
            <a:r>
              <a:rPr lang="hu-HU" dirty="0" smtClean="0"/>
              <a:t>: 240674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m  </a:t>
            </a:r>
            <a:r>
              <a:rPr lang="hu-HU" dirty="0" err="1" smtClean="0"/>
              <a:t>count</a:t>
            </a:r>
            <a:r>
              <a:rPr lang="hu-HU" dirty="0" smtClean="0"/>
              <a:t>: 2710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o  </a:t>
            </a:r>
            <a:r>
              <a:rPr lang="hu-HU" dirty="0" err="1" smtClean="0"/>
              <a:t>count</a:t>
            </a:r>
            <a:r>
              <a:rPr lang="hu-HU" dirty="0" smtClean="0"/>
              <a:t>: 372157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w  </a:t>
            </a:r>
            <a:r>
              <a:rPr lang="hu-HU" dirty="0" err="1" smtClean="0"/>
              <a:t>count</a:t>
            </a:r>
            <a:r>
              <a:rPr lang="hu-HU" dirty="0" smtClean="0"/>
              <a:t>: 362665</a:t>
            </a:r>
          </a:p>
          <a:p>
            <a:r>
              <a:rPr lang="hu-HU" dirty="0" err="1" smtClean="0"/>
              <a:t>datafield</a:t>
            </a:r>
            <a:r>
              <a:rPr lang="hu-HU" dirty="0" smtClean="0"/>
              <a:t>  599  </a:t>
            </a:r>
            <a:r>
              <a:rPr lang="hu-HU" dirty="0" err="1" smtClean="0"/>
              <a:t>count</a:t>
            </a:r>
            <a:r>
              <a:rPr lang="hu-HU" dirty="0" smtClean="0"/>
              <a:t>: 11251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a  </a:t>
            </a:r>
            <a:r>
              <a:rPr lang="hu-HU" dirty="0" err="1" smtClean="0"/>
              <a:t>count</a:t>
            </a:r>
            <a:r>
              <a:rPr lang="hu-HU" dirty="0" smtClean="0"/>
              <a:t>: 11251</a:t>
            </a:r>
          </a:p>
          <a:p>
            <a:r>
              <a:rPr lang="hu-HU" dirty="0" smtClean="0"/>
              <a:t> </a:t>
            </a:r>
          </a:p>
          <a:p>
            <a:r>
              <a:rPr lang="hu-HU" dirty="0" err="1" smtClean="0"/>
              <a:t>datafield</a:t>
            </a:r>
            <a:r>
              <a:rPr lang="hu-HU" dirty="0" smtClean="0"/>
              <a:t>  610  </a:t>
            </a:r>
            <a:r>
              <a:rPr lang="hu-HU" dirty="0" err="1" smtClean="0"/>
              <a:t>count</a:t>
            </a:r>
            <a:r>
              <a:rPr lang="hu-HU" dirty="0" smtClean="0"/>
              <a:t>: 3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a  </a:t>
            </a:r>
            <a:r>
              <a:rPr lang="hu-HU" dirty="0" err="1" smtClean="0"/>
              <a:t>count</a:t>
            </a:r>
            <a:r>
              <a:rPr lang="hu-HU" dirty="0" smtClean="0"/>
              <a:t>: 3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c  </a:t>
            </a:r>
            <a:r>
              <a:rPr lang="hu-HU" dirty="0" err="1" smtClean="0"/>
              <a:t>count</a:t>
            </a:r>
            <a:r>
              <a:rPr lang="hu-HU" dirty="0" smtClean="0"/>
              <a:t>: 2</a:t>
            </a:r>
          </a:p>
          <a:p>
            <a:r>
              <a:rPr lang="hu-HU" dirty="0" smtClean="0"/>
              <a:t> </a:t>
            </a:r>
          </a:p>
          <a:p>
            <a:r>
              <a:rPr lang="hu-HU" dirty="0" err="1" smtClean="0"/>
              <a:t>datafield</a:t>
            </a:r>
            <a:r>
              <a:rPr lang="hu-HU" dirty="0" smtClean="0"/>
              <a:t>  667  </a:t>
            </a:r>
            <a:r>
              <a:rPr lang="hu-HU" dirty="0" err="1" smtClean="0"/>
              <a:t>count</a:t>
            </a:r>
            <a:r>
              <a:rPr lang="hu-HU" dirty="0" smtClean="0"/>
              <a:t>: 540548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a  </a:t>
            </a:r>
            <a:r>
              <a:rPr lang="hu-HU" dirty="0" err="1" smtClean="0"/>
              <a:t>count</a:t>
            </a:r>
            <a:r>
              <a:rPr lang="hu-HU" dirty="0" smtClean="0"/>
              <a:t>: 540548</a:t>
            </a:r>
          </a:p>
          <a:p>
            <a:r>
              <a:rPr lang="hu-HU" dirty="0" smtClean="0"/>
              <a:t> </a:t>
            </a:r>
          </a:p>
          <a:p>
            <a:r>
              <a:rPr lang="hu-HU" dirty="0" err="1" smtClean="0"/>
              <a:t>datafield</a:t>
            </a:r>
            <a:r>
              <a:rPr lang="hu-HU" dirty="0" smtClean="0"/>
              <a:t>  668  </a:t>
            </a:r>
            <a:r>
              <a:rPr lang="hu-HU" dirty="0" err="1" smtClean="0"/>
              <a:t>count</a:t>
            </a:r>
            <a:r>
              <a:rPr lang="hu-HU" dirty="0" smtClean="0"/>
              <a:t>: 6855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b  </a:t>
            </a:r>
            <a:r>
              <a:rPr lang="hu-HU" dirty="0" err="1" smtClean="0"/>
              <a:t>count</a:t>
            </a:r>
            <a:r>
              <a:rPr lang="hu-HU" dirty="0" smtClean="0"/>
              <a:t>: 6855</a:t>
            </a:r>
          </a:p>
          <a:p>
            <a:r>
              <a:rPr lang="hu-HU" dirty="0" smtClean="0"/>
              <a:t> </a:t>
            </a:r>
          </a:p>
          <a:p>
            <a:r>
              <a:rPr lang="hu-HU" dirty="0" err="1" smtClean="0"/>
              <a:t>datafield</a:t>
            </a:r>
            <a:r>
              <a:rPr lang="hu-HU" dirty="0" smtClean="0"/>
              <a:t>  678  </a:t>
            </a:r>
            <a:r>
              <a:rPr lang="hu-HU" dirty="0" err="1" smtClean="0"/>
              <a:t>count</a:t>
            </a:r>
            <a:r>
              <a:rPr lang="hu-HU" dirty="0" smtClean="0"/>
              <a:t>: 23167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a  </a:t>
            </a:r>
            <a:r>
              <a:rPr lang="hu-HU" dirty="0" err="1" smtClean="0"/>
              <a:t>count</a:t>
            </a:r>
            <a:r>
              <a:rPr lang="hu-HU" dirty="0" smtClean="0"/>
              <a:t>: 23160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o  </a:t>
            </a:r>
            <a:r>
              <a:rPr lang="hu-HU" dirty="0" err="1" smtClean="0"/>
              <a:t>count</a:t>
            </a:r>
            <a:r>
              <a:rPr lang="hu-HU" dirty="0" smtClean="0"/>
              <a:t>: 22967</a:t>
            </a:r>
          </a:p>
          <a:p>
            <a:r>
              <a:rPr lang="hu-HU" dirty="0" smtClean="0"/>
              <a:t> </a:t>
            </a:r>
          </a:p>
          <a:p>
            <a:r>
              <a:rPr lang="hu-HU" dirty="0" err="1" smtClean="0"/>
              <a:t>datafield</a:t>
            </a:r>
            <a:r>
              <a:rPr lang="hu-HU" dirty="0" smtClean="0"/>
              <a:t>  680  </a:t>
            </a:r>
            <a:r>
              <a:rPr lang="hu-HU" dirty="0" err="1" smtClean="0"/>
              <a:t>count</a:t>
            </a:r>
            <a:r>
              <a:rPr lang="hu-HU" dirty="0" smtClean="0"/>
              <a:t>: 17813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a  </a:t>
            </a:r>
            <a:r>
              <a:rPr lang="hu-HU" dirty="0" err="1" smtClean="0"/>
              <a:t>count</a:t>
            </a:r>
            <a:r>
              <a:rPr lang="hu-HU" dirty="0" smtClean="0"/>
              <a:t>: 17813</a:t>
            </a:r>
          </a:p>
          <a:p>
            <a:r>
              <a:rPr lang="hu-HU" dirty="0" smtClean="0"/>
              <a:t> </a:t>
            </a:r>
          </a:p>
          <a:p>
            <a:r>
              <a:rPr lang="hu-HU" dirty="0" err="1" smtClean="0"/>
              <a:t>datafield</a:t>
            </a:r>
            <a:r>
              <a:rPr lang="hu-HU" dirty="0" smtClean="0"/>
              <a:t>  856  </a:t>
            </a:r>
            <a:r>
              <a:rPr lang="hu-HU" dirty="0" err="1" smtClean="0"/>
              <a:t>count</a:t>
            </a:r>
            <a:r>
              <a:rPr lang="hu-HU" dirty="0" smtClean="0"/>
              <a:t>: 308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f  </a:t>
            </a:r>
            <a:r>
              <a:rPr lang="hu-HU" dirty="0" err="1" smtClean="0"/>
              <a:t>count</a:t>
            </a:r>
            <a:r>
              <a:rPr lang="hu-HU" dirty="0" smtClean="0"/>
              <a:t>: 297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u  </a:t>
            </a:r>
            <a:r>
              <a:rPr lang="hu-HU" dirty="0" err="1" smtClean="0"/>
              <a:t>count</a:t>
            </a:r>
            <a:r>
              <a:rPr lang="hu-HU" dirty="0" smtClean="0"/>
              <a:t>: 11</a:t>
            </a:r>
          </a:p>
          <a:p>
            <a:r>
              <a:rPr lang="hu-HU" dirty="0" smtClean="0"/>
              <a:t> </a:t>
            </a:r>
          </a:p>
          <a:p>
            <a:r>
              <a:rPr lang="hu-HU" dirty="0" err="1" smtClean="0"/>
              <a:t>datafield</a:t>
            </a:r>
            <a:r>
              <a:rPr lang="hu-HU" dirty="0" smtClean="0"/>
              <a:t>  922  </a:t>
            </a:r>
            <a:r>
              <a:rPr lang="hu-HU" dirty="0" err="1" smtClean="0"/>
              <a:t>count</a:t>
            </a:r>
            <a:r>
              <a:rPr lang="hu-HU" dirty="0" smtClean="0"/>
              <a:t>: 118151</a:t>
            </a:r>
          </a:p>
          <a:p>
            <a:r>
              <a:rPr lang="hu-HU" dirty="0" smtClean="0"/>
              <a:t>				</a:t>
            </a:r>
            <a:r>
              <a:rPr lang="hu-HU" dirty="0" err="1" smtClean="0"/>
              <a:t>subfield</a:t>
            </a:r>
            <a:r>
              <a:rPr lang="hu-HU" dirty="0" smtClean="0"/>
              <a:t>  a  </a:t>
            </a:r>
            <a:r>
              <a:rPr lang="hu-HU" dirty="0" err="1" smtClean="0"/>
              <a:t>count</a:t>
            </a:r>
            <a:r>
              <a:rPr lang="hu-HU" dirty="0" smtClean="0"/>
              <a:t>: 118151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38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81057" y="636275"/>
            <a:ext cx="9043331" cy="439966"/>
          </a:xfrm>
        </p:spPr>
        <p:txBody>
          <a:bodyPr>
            <a:noAutofit/>
          </a:bodyPr>
          <a:lstStyle/>
          <a:p>
            <a:r>
              <a:rPr lang="hu-HU" sz="3200" dirty="0" smtClean="0">
                <a:latin typeface="+mn-lt"/>
              </a:rPr>
              <a:t>Mire jó a szemantikus web?</a:t>
            </a:r>
            <a:endParaRPr lang="hu-HU" sz="32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824" y="6077493"/>
            <a:ext cx="1224123" cy="425417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577130" y="3715483"/>
            <a:ext cx="9043331" cy="25334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653143" y="1156995"/>
            <a:ext cx="10134706" cy="4920498"/>
          </a:xfrm>
        </p:spPr>
        <p:txBody>
          <a:bodyPr numCol="2"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 smtClean="0"/>
              <a:t>Link </a:t>
            </a:r>
            <a:r>
              <a:rPr lang="hu-HU" sz="4800" b="1" dirty="0" err="1" smtClean="0"/>
              <a:t>zu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diesem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Datensatz</a:t>
            </a:r>
            <a:r>
              <a:rPr lang="hu-HU" sz="4800" dirty="0" smtClean="0"/>
              <a:t> </a:t>
            </a:r>
            <a:r>
              <a:rPr lang="hu-HU" sz="4800" u="sng" dirty="0" smtClean="0">
                <a:hlinkClick r:id="rId4" tooltip="http://d-nb.info/gnd/118558404"/>
              </a:rPr>
              <a:t>http://d-nb.info/gnd/118558404</a:t>
            </a:r>
            <a:r>
              <a:rPr lang="hu-HU" sz="4800" dirty="0" smtClean="0"/>
              <a:t> 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 err="1" smtClean="0"/>
              <a:t>Person</a:t>
            </a:r>
            <a:r>
              <a:rPr lang="hu-HU" sz="4800" b="1" dirty="0" smtClean="0"/>
              <a:t> </a:t>
            </a:r>
            <a:r>
              <a:rPr lang="hu-HU" sz="4800" dirty="0" smtClean="0"/>
              <a:t>Joseph II., </a:t>
            </a:r>
            <a:r>
              <a:rPr lang="hu-HU" sz="4800" dirty="0" err="1" smtClean="0"/>
              <a:t>Heiliges</a:t>
            </a:r>
            <a:r>
              <a:rPr lang="hu-HU" sz="4800" dirty="0" smtClean="0"/>
              <a:t> </a:t>
            </a:r>
            <a:r>
              <a:rPr lang="hu-HU" sz="4800" dirty="0" err="1" smtClean="0"/>
              <a:t>Römisches</a:t>
            </a:r>
            <a:r>
              <a:rPr lang="hu-HU" sz="4800" dirty="0" smtClean="0"/>
              <a:t> Reich, Kaiser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 err="1" smtClean="0"/>
              <a:t>Geschlecht</a:t>
            </a:r>
            <a:r>
              <a:rPr lang="hu-HU" sz="4800" b="1" dirty="0" smtClean="0"/>
              <a:t> </a:t>
            </a:r>
            <a:r>
              <a:rPr lang="hu-HU" sz="4800" dirty="0" err="1" smtClean="0"/>
              <a:t>männlich</a:t>
            </a:r>
            <a:r>
              <a:rPr lang="hu-HU" sz="4800" dirty="0" smtClean="0"/>
              <a:t> </a:t>
            </a:r>
            <a:br>
              <a:rPr lang="hu-HU" sz="4800" dirty="0" smtClean="0"/>
            </a:br>
            <a:r>
              <a:rPr lang="hu-HU" sz="4800" b="1" dirty="0" err="1" smtClean="0"/>
              <a:t>Andere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Namen</a:t>
            </a:r>
            <a:r>
              <a:rPr lang="hu-HU" sz="4800" b="1" dirty="0" smtClean="0"/>
              <a:t> </a:t>
            </a:r>
            <a:r>
              <a:rPr lang="hu-HU" sz="4800" dirty="0" smtClean="0"/>
              <a:t>Joseph II., </a:t>
            </a:r>
            <a:r>
              <a:rPr lang="hu-HU" sz="4800" dirty="0" err="1" smtClean="0"/>
              <a:t>Römischer</a:t>
            </a:r>
            <a:r>
              <a:rPr lang="hu-HU" sz="4800" dirty="0" smtClean="0"/>
              <a:t> Kaiser </a:t>
            </a:r>
            <a:br>
              <a:rPr lang="hu-HU" sz="4800" dirty="0" smtClean="0"/>
            </a:br>
            <a:r>
              <a:rPr lang="hu-HU" sz="4800" dirty="0" smtClean="0"/>
              <a:t>Joseph II., </a:t>
            </a:r>
            <a:r>
              <a:rPr lang="hu-HU" sz="4800" dirty="0" err="1" smtClean="0"/>
              <a:t>Deutschland</a:t>
            </a:r>
            <a:r>
              <a:rPr lang="hu-HU" sz="4800" dirty="0" smtClean="0"/>
              <a:t>, Kaiser </a:t>
            </a:r>
            <a:br>
              <a:rPr lang="hu-HU" sz="4800" dirty="0" smtClean="0"/>
            </a:br>
            <a:r>
              <a:rPr lang="hu-HU" sz="4800" dirty="0" smtClean="0"/>
              <a:t>Josef, </a:t>
            </a:r>
            <a:r>
              <a:rPr lang="hu-HU" sz="4800" dirty="0" err="1" smtClean="0"/>
              <a:t>Österreich</a:t>
            </a:r>
            <a:r>
              <a:rPr lang="hu-HU" sz="4800" dirty="0" smtClean="0"/>
              <a:t>, </a:t>
            </a:r>
            <a:r>
              <a:rPr lang="hu-HU" sz="4800" dirty="0" err="1" smtClean="0"/>
              <a:t>Erzherzog</a:t>
            </a:r>
            <a:r>
              <a:rPr lang="hu-HU" sz="4800" dirty="0" smtClean="0"/>
              <a:t>, 1741-1790 </a:t>
            </a:r>
            <a:br>
              <a:rPr lang="hu-HU" sz="4800" dirty="0" smtClean="0"/>
            </a:br>
            <a:r>
              <a:rPr lang="hu-HU" sz="4800" dirty="0" smtClean="0"/>
              <a:t>Josef II., </a:t>
            </a:r>
            <a:r>
              <a:rPr lang="hu-HU" sz="4800" dirty="0" err="1" smtClean="0"/>
              <a:t>Heiliges</a:t>
            </a:r>
            <a:r>
              <a:rPr lang="hu-HU" sz="4800" dirty="0" smtClean="0"/>
              <a:t> </a:t>
            </a:r>
            <a:r>
              <a:rPr lang="hu-HU" sz="4800" dirty="0" err="1" smtClean="0"/>
              <a:t>Römisches</a:t>
            </a:r>
            <a:r>
              <a:rPr lang="hu-HU" sz="4800" dirty="0" smtClean="0"/>
              <a:t> Reich, Kaiser </a:t>
            </a:r>
            <a:br>
              <a:rPr lang="hu-HU" sz="4800" dirty="0" smtClean="0"/>
            </a:br>
            <a:r>
              <a:rPr lang="hu-HU" sz="4800" dirty="0" smtClean="0"/>
              <a:t>Joseph II., </a:t>
            </a:r>
            <a:r>
              <a:rPr lang="hu-HU" sz="4800" dirty="0" err="1" smtClean="0"/>
              <a:t>Heiliges</a:t>
            </a:r>
            <a:r>
              <a:rPr lang="hu-HU" sz="4800" dirty="0" smtClean="0"/>
              <a:t> </a:t>
            </a:r>
            <a:r>
              <a:rPr lang="hu-HU" sz="4800" dirty="0" err="1" smtClean="0"/>
              <a:t>Römisches</a:t>
            </a:r>
            <a:r>
              <a:rPr lang="hu-HU" sz="4800" dirty="0" smtClean="0"/>
              <a:t> Reich, König </a:t>
            </a:r>
            <a:br>
              <a:rPr lang="hu-HU" sz="4800" dirty="0" smtClean="0"/>
            </a:br>
            <a:r>
              <a:rPr lang="hu-HU" sz="4800" dirty="0" smtClean="0"/>
              <a:t>Joseph, von </a:t>
            </a:r>
            <a:r>
              <a:rPr lang="hu-HU" sz="4800" dirty="0" err="1" smtClean="0"/>
              <a:t>Habsburg-Lothringen</a:t>
            </a:r>
            <a:r>
              <a:rPr lang="hu-HU" sz="4800" dirty="0" smtClean="0"/>
              <a:t> </a:t>
            </a:r>
            <a:br>
              <a:rPr lang="hu-HU" sz="4800" dirty="0" smtClean="0"/>
            </a:br>
            <a:r>
              <a:rPr lang="hu-HU" sz="4800" dirty="0" err="1" smtClean="0"/>
              <a:t>Josephus</a:t>
            </a:r>
            <a:r>
              <a:rPr lang="hu-HU" sz="4800" dirty="0" smtClean="0"/>
              <a:t> II., </a:t>
            </a:r>
            <a:r>
              <a:rPr lang="hu-HU" sz="4800" dirty="0" err="1" smtClean="0"/>
              <a:t>Heiliges</a:t>
            </a:r>
            <a:r>
              <a:rPr lang="hu-HU" sz="4800" dirty="0" smtClean="0"/>
              <a:t> </a:t>
            </a:r>
            <a:r>
              <a:rPr lang="hu-HU" sz="4800" dirty="0" err="1" smtClean="0"/>
              <a:t>Römisches</a:t>
            </a:r>
            <a:r>
              <a:rPr lang="hu-HU" sz="4800" dirty="0" smtClean="0"/>
              <a:t> Reich, Kaiser </a:t>
            </a:r>
            <a:br>
              <a:rPr lang="hu-HU" sz="4800" dirty="0" smtClean="0"/>
            </a:br>
            <a:r>
              <a:rPr lang="hu-HU" sz="4800" dirty="0" err="1" smtClean="0"/>
              <a:t>Josephus</a:t>
            </a:r>
            <a:r>
              <a:rPr lang="hu-HU" sz="4800" dirty="0" smtClean="0"/>
              <a:t> II., </a:t>
            </a:r>
            <a:r>
              <a:rPr lang="hu-HU" sz="4800" dirty="0" err="1" smtClean="0"/>
              <a:t>Imperium</a:t>
            </a:r>
            <a:r>
              <a:rPr lang="hu-HU" sz="4800" dirty="0" smtClean="0"/>
              <a:t> </a:t>
            </a:r>
            <a:r>
              <a:rPr lang="hu-HU" sz="4800" dirty="0" err="1" smtClean="0"/>
              <a:t>Romanum-Germanicum</a:t>
            </a:r>
            <a:r>
              <a:rPr lang="hu-HU" sz="4800" dirty="0" smtClean="0"/>
              <a:t>, </a:t>
            </a:r>
            <a:r>
              <a:rPr lang="hu-HU" sz="4800" dirty="0" err="1" smtClean="0"/>
              <a:t>Imperator</a:t>
            </a:r>
            <a:r>
              <a:rPr lang="hu-HU" sz="4800" dirty="0" smtClean="0"/>
              <a:t> </a:t>
            </a:r>
            <a:br>
              <a:rPr lang="hu-HU" sz="4800" dirty="0" smtClean="0"/>
            </a:br>
            <a:r>
              <a:rPr lang="hu-HU" sz="4800" dirty="0" smtClean="0"/>
              <a:t>Giuseppe II., </a:t>
            </a:r>
            <a:r>
              <a:rPr lang="hu-HU" sz="4800" dirty="0" err="1" smtClean="0"/>
              <a:t>Imperio</a:t>
            </a:r>
            <a:r>
              <a:rPr lang="hu-HU" sz="4800" dirty="0" smtClean="0"/>
              <a:t> </a:t>
            </a:r>
            <a:r>
              <a:rPr lang="hu-HU" sz="4800" dirty="0" err="1" smtClean="0"/>
              <a:t>Romano-Germano</a:t>
            </a:r>
            <a:r>
              <a:rPr lang="hu-HU" sz="4800" dirty="0" smtClean="0"/>
              <a:t>, Re </a:t>
            </a:r>
            <a:br>
              <a:rPr lang="hu-HU" sz="4800" dirty="0" smtClean="0"/>
            </a:br>
            <a:r>
              <a:rPr lang="hu-HU" sz="4800" dirty="0" err="1" smtClean="0"/>
              <a:t>Augusto</a:t>
            </a:r>
            <a:r>
              <a:rPr lang="hu-HU" sz="4800" dirty="0" smtClean="0"/>
              <a:t> </a:t>
            </a:r>
            <a:r>
              <a:rPr lang="hu-HU" sz="4800" dirty="0" err="1" smtClean="0"/>
              <a:t>Guiseppe</a:t>
            </a:r>
            <a:r>
              <a:rPr lang="hu-HU" sz="4800" dirty="0" smtClean="0"/>
              <a:t> II., </a:t>
            </a:r>
            <a:r>
              <a:rPr lang="hu-HU" sz="4800" dirty="0" err="1" smtClean="0"/>
              <a:t>Imperio</a:t>
            </a:r>
            <a:r>
              <a:rPr lang="hu-HU" sz="4800" dirty="0" smtClean="0"/>
              <a:t> </a:t>
            </a:r>
            <a:r>
              <a:rPr lang="hu-HU" sz="4800" dirty="0" err="1" smtClean="0"/>
              <a:t>Romano-Germano</a:t>
            </a:r>
            <a:r>
              <a:rPr lang="hu-HU" sz="4800" dirty="0" smtClean="0"/>
              <a:t>, Re </a:t>
            </a:r>
            <a:br>
              <a:rPr lang="hu-HU" sz="4800" dirty="0" smtClean="0"/>
            </a:br>
            <a:r>
              <a:rPr lang="hu-HU" sz="4800" dirty="0" smtClean="0"/>
              <a:t>Joseph II., der </a:t>
            </a:r>
            <a:r>
              <a:rPr lang="hu-HU" sz="4800" dirty="0" err="1" smtClean="0"/>
              <a:t>Grosse</a:t>
            </a:r>
            <a:r>
              <a:rPr lang="hu-HU" sz="4800" dirty="0" smtClean="0"/>
              <a:t> </a:t>
            </a:r>
            <a:br>
              <a:rPr lang="hu-HU" sz="4800" dirty="0" smtClean="0"/>
            </a:br>
            <a:r>
              <a:rPr lang="hu-HU" sz="4800" dirty="0" smtClean="0"/>
              <a:t>Joseph, der </a:t>
            </a:r>
            <a:r>
              <a:rPr lang="hu-HU" sz="4800" dirty="0" err="1" smtClean="0"/>
              <a:t>Zweite</a:t>
            </a:r>
            <a:r>
              <a:rPr lang="hu-HU" sz="4800" dirty="0" smtClean="0"/>
              <a:t> </a:t>
            </a:r>
            <a:br>
              <a:rPr lang="hu-HU" sz="4800" dirty="0" smtClean="0"/>
            </a:br>
            <a:r>
              <a:rPr lang="hu-HU" sz="4800" dirty="0" smtClean="0"/>
              <a:t>Joseph, der II. </a:t>
            </a:r>
            <a:br>
              <a:rPr lang="hu-HU" sz="4800" dirty="0" smtClean="0"/>
            </a:br>
            <a:r>
              <a:rPr lang="hu-HU" sz="4800" dirty="0" smtClean="0"/>
              <a:t>Joseph, II. </a:t>
            </a:r>
            <a:br>
              <a:rPr lang="hu-HU" sz="4800" dirty="0" smtClean="0"/>
            </a:br>
            <a:r>
              <a:rPr lang="hu-HU" sz="4800" dirty="0" err="1" smtClean="0"/>
              <a:t>Josephus</a:t>
            </a:r>
            <a:r>
              <a:rPr lang="hu-HU" sz="4800" dirty="0" smtClean="0"/>
              <a:t> II., </a:t>
            </a:r>
            <a:r>
              <a:rPr lang="hu-HU" sz="4800" dirty="0" err="1" smtClean="0"/>
              <a:t>Imperator</a:t>
            </a:r>
            <a:r>
              <a:rPr lang="hu-HU" sz="4800" dirty="0" smtClean="0"/>
              <a:t> </a:t>
            </a:r>
            <a:br>
              <a:rPr lang="hu-HU" sz="4800" dirty="0" smtClean="0"/>
            </a:br>
            <a:r>
              <a:rPr lang="hu-HU" sz="4800" dirty="0" smtClean="0"/>
              <a:t>Giuseppe, </a:t>
            </a:r>
            <a:r>
              <a:rPr lang="hu-HU" sz="4800" dirty="0" err="1" smtClean="0"/>
              <a:t>d'Austria</a:t>
            </a:r>
            <a:r>
              <a:rPr lang="hu-HU" sz="4800" dirty="0" smtClean="0"/>
              <a:t> </a:t>
            </a:r>
            <a:br>
              <a:rPr lang="hu-HU" sz="4800" dirty="0" smtClean="0"/>
            </a:br>
            <a:r>
              <a:rPr lang="hu-HU" sz="4800" dirty="0" smtClean="0"/>
              <a:t>Joseph </a:t>
            </a:r>
            <a:r>
              <a:rPr lang="hu-HU" sz="4800" dirty="0" err="1" smtClean="0"/>
              <a:t>Benedikt</a:t>
            </a:r>
            <a:r>
              <a:rPr lang="hu-HU" sz="4800" dirty="0" smtClean="0"/>
              <a:t>, </a:t>
            </a:r>
            <a:r>
              <a:rPr lang="hu-HU" sz="4800" dirty="0" err="1" smtClean="0"/>
              <a:t>Prinz</a:t>
            </a:r>
            <a:r>
              <a:rPr lang="hu-HU" sz="4800" dirty="0" smtClean="0"/>
              <a:t> </a:t>
            </a:r>
            <a:br>
              <a:rPr lang="hu-HU" sz="4800" dirty="0" smtClean="0"/>
            </a:br>
            <a:r>
              <a:rPr lang="hu-HU" sz="4800" dirty="0" err="1" smtClean="0"/>
              <a:t>Joseph</a:t>
            </a:r>
            <a:r>
              <a:rPr lang="hu-HU" sz="4800" dirty="0" smtClean="0"/>
              <a:t> </a:t>
            </a:r>
            <a:r>
              <a:rPr lang="hu-HU" sz="4800" dirty="0" err="1" smtClean="0"/>
              <a:t>Benedikt</a:t>
            </a:r>
            <a:r>
              <a:rPr lang="hu-HU" sz="4800" dirty="0" smtClean="0"/>
              <a:t> August Johann Anton Michael Adam, </a:t>
            </a:r>
            <a:r>
              <a:rPr lang="hu-HU" sz="4800" dirty="0" err="1" smtClean="0"/>
              <a:t>Österreich</a:t>
            </a:r>
            <a:r>
              <a:rPr lang="hu-HU" sz="4800" dirty="0" smtClean="0"/>
              <a:t>, </a:t>
            </a:r>
            <a:r>
              <a:rPr lang="hu-HU" sz="4800" dirty="0" err="1" smtClean="0"/>
              <a:t>Erzherzog</a:t>
            </a:r>
            <a:r>
              <a:rPr lang="hu-HU" sz="4800" dirty="0" smtClean="0"/>
              <a:t>, 1741-1790 </a:t>
            </a:r>
            <a:br>
              <a:rPr lang="hu-HU" sz="4800" dirty="0" smtClean="0"/>
            </a:br>
            <a:r>
              <a:rPr lang="hu-HU" sz="4800" dirty="0" smtClean="0"/>
              <a:t>József II. </a:t>
            </a:r>
            <a:br>
              <a:rPr lang="hu-HU" sz="4800" dirty="0" smtClean="0"/>
            </a:br>
            <a:r>
              <a:rPr lang="hu-HU" sz="4800" dirty="0" smtClean="0"/>
              <a:t>Josip II. </a:t>
            </a:r>
            <a:br>
              <a:rPr lang="hu-HU" sz="4800" dirty="0" smtClean="0"/>
            </a:br>
            <a:r>
              <a:rPr lang="hu-HU" sz="4800" dirty="0" err="1" smtClean="0"/>
              <a:t>Graf</a:t>
            </a:r>
            <a:r>
              <a:rPr lang="hu-HU" sz="4800" dirty="0" smtClean="0"/>
              <a:t> </a:t>
            </a:r>
            <a:r>
              <a:rPr lang="hu-HU" sz="4800" dirty="0" err="1" smtClean="0"/>
              <a:t>Falkenstein</a:t>
            </a:r>
            <a:r>
              <a:rPr lang="hu-HU" sz="4800" dirty="0" smtClean="0"/>
              <a:t> (</a:t>
            </a:r>
            <a:r>
              <a:rPr lang="hu-HU" sz="4800" dirty="0" err="1" smtClean="0"/>
              <a:t>Pseudonym</a:t>
            </a:r>
            <a:r>
              <a:rPr lang="hu-HU" sz="4800" dirty="0" smtClean="0"/>
              <a:t>) 		</a:t>
            </a:r>
            <a:br>
              <a:rPr lang="hu-HU" sz="4800" dirty="0" smtClean="0"/>
            </a:br>
            <a:r>
              <a:rPr lang="hu-HU" sz="4800" dirty="0" err="1" smtClean="0"/>
              <a:t>Falkenstein</a:t>
            </a:r>
            <a:r>
              <a:rPr lang="hu-HU" sz="4800" dirty="0" smtClean="0"/>
              <a:t>, ..., </a:t>
            </a:r>
            <a:r>
              <a:rPr lang="hu-HU" sz="4800" dirty="0" err="1" smtClean="0"/>
              <a:t>Graf</a:t>
            </a:r>
            <a:r>
              <a:rPr lang="hu-HU" sz="4800" dirty="0" smtClean="0"/>
              <a:t> (</a:t>
            </a:r>
            <a:r>
              <a:rPr lang="hu-HU" sz="4800" dirty="0" err="1" smtClean="0"/>
              <a:t>Pseudonym</a:t>
            </a:r>
            <a:r>
              <a:rPr lang="hu-HU" sz="4800" dirty="0" smtClean="0"/>
              <a:t>) 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 err="1" smtClean="0"/>
              <a:t>Quelle</a:t>
            </a:r>
            <a:r>
              <a:rPr lang="hu-HU" sz="4800" dirty="0" err="1" smtClean="0"/>
              <a:t>Internet</a:t>
            </a:r>
            <a:r>
              <a:rPr lang="hu-HU" sz="4800" dirty="0" smtClean="0"/>
              <a:t> (Stand: 07.08.2014):  </a:t>
            </a:r>
            <a:r>
              <a:rPr lang="hu-HU" sz="4800" u="sng" dirty="0" smtClean="0">
                <a:hlinkClick r:id="rId5" tooltip="https://de.wikipedia.org/wiki/Joseph_II."/>
              </a:rPr>
              <a:t>https://de.wikipedia.org/wiki/Joseph_II.</a:t>
            </a:r>
            <a:r>
              <a:rPr lang="hu-HU" sz="4800" dirty="0" smtClean="0"/>
              <a:t> </a:t>
            </a:r>
            <a:br>
              <a:rPr lang="hu-HU" sz="4800" dirty="0" smtClean="0"/>
            </a:br>
            <a:r>
              <a:rPr lang="hu-HU" sz="4800" dirty="0" err="1" smtClean="0"/>
              <a:t>LoC</a:t>
            </a:r>
            <a:r>
              <a:rPr lang="hu-HU" sz="4800" dirty="0" smtClean="0"/>
              <a:t> Auth </a:t>
            </a:r>
            <a:br>
              <a:rPr lang="hu-HU" sz="4800" dirty="0" smtClean="0"/>
            </a:br>
            <a:r>
              <a:rPr lang="hu-HU" sz="4800" dirty="0" err="1" smtClean="0"/>
              <a:t>DbA</a:t>
            </a:r>
            <a:r>
              <a:rPr lang="hu-HU" sz="4800" dirty="0" smtClean="0"/>
              <a:t> (WBIS) </a:t>
            </a:r>
            <a:br>
              <a:rPr lang="hu-HU" sz="4800" dirty="0" smtClean="0"/>
            </a:br>
            <a:r>
              <a:rPr lang="hu-HU" sz="4800" dirty="0" smtClean="0"/>
              <a:t>M; B 1986 </a:t>
            </a:r>
            <a:br>
              <a:rPr lang="hu-HU" sz="4800" dirty="0" smtClean="0"/>
            </a:br>
            <a:r>
              <a:rPr lang="hu-HU" sz="4800" b="1" dirty="0" smtClean="0"/>
              <a:t>Zeit </a:t>
            </a:r>
            <a:r>
              <a:rPr lang="hu-HU" sz="4800" dirty="0" err="1" smtClean="0"/>
              <a:t>Lebensdaten</a:t>
            </a:r>
            <a:r>
              <a:rPr lang="hu-HU" sz="4800" dirty="0" smtClean="0"/>
              <a:t>: 1741-1790 </a:t>
            </a:r>
            <a:br>
              <a:rPr lang="hu-HU" sz="4800" dirty="0" smtClean="0"/>
            </a:br>
            <a:r>
              <a:rPr lang="hu-HU" sz="4800" dirty="0" err="1" smtClean="0"/>
              <a:t>Wirkungsdaten</a:t>
            </a:r>
            <a:r>
              <a:rPr lang="hu-HU" sz="4800" dirty="0" smtClean="0"/>
              <a:t>: 1765-1790 </a:t>
            </a:r>
            <a:br>
              <a:rPr lang="hu-HU" sz="4800" dirty="0" smtClean="0"/>
            </a:br>
            <a:r>
              <a:rPr lang="hu-HU" sz="4800" b="1" dirty="0" err="1" smtClean="0"/>
              <a:t>Land</a:t>
            </a:r>
            <a:r>
              <a:rPr lang="hu-HU" sz="4800" b="1" dirty="0" smtClean="0"/>
              <a:t> </a:t>
            </a:r>
            <a:r>
              <a:rPr lang="hu-HU" sz="4800" dirty="0" err="1" smtClean="0"/>
              <a:t>Österreich</a:t>
            </a:r>
            <a:r>
              <a:rPr lang="hu-HU" sz="4800" dirty="0" smtClean="0"/>
              <a:t> (XA-AT) </a:t>
            </a:r>
            <a:br>
              <a:rPr lang="hu-HU" sz="4800" dirty="0" smtClean="0"/>
            </a:br>
            <a:r>
              <a:rPr lang="hu-HU" sz="4800" b="1" dirty="0" err="1" smtClean="0"/>
              <a:t>Geografischer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Bezug</a:t>
            </a:r>
            <a:r>
              <a:rPr lang="hu-HU" sz="4800" b="1" dirty="0" smtClean="0"/>
              <a:t> </a:t>
            </a:r>
            <a:r>
              <a:rPr lang="hu-HU" sz="4800" dirty="0" err="1" smtClean="0"/>
              <a:t>Geburtsort</a:t>
            </a:r>
            <a:r>
              <a:rPr lang="hu-HU" sz="4800" dirty="0" smtClean="0"/>
              <a:t>: </a:t>
            </a:r>
            <a:r>
              <a:rPr lang="hu-HU" sz="4800" u="sng" dirty="0" smtClean="0">
                <a:hlinkClick r:id="rId6"/>
              </a:rPr>
              <a:t>Wien</a:t>
            </a:r>
            <a:r>
              <a:rPr lang="hu-HU" sz="4800" dirty="0" smtClean="0"/>
              <a:t> </a:t>
            </a:r>
            <a:br>
              <a:rPr lang="hu-HU" sz="4800" dirty="0" smtClean="0"/>
            </a:br>
            <a:r>
              <a:rPr lang="hu-HU" sz="4800" dirty="0" err="1" smtClean="0"/>
              <a:t>Sterbeort</a:t>
            </a:r>
            <a:r>
              <a:rPr lang="hu-HU" sz="4800" dirty="0" smtClean="0"/>
              <a:t>: </a:t>
            </a:r>
            <a:r>
              <a:rPr lang="hu-HU" sz="4800" u="sng" dirty="0" err="1" smtClean="0">
                <a:hlinkClick r:id="rId6"/>
              </a:rPr>
              <a:t>Wien</a:t>
            </a:r>
            <a:r>
              <a:rPr lang="hu-HU" sz="4800" dirty="0" smtClean="0"/>
              <a:t> </a:t>
            </a:r>
            <a:br>
              <a:rPr lang="hu-HU" sz="4800" dirty="0" smtClean="0"/>
            </a:br>
            <a:r>
              <a:rPr lang="hu-HU" sz="4800" b="1" dirty="0" err="1" smtClean="0"/>
              <a:t>Beruf</a:t>
            </a:r>
            <a:r>
              <a:rPr lang="hu-HU" sz="4800" b="1" dirty="0" smtClean="0"/>
              <a:t>(e)</a:t>
            </a:r>
            <a:r>
              <a:rPr lang="hu-HU" sz="4800" dirty="0" smtClean="0"/>
              <a:t> </a:t>
            </a:r>
            <a:r>
              <a:rPr lang="hu-HU" sz="4800" u="sng" dirty="0" smtClean="0">
                <a:hlinkClick r:id="rId7"/>
              </a:rPr>
              <a:t>Kaiser</a:t>
            </a:r>
            <a:r>
              <a:rPr lang="hu-HU" sz="4800" dirty="0" smtClean="0"/>
              <a:t> </a:t>
            </a:r>
            <a:br>
              <a:rPr lang="hu-HU" sz="4800" dirty="0" smtClean="0"/>
            </a:br>
            <a:r>
              <a:rPr lang="hu-HU" sz="4800" b="1" dirty="0" err="1" smtClean="0"/>
              <a:t>Funktion</a:t>
            </a:r>
            <a:r>
              <a:rPr lang="hu-HU" sz="4800" b="1" dirty="0" smtClean="0"/>
              <a:t>(en)</a:t>
            </a:r>
            <a:r>
              <a:rPr lang="hu-HU" sz="4800" dirty="0" smtClean="0"/>
              <a:t> </a:t>
            </a:r>
            <a:r>
              <a:rPr lang="hu-HU" sz="4800" u="sng" dirty="0" err="1" smtClean="0">
                <a:hlinkClick r:id="rId8"/>
              </a:rPr>
              <a:t>Herrscher</a:t>
            </a:r>
            <a:r>
              <a:rPr lang="hu-HU" sz="4800" dirty="0" smtClean="0"/>
              <a:t> </a:t>
            </a:r>
            <a:br>
              <a:rPr lang="hu-HU" sz="4800" dirty="0" smtClean="0"/>
            </a:br>
            <a:r>
              <a:rPr lang="hu-HU" sz="4800" b="1" dirty="0" err="1" smtClean="0"/>
              <a:t>Weitere</a:t>
            </a:r>
            <a:r>
              <a:rPr lang="hu-HU" sz="4800" b="1" dirty="0" smtClean="0"/>
              <a:t> Angaben</a:t>
            </a:r>
            <a:r>
              <a:rPr lang="hu-HU" sz="4800" dirty="0" smtClean="0"/>
              <a:t>1765-1790 Kaiser (</a:t>
            </a:r>
            <a:r>
              <a:rPr lang="hu-HU" sz="4800" dirty="0" err="1" smtClean="0"/>
              <a:t>bis</a:t>
            </a:r>
            <a:r>
              <a:rPr lang="hu-HU" sz="4800" dirty="0" smtClean="0"/>
              <a:t> 1780 </a:t>
            </a:r>
            <a:r>
              <a:rPr lang="hu-HU" sz="4800" dirty="0" err="1" smtClean="0"/>
              <a:t>als</a:t>
            </a:r>
            <a:r>
              <a:rPr lang="hu-HU" sz="4800" dirty="0" smtClean="0"/>
              <a:t> </a:t>
            </a:r>
            <a:r>
              <a:rPr lang="hu-HU" sz="4800" dirty="0" err="1" smtClean="0"/>
              <a:t>Mitregent</a:t>
            </a:r>
            <a:r>
              <a:rPr lang="hu-HU" sz="4800" dirty="0" smtClean="0"/>
              <a:t> Maria </a:t>
            </a:r>
            <a:r>
              <a:rPr lang="hu-HU" sz="4800" dirty="0" err="1" smtClean="0"/>
              <a:t>Theresias</a:t>
            </a:r>
            <a:r>
              <a:rPr lang="hu-HU" sz="4800" dirty="0" smtClean="0"/>
              <a:t>) </a:t>
            </a:r>
            <a:br>
              <a:rPr lang="hu-HU" sz="4800" dirty="0" smtClean="0"/>
            </a:br>
            <a:r>
              <a:rPr lang="hu-HU" sz="4800" b="1" dirty="0" err="1" smtClean="0"/>
              <a:t>Beziehungen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zu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Personen</a:t>
            </a:r>
            <a:r>
              <a:rPr lang="hu-HU" sz="4800" dirty="0" smtClean="0"/>
              <a:t> </a:t>
            </a:r>
            <a:r>
              <a:rPr lang="hu-HU" sz="4800" u="sng" dirty="0" err="1" smtClean="0">
                <a:hlinkClick r:id="rId9"/>
              </a:rPr>
              <a:t>Isabella</a:t>
            </a:r>
            <a:r>
              <a:rPr lang="hu-HU" sz="4800" u="sng" dirty="0" smtClean="0">
                <a:hlinkClick r:id="rId9"/>
              </a:rPr>
              <a:t>, </a:t>
            </a:r>
            <a:r>
              <a:rPr lang="hu-HU" sz="4800" u="sng" dirty="0" err="1" smtClean="0">
                <a:hlinkClick r:id="rId9"/>
              </a:rPr>
              <a:t>Österreich</a:t>
            </a:r>
            <a:r>
              <a:rPr lang="hu-HU" sz="4800" u="sng" dirty="0" smtClean="0">
                <a:hlinkClick r:id="rId9"/>
              </a:rPr>
              <a:t>, </a:t>
            </a:r>
            <a:r>
              <a:rPr lang="hu-HU" sz="4800" u="sng" dirty="0" err="1" smtClean="0">
                <a:hlinkClick r:id="rId9"/>
              </a:rPr>
              <a:t>Erzherzogin</a:t>
            </a:r>
            <a:r>
              <a:rPr lang="hu-HU" sz="4800" dirty="0" smtClean="0"/>
              <a:t> (</a:t>
            </a:r>
            <a:r>
              <a:rPr lang="hu-HU" sz="4800" dirty="0" err="1" smtClean="0"/>
              <a:t>erste</a:t>
            </a:r>
            <a:r>
              <a:rPr lang="hu-HU" sz="4800" dirty="0" smtClean="0"/>
              <a:t> </a:t>
            </a:r>
            <a:r>
              <a:rPr lang="hu-HU" sz="4800" dirty="0" err="1" smtClean="0"/>
              <a:t>Ehefrau</a:t>
            </a:r>
            <a:r>
              <a:rPr lang="hu-HU" sz="4800" dirty="0" smtClean="0"/>
              <a:t>) </a:t>
            </a:r>
            <a:br>
              <a:rPr lang="hu-HU" sz="4800" dirty="0" smtClean="0"/>
            </a:br>
            <a:r>
              <a:rPr lang="hu-HU" sz="4800" u="sng" dirty="0" err="1" smtClean="0">
                <a:hlinkClick r:id="rId10"/>
              </a:rPr>
              <a:t>Maria</a:t>
            </a:r>
            <a:r>
              <a:rPr lang="hu-HU" sz="4800" u="sng" dirty="0" smtClean="0">
                <a:hlinkClick r:id="rId10"/>
              </a:rPr>
              <a:t> </a:t>
            </a:r>
            <a:r>
              <a:rPr lang="hu-HU" sz="4800" u="sng" dirty="0" err="1" smtClean="0">
                <a:hlinkClick r:id="rId10"/>
              </a:rPr>
              <a:t>Josepha</a:t>
            </a:r>
            <a:r>
              <a:rPr lang="hu-HU" sz="4800" u="sng" dirty="0" smtClean="0">
                <a:hlinkClick r:id="rId10"/>
              </a:rPr>
              <a:t>, </a:t>
            </a:r>
            <a:r>
              <a:rPr lang="hu-HU" sz="4800" u="sng" dirty="0" err="1" smtClean="0">
                <a:hlinkClick r:id="rId10"/>
              </a:rPr>
              <a:t>Heiliges</a:t>
            </a:r>
            <a:r>
              <a:rPr lang="hu-HU" sz="4800" u="sng" dirty="0" smtClean="0">
                <a:hlinkClick r:id="rId10"/>
              </a:rPr>
              <a:t> </a:t>
            </a:r>
            <a:r>
              <a:rPr lang="hu-HU" sz="4800" u="sng" dirty="0" err="1" smtClean="0">
                <a:hlinkClick r:id="rId10"/>
              </a:rPr>
              <a:t>Römisches</a:t>
            </a:r>
            <a:r>
              <a:rPr lang="hu-HU" sz="4800" u="sng" dirty="0" smtClean="0">
                <a:hlinkClick r:id="rId10"/>
              </a:rPr>
              <a:t> Reich, Kaiserin</a:t>
            </a:r>
            <a:r>
              <a:rPr lang="hu-HU" sz="4800" dirty="0" smtClean="0"/>
              <a:t> (</a:t>
            </a:r>
            <a:r>
              <a:rPr lang="hu-HU" sz="4800" dirty="0" err="1" smtClean="0"/>
              <a:t>zweite</a:t>
            </a:r>
            <a:r>
              <a:rPr lang="hu-HU" sz="4800" dirty="0" smtClean="0"/>
              <a:t> </a:t>
            </a:r>
            <a:r>
              <a:rPr lang="hu-HU" sz="4800" dirty="0" err="1" smtClean="0"/>
              <a:t>Ehefrau</a:t>
            </a:r>
            <a:r>
              <a:rPr lang="hu-HU" sz="4800" dirty="0" smtClean="0"/>
              <a:t>) </a:t>
            </a:r>
            <a:br>
              <a:rPr lang="hu-HU" sz="4800" dirty="0" smtClean="0"/>
            </a:br>
            <a:r>
              <a:rPr lang="hu-HU" sz="4800" u="sng" dirty="0" smtClean="0">
                <a:hlinkClick r:id="rId11"/>
              </a:rPr>
              <a:t>Maria </a:t>
            </a:r>
            <a:r>
              <a:rPr lang="hu-HU" sz="4800" u="sng" dirty="0" err="1" smtClean="0">
                <a:hlinkClick r:id="rId11"/>
              </a:rPr>
              <a:t>Theresia</a:t>
            </a:r>
            <a:r>
              <a:rPr lang="hu-HU" sz="4800" u="sng" dirty="0" smtClean="0">
                <a:hlinkClick r:id="rId11"/>
              </a:rPr>
              <a:t>, </a:t>
            </a:r>
            <a:r>
              <a:rPr lang="hu-HU" sz="4800" u="sng" dirty="0" err="1" smtClean="0">
                <a:hlinkClick r:id="rId11"/>
              </a:rPr>
              <a:t>Österreich</a:t>
            </a:r>
            <a:r>
              <a:rPr lang="hu-HU" sz="4800" u="sng" dirty="0" smtClean="0">
                <a:hlinkClick r:id="rId11"/>
              </a:rPr>
              <a:t>, </a:t>
            </a:r>
            <a:r>
              <a:rPr lang="hu-HU" sz="4800" u="sng" dirty="0" err="1" smtClean="0">
                <a:hlinkClick r:id="rId11"/>
              </a:rPr>
              <a:t>Erzherzogin</a:t>
            </a:r>
            <a:r>
              <a:rPr lang="hu-HU" sz="4800" dirty="0" smtClean="0"/>
              <a:t> (Mutter) </a:t>
            </a:r>
            <a:br>
              <a:rPr lang="hu-HU" sz="4800" dirty="0" smtClean="0"/>
            </a:br>
            <a:r>
              <a:rPr lang="hu-HU" sz="4800" u="sng" dirty="0" smtClean="0">
                <a:hlinkClick r:id="rId12"/>
              </a:rPr>
              <a:t>Franz I., </a:t>
            </a:r>
            <a:r>
              <a:rPr lang="hu-HU" sz="4800" u="sng" dirty="0" err="1" smtClean="0">
                <a:hlinkClick r:id="rId12"/>
              </a:rPr>
              <a:t>Heiliges</a:t>
            </a:r>
            <a:r>
              <a:rPr lang="hu-HU" sz="4800" u="sng" dirty="0" smtClean="0">
                <a:hlinkClick r:id="rId12"/>
              </a:rPr>
              <a:t> </a:t>
            </a:r>
            <a:r>
              <a:rPr lang="hu-HU" sz="4800" u="sng" dirty="0" err="1" smtClean="0">
                <a:hlinkClick r:id="rId12"/>
              </a:rPr>
              <a:t>Römisches</a:t>
            </a:r>
            <a:r>
              <a:rPr lang="hu-HU" sz="4800" u="sng" dirty="0" smtClean="0">
                <a:hlinkClick r:id="rId12"/>
              </a:rPr>
              <a:t> Reich, Kaiser</a:t>
            </a:r>
            <a:r>
              <a:rPr lang="hu-HU" sz="4800" dirty="0" smtClean="0"/>
              <a:t> (</a:t>
            </a:r>
            <a:r>
              <a:rPr lang="hu-HU" sz="4800" dirty="0" err="1" smtClean="0"/>
              <a:t>Vater</a:t>
            </a:r>
            <a:r>
              <a:rPr lang="hu-HU" sz="4800" dirty="0" smtClean="0"/>
              <a:t>) </a:t>
            </a:r>
            <a:br>
              <a:rPr lang="hu-HU" sz="4800" dirty="0" smtClean="0"/>
            </a:br>
            <a:r>
              <a:rPr lang="hu-HU" sz="4800" u="sng" dirty="0" smtClean="0">
                <a:hlinkClick r:id="rId13"/>
              </a:rPr>
              <a:t>Maria </a:t>
            </a:r>
            <a:r>
              <a:rPr lang="hu-HU" sz="4800" u="sng" dirty="0" err="1" smtClean="0">
                <a:hlinkClick r:id="rId13"/>
              </a:rPr>
              <a:t>Theresia</a:t>
            </a:r>
            <a:r>
              <a:rPr lang="hu-HU" sz="4800" u="sng" dirty="0" smtClean="0">
                <a:hlinkClick r:id="rId13"/>
              </a:rPr>
              <a:t>, </a:t>
            </a:r>
            <a:r>
              <a:rPr lang="hu-HU" sz="4800" u="sng" dirty="0" err="1" smtClean="0">
                <a:hlinkClick r:id="rId13"/>
              </a:rPr>
              <a:t>Österreich</a:t>
            </a:r>
            <a:r>
              <a:rPr lang="hu-HU" sz="4800" u="sng" dirty="0" smtClean="0">
                <a:hlinkClick r:id="rId13"/>
              </a:rPr>
              <a:t>, </a:t>
            </a:r>
            <a:r>
              <a:rPr lang="hu-HU" sz="4800" u="sng" dirty="0" err="1" smtClean="0">
                <a:hlinkClick r:id="rId13"/>
              </a:rPr>
              <a:t>Erzherzogin</a:t>
            </a:r>
            <a:r>
              <a:rPr lang="hu-HU" sz="4800" u="sng" dirty="0" smtClean="0">
                <a:hlinkClick r:id="rId13"/>
              </a:rPr>
              <a:t>, 1762-1770</a:t>
            </a:r>
            <a:r>
              <a:rPr lang="hu-HU" sz="4800" dirty="0" smtClean="0"/>
              <a:t> (</a:t>
            </a:r>
            <a:r>
              <a:rPr lang="hu-HU" sz="4800" dirty="0" err="1" smtClean="0"/>
              <a:t>Tochter</a:t>
            </a:r>
            <a:r>
              <a:rPr lang="hu-HU" sz="4800" dirty="0" smtClean="0"/>
              <a:t>) </a:t>
            </a:r>
            <a:br>
              <a:rPr lang="hu-HU" sz="4800" dirty="0" smtClean="0"/>
            </a:br>
            <a:r>
              <a:rPr lang="hu-HU" sz="4800" b="1" dirty="0" smtClean="0"/>
              <a:t>Systematik</a:t>
            </a:r>
            <a:r>
              <a:rPr lang="hu-HU" sz="4800" dirty="0" smtClean="0"/>
              <a:t>16.5p </a:t>
            </a:r>
            <a:r>
              <a:rPr lang="hu-HU" sz="4800" dirty="0" err="1" smtClean="0"/>
              <a:t>Personen</a:t>
            </a:r>
            <a:r>
              <a:rPr lang="hu-HU" sz="4800" dirty="0" smtClean="0"/>
              <a:t> der </a:t>
            </a:r>
            <a:r>
              <a:rPr lang="hu-HU" sz="4800" dirty="0" err="1" smtClean="0"/>
              <a:t>Geschichte</a:t>
            </a:r>
            <a:r>
              <a:rPr lang="hu-HU" sz="4800" dirty="0" smtClean="0"/>
              <a:t> (</a:t>
            </a:r>
            <a:r>
              <a:rPr lang="hu-HU" sz="4800" dirty="0" err="1" smtClean="0"/>
              <a:t>Politiker</a:t>
            </a:r>
            <a:r>
              <a:rPr lang="hu-HU" sz="4800" dirty="0" smtClean="0"/>
              <a:t> und </a:t>
            </a:r>
            <a:r>
              <a:rPr lang="hu-HU" sz="4800" dirty="0" err="1" smtClean="0"/>
              <a:t>historische</a:t>
            </a:r>
            <a:r>
              <a:rPr lang="hu-HU" sz="4800" dirty="0" smtClean="0"/>
              <a:t> </a:t>
            </a:r>
            <a:r>
              <a:rPr lang="hu-HU" sz="4800" dirty="0" err="1" smtClean="0"/>
              <a:t>Persönlichkeiten</a:t>
            </a:r>
            <a:r>
              <a:rPr lang="hu-HU" sz="4800" dirty="0" smtClean="0"/>
              <a:t>) </a:t>
            </a:r>
            <a:br>
              <a:rPr lang="hu-HU" sz="4800" dirty="0" smtClean="0"/>
            </a:br>
            <a:r>
              <a:rPr lang="hu-HU" sz="4800" b="1" dirty="0" err="1" smtClean="0"/>
              <a:t>Typ</a:t>
            </a:r>
            <a:r>
              <a:rPr lang="hu-HU" sz="4800" dirty="0" err="1" smtClean="0"/>
              <a:t>Person</a:t>
            </a:r>
            <a:r>
              <a:rPr lang="hu-HU" sz="4800" dirty="0" smtClean="0"/>
              <a:t> (piz)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hu-HU" sz="48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36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+mn-lt"/>
              </a:rPr>
              <a:t>Fontosabb MARC mezők</a:t>
            </a:r>
            <a:endParaRPr lang="hu-HU" sz="32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492828" y="1089325"/>
            <a:ext cx="9434944" cy="878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Egységesített személynév 			a100$a$j$d$m$g$c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Névvariáns					a400$a$j$d$o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Rokoni kapcsolat 				a500$a$j$d$o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Foglalkozás 					a667$a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Kapcsolódó bibliográfiai rekord URL-je 	a856$u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Pontos születési dátum  			a900$a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Születési hely 				a902$a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Életút időpontjai				a924$a$o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Adatforrás					a940$a$f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Díjak					a960$a$d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402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latin typeface="+mn-lt"/>
              </a:rPr>
              <a:t>Mire jó a szemantikus </a:t>
            </a:r>
            <a:r>
              <a:rPr lang="hu-HU" sz="3200" dirty="0" smtClean="0">
                <a:latin typeface="+mn-lt"/>
              </a:rPr>
              <a:t>web?</a:t>
            </a:r>
            <a:endParaRPr lang="hu-HU" sz="32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078568" y="1519520"/>
            <a:ext cx="80348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en.wikipedia.org/wiki/Raghuvir_Sahay</a:t>
            </a:r>
            <a:endParaRPr lang="hu-HU" dirty="0" smtClean="0"/>
          </a:p>
          <a:p>
            <a:r>
              <a:rPr lang="hu-HU" dirty="0"/>
              <a:t/>
            </a:r>
            <a:br>
              <a:rPr lang="hu-HU" dirty="0"/>
            </a:br>
            <a:r>
              <a:rPr lang="hu-HU" dirty="0">
                <a:hlinkClick r:id="rId7"/>
              </a:rPr>
              <a:t>https://</a:t>
            </a:r>
            <a:r>
              <a:rPr lang="hu-HU" dirty="0" smtClean="0">
                <a:hlinkClick r:id="rId7"/>
              </a:rPr>
              <a:t>en.wikipedia.org/wiki/Bharat_Bhushan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hu-HU" sz="2400" dirty="0" err="1" smtClean="0"/>
              <a:t>Raghuvir</a:t>
            </a:r>
            <a:r>
              <a:rPr lang="hu-HU" sz="2400" dirty="0" smtClean="0"/>
              <a:t> </a:t>
            </a:r>
            <a:r>
              <a:rPr lang="hu-HU" sz="2400" dirty="0" err="1" smtClean="0"/>
              <a:t>Sahay</a:t>
            </a:r>
            <a:r>
              <a:rPr lang="hu-HU" sz="2400" b="1" dirty="0" smtClean="0"/>
              <a:t> 			</a:t>
            </a:r>
            <a:r>
              <a:rPr lang="hu-HU" sz="2400" dirty="0" err="1" smtClean="0"/>
              <a:t>Bharat</a:t>
            </a:r>
            <a:r>
              <a:rPr lang="hu-HU" sz="2400" b="1" dirty="0" smtClean="0"/>
              <a:t>	</a:t>
            </a:r>
            <a:r>
              <a:rPr lang="hu-HU" sz="2400" dirty="0" err="1" smtClean="0"/>
              <a:t>Bhushan</a:t>
            </a:r>
            <a:r>
              <a:rPr lang="hu-HU" sz="2400" b="1" dirty="0" smtClean="0"/>
              <a:t>	</a:t>
            </a:r>
          </a:p>
          <a:p>
            <a:r>
              <a:rPr lang="hu-HU" sz="2400" dirty="0" err="1" smtClean="0"/>
              <a:t>Raghuvír</a:t>
            </a:r>
            <a:r>
              <a:rPr lang="hu-HU" sz="2400" dirty="0" smtClean="0"/>
              <a:t> </a:t>
            </a:r>
            <a:r>
              <a:rPr lang="hu-HU" sz="2400" dirty="0" err="1" smtClean="0"/>
              <a:t>Szaháj</a:t>
            </a:r>
            <a:r>
              <a:rPr lang="hu-HU" sz="2400" dirty="0" smtClean="0"/>
              <a:t>			</a:t>
            </a:r>
            <a:r>
              <a:rPr lang="hu-HU" sz="2400" dirty="0" err="1" smtClean="0"/>
              <a:t>Bhárat</a:t>
            </a:r>
            <a:r>
              <a:rPr lang="hu-HU" sz="2400" dirty="0" smtClean="0"/>
              <a:t> Búsan </a:t>
            </a:r>
            <a:r>
              <a:rPr lang="hu-HU" sz="2400" dirty="0" err="1" smtClean="0"/>
              <a:t>Agraválá</a:t>
            </a:r>
            <a:endParaRPr lang="hu-HU" sz="2400" dirty="0" smtClean="0"/>
          </a:p>
          <a:p>
            <a:r>
              <a:rPr lang="hu-HU" sz="2400" b="1" dirty="0" smtClean="0"/>
              <a:t>(</a:t>
            </a:r>
            <a:r>
              <a:rPr lang="hi-IN" sz="2400" b="1" dirty="0" smtClean="0"/>
              <a:t>रघुवीर सहाय)</a:t>
            </a:r>
            <a:r>
              <a:rPr lang="hi-IN" sz="2400" dirty="0" smtClean="0"/>
              <a:t> </a:t>
            </a:r>
            <a:r>
              <a:rPr lang="hu-HU" sz="2400" dirty="0" smtClean="0"/>
              <a:t>			</a:t>
            </a:r>
            <a:r>
              <a:rPr lang="hu-HU" sz="2400" dirty="0" err="1" smtClean="0"/>
              <a:t>Bharat</a:t>
            </a:r>
            <a:r>
              <a:rPr lang="hu-HU" sz="2400" dirty="0" smtClean="0"/>
              <a:t> </a:t>
            </a:r>
            <a:r>
              <a:rPr lang="hu-HU" sz="2400" dirty="0" err="1" smtClean="0"/>
              <a:t>Bhushan</a:t>
            </a:r>
            <a:r>
              <a:rPr lang="hu-HU" sz="2400" dirty="0" smtClean="0"/>
              <a:t> </a:t>
            </a:r>
            <a:r>
              <a:rPr lang="hu-HU" sz="2400" dirty="0" err="1" smtClean="0"/>
              <a:t>Agraval</a:t>
            </a:r>
            <a:endParaRPr lang="hu-HU" sz="2400" dirty="0" smtClean="0"/>
          </a:p>
          <a:p>
            <a:r>
              <a:rPr lang="hi-IN" sz="2400" dirty="0" smtClean="0"/>
              <a:t>(1929–1990)</a:t>
            </a:r>
            <a:r>
              <a:rPr lang="hu-HU" sz="2400" dirty="0" smtClean="0"/>
              <a:t>				</a:t>
            </a:r>
            <a:r>
              <a:rPr lang="hu-HU" dirty="0" smtClean="0"/>
              <a:t>(</a:t>
            </a:r>
            <a:r>
              <a:rPr lang="hu-HU" dirty="0" err="1" smtClean="0"/>
              <a:t>June</a:t>
            </a:r>
            <a:r>
              <a:rPr lang="hu-HU" dirty="0" smtClean="0"/>
              <a:t> 14, 1920-January 27, 1992)</a:t>
            </a:r>
            <a:endParaRPr lang="hu-HU" baseline="30000" dirty="0" smtClean="0"/>
          </a:p>
          <a:p>
            <a:r>
              <a:rPr lang="hi-IN" dirty="0" smtClean="0"/>
              <a:t> </a:t>
            </a:r>
            <a:endParaRPr lang="hu-HU" dirty="0" smtClean="0"/>
          </a:p>
          <a:p>
            <a:endParaRPr lang="hu-HU" i="1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60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>
                <a:latin typeface="+mn-lt"/>
              </a:rPr>
              <a:t/>
            </a:r>
            <a:br>
              <a:rPr lang="hu-HU" sz="3200" dirty="0" smtClean="0">
                <a:latin typeface="+mn-lt"/>
              </a:rPr>
            </a:br>
            <a:endParaRPr lang="hu-HU" sz="36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640563" y="3244334"/>
            <a:ext cx="67011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dirty="0" smtClean="0"/>
              <a:t>Köszönjük a figyelmet!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0871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36" y="247206"/>
            <a:ext cx="11772899" cy="638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502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+mn-lt"/>
              </a:rPr>
              <a:t>A szemantikus web előnyei</a:t>
            </a:r>
            <a:endParaRPr lang="hu-HU" sz="32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sp>
        <p:nvSpPr>
          <p:cNvPr id="8" name="Alcím 2"/>
          <p:cNvSpPr txBox="1">
            <a:spLocks/>
          </p:cNvSpPr>
          <p:nvPr/>
        </p:nvSpPr>
        <p:spPr>
          <a:xfrm>
            <a:off x="906656" y="1082351"/>
            <a:ext cx="10125307" cy="5697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hu-HU" sz="2400" dirty="0" smtClean="0"/>
              <a:t>Adatok összekapcsolása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hu-HU" sz="2400" dirty="0" smtClean="0"/>
              <a:t>Adatok megosztása (Új közös katalógus)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hu-HU" sz="2400" dirty="0" smtClean="0"/>
              <a:t>Az RDF szabvány mindenki számára elérhető és érthető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hu-HU" sz="2400" dirty="0" smtClean="0"/>
              <a:t>Intelligens pontos keresés  és találat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hu-HU" sz="2400" dirty="0" smtClean="0"/>
              <a:t>Adatgazdagítás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hu-HU" sz="2400" dirty="0" smtClean="0"/>
              <a:t>Bonyolult adatkapcsolatok kezelése, ábrázolása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1251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2459"/>
          </a:xfrm>
        </p:spPr>
        <p:txBody>
          <a:bodyPr>
            <a:normAutofit/>
          </a:bodyPr>
          <a:lstStyle/>
          <a:p>
            <a:pPr algn="ctr"/>
            <a:r>
              <a:rPr lang="hu-HU" sz="3200" dirty="0" err="1">
                <a:latin typeface="+mn-lt"/>
              </a:rPr>
              <a:t>Viaf-Virtual</a:t>
            </a:r>
            <a:r>
              <a:rPr lang="hu-HU" sz="3200" dirty="0">
                <a:latin typeface="+mn-lt"/>
              </a:rPr>
              <a:t> International </a:t>
            </a:r>
            <a:r>
              <a:rPr lang="hu-HU" sz="3200" dirty="0" err="1">
                <a:latin typeface="+mn-lt"/>
              </a:rPr>
              <a:t>Authority</a:t>
            </a:r>
            <a:r>
              <a:rPr lang="hu-HU" sz="3200" dirty="0">
                <a:latin typeface="+mn-lt"/>
              </a:rPr>
              <a:t> File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sp>
        <p:nvSpPr>
          <p:cNvPr id="8" name="Alcím 2"/>
          <p:cNvSpPr txBox="1">
            <a:spLocks/>
          </p:cNvSpPr>
          <p:nvPr/>
        </p:nvSpPr>
        <p:spPr>
          <a:xfrm>
            <a:off x="623843" y="1675155"/>
            <a:ext cx="11020830" cy="3747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 smtClean="0"/>
              <a:t>Nemzeti könyvtárak és más szervezetek közötti összefogás, hogy név besorolási rekordokat szolgáltassanak. Célja az információhoz való hozzáférés, a különböző nyelvi változatok összehozásával.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u-HU" sz="2400" dirty="0" smtClean="0"/>
              <a:t>35 könyvtár 30 országból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u-HU" sz="2400" dirty="0" smtClean="0"/>
              <a:t>Szemantikus web egyik építőeleme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Összekapcsolja különböző névváltozatokat egy „</a:t>
            </a:r>
            <a:r>
              <a:rPr lang="hu-HU" sz="2400" dirty="0" err="1" smtClean="0"/>
              <a:t>super</a:t>
            </a:r>
            <a:r>
              <a:rPr lang="hu-HU" sz="2400" dirty="0" smtClean="0"/>
              <a:t>” </a:t>
            </a:r>
            <a:r>
              <a:rPr lang="hu-HU" sz="2400" dirty="0" err="1" smtClean="0"/>
              <a:t>authority</a:t>
            </a:r>
            <a:r>
              <a:rPr lang="hu-HU" sz="2400" dirty="0" smtClean="0"/>
              <a:t> rekordban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111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>
            <a:normAutofit/>
          </a:bodyPr>
          <a:lstStyle/>
          <a:p>
            <a:endParaRPr lang="hu-HU" sz="32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809" y="200428"/>
            <a:ext cx="11552381" cy="6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502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+mn-lt"/>
              </a:rPr>
              <a:t>Az </a:t>
            </a:r>
            <a:r>
              <a:rPr lang="hu-HU" sz="3200" dirty="0" err="1" smtClean="0">
                <a:latin typeface="+mn-lt"/>
              </a:rPr>
              <a:t>Aliada</a:t>
            </a:r>
            <a:r>
              <a:rPr lang="hu-HU" sz="3200" dirty="0" smtClean="0">
                <a:latin typeface="+mn-lt"/>
              </a:rPr>
              <a:t> szoftver</a:t>
            </a:r>
            <a:endParaRPr lang="hu-HU" sz="32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sp>
        <p:nvSpPr>
          <p:cNvPr id="8" name="Alcím 2"/>
          <p:cNvSpPr txBox="1">
            <a:spLocks/>
          </p:cNvSpPr>
          <p:nvPr/>
        </p:nvSpPr>
        <p:spPr>
          <a:xfrm>
            <a:off x="838200" y="1329921"/>
            <a:ext cx="10125307" cy="532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hu-HU" sz="2400" dirty="0" smtClean="0"/>
              <a:t>Célja a könyvtári és múzeumi rendszerek elzártságának megszüntetése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hu-HU" sz="2400" dirty="0" smtClean="0"/>
              <a:t>Szemantikus weben való megjelenés  teljes automatizálása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hu-HU" sz="2400" dirty="0" smtClean="0"/>
              <a:t>Adatgazdagítás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hu-HU" sz="2400" dirty="0" smtClean="0"/>
              <a:t>Szabványokon alapul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hu-HU" sz="2400" dirty="0" smtClean="0"/>
              <a:t>Nyílt forráskódú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hu-HU" sz="2400" dirty="0" smtClean="0"/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hu-HU" sz="2400" dirty="0" smtClean="0"/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hu-HU" sz="24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73" y="239287"/>
            <a:ext cx="1989656" cy="8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0470" y="278305"/>
            <a:ext cx="10515600" cy="838524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+mn-lt"/>
              </a:rPr>
              <a:t>Adatkinyerés</a:t>
            </a:r>
            <a:endParaRPr lang="hu-HU" sz="32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71804" y="1007706"/>
            <a:ext cx="1095293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Adatforrás: PIM Huntéka-M múzeumi adatbázis</a:t>
            </a:r>
          </a:p>
          <a:p>
            <a:endParaRPr lang="hu-HU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Több mint katalógus – &gt; szakirodalmi információs rendszer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HUNMARC alapú -  jelentős számú, esetileg a cél érdekében definiált mező és </a:t>
            </a:r>
            <a:r>
              <a:rPr lang="hu-HU" sz="2400" dirty="0" err="1" smtClean="0"/>
              <a:t>almező</a:t>
            </a:r>
            <a:endParaRPr lang="hu-HU" sz="2400" dirty="0" smtClean="0"/>
          </a:p>
          <a:p>
            <a:pPr lvl="1"/>
            <a:endParaRPr lang="hu-HU" sz="2400" dirty="0" smtClean="0"/>
          </a:p>
          <a:p>
            <a:r>
              <a:rPr lang="hu-HU" sz="2400" dirty="0" smtClean="0"/>
              <a:t>Leválogatás – gyűjtemény (adatbázis) </a:t>
            </a:r>
          </a:p>
          <a:p>
            <a:endParaRPr lang="hu-HU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Rendelkezzék bibliográfiai rekorddal mint szerző (VIAF miatt)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Ne legyen bizonytalan a rekord egyedisége</a:t>
            </a:r>
          </a:p>
          <a:p>
            <a:endParaRPr lang="hu-HU" sz="2400" dirty="0" smtClean="0"/>
          </a:p>
          <a:p>
            <a:r>
              <a:rPr lang="hu-HU" sz="2400" dirty="0" smtClean="0"/>
              <a:t>További lehetséges szempontok: </a:t>
            </a:r>
          </a:p>
          <a:p>
            <a:r>
              <a:rPr lang="hu-HU" sz="2400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K</a:t>
            </a:r>
            <a:r>
              <a:rPr lang="hu-HU" sz="2400" dirty="0" smtClean="0"/>
              <a:t>itöltöttség szintje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K</a:t>
            </a:r>
            <a:r>
              <a:rPr lang="hu-HU" sz="2400" dirty="0" smtClean="0"/>
              <a:t>ötelező adatok megléte</a:t>
            </a:r>
            <a:endParaRPr lang="hu-HU" sz="2400" i="1" dirty="0"/>
          </a:p>
          <a:p>
            <a:endParaRPr lang="hu-HU" sz="2400" i="1" dirty="0" smtClean="0"/>
          </a:p>
          <a:p>
            <a:endParaRPr lang="hu-HU" sz="2400" i="1" dirty="0"/>
          </a:p>
          <a:p>
            <a:endParaRPr lang="hu-HU" sz="2400" i="1" dirty="0" smtClean="0"/>
          </a:p>
          <a:p>
            <a:endParaRPr lang="hu-H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2106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483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latin typeface="+mn-lt"/>
              </a:rPr>
              <a:t>Konverziós lépések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3" y="6112631"/>
            <a:ext cx="1222030" cy="423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7" y="5686356"/>
            <a:ext cx="3179427" cy="120769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222309" y="1460108"/>
            <a:ext cx="104223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 smtClean="0"/>
              <a:t>Adatmanipuláció</a:t>
            </a:r>
          </a:p>
          <a:p>
            <a:r>
              <a:rPr lang="hu-HU" sz="2400" dirty="0" smtClean="0"/>
              <a:t> 	A bibliográfiai találatok direkt linkjei bekerültek a besorolási rekordba is </a:t>
            </a:r>
          </a:p>
          <a:p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 smtClean="0"/>
              <a:t>MARC export</a:t>
            </a:r>
          </a:p>
          <a:p>
            <a:r>
              <a:rPr lang="hu-HU" sz="2400" dirty="0" smtClean="0"/>
              <a:t>	Fejléc készül, besorolási rekordok beemelésre kerülnek</a:t>
            </a:r>
          </a:p>
          <a:p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 smtClean="0"/>
              <a:t>HUNMARC</a:t>
            </a:r>
            <a:r>
              <a:rPr lang="hu-HU" sz="2400" i="1" dirty="0" smtClean="0"/>
              <a:t> </a:t>
            </a:r>
            <a:r>
              <a:rPr lang="hu-HU" sz="2400" dirty="0" smtClean="0"/>
              <a:t>(</a:t>
            </a:r>
            <a:r>
              <a:rPr lang="hu-HU" sz="2400" dirty="0" err="1" smtClean="0"/>
              <a:t>PIM-es</a:t>
            </a:r>
            <a:r>
              <a:rPr lang="hu-HU" sz="2400" dirty="0" smtClean="0"/>
              <a:t> egyedi mezőkkel) – MARC21</a:t>
            </a:r>
          </a:p>
          <a:p>
            <a:r>
              <a:rPr lang="hu-HU" sz="2400" dirty="0" smtClean="0"/>
              <a:t>	Család, foglalkozás, születési halálozási adatok</a:t>
            </a:r>
          </a:p>
          <a:p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 smtClean="0"/>
              <a:t>MARC21 – </a:t>
            </a:r>
            <a:r>
              <a:rPr lang="hu-HU" sz="2400" dirty="0" err="1" smtClean="0"/>
              <a:t>Aliada</a:t>
            </a:r>
            <a:endParaRPr lang="hu-HU" sz="2400" dirty="0" smtClean="0"/>
          </a:p>
          <a:p>
            <a:r>
              <a:rPr lang="hu-HU" sz="2400" dirty="0" smtClean="0"/>
              <a:t>	</a:t>
            </a:r>
            <a:r>
              <a:rPr lang="hu-HU" sz="2400" dirty="0" err="1" smtClean="0"/>
              <a:t>Aliada</a:t>
            </a:r>
            <a:r>
              <a:rPr lang="hu-HU" sz="2400" dirty="0" smtClean="0"/>
              <a:t> korlátozott mezőkészlete</a:t>
            </a:r>
          </a:p>
          <a:p>
            <a:r>
              <a:rPr lang="hu-HU" sz="2400" i="1" dirty="0" smtClean="0"/>
              <a:t>	</a:t>
            </a:r>
            <a:r>
              <a:rPr lang="hu-HU" sz="2400" dirty="0" err="1" smtClean="0"/>
              <a:t>Aliada</a:t>
            </a:r>
            <a:r>
              <a:rPr lang="hu-HU" sz="2400" dirty="0" smtClean="0"/>
              <a:t> RDF állításokat készít a MARC21 mezők alapján</a:t>
            </a:r>
          </a:p>
          <a:p>
            <a:endParaRPr lang="hu-HU" i="1" dirty="0"/>
          </a:p>
          <a:p>
            <a:endParaRPr lang="hu-HU" i="1" dirty="0" smtClean="0"/>
          </a:p>
          <a:p>
            <a:endParaRPr lang="hu-HU" i="1" dirty="0"/>
          </a:p>
          <a:p>
            <a:endParaRPr lang="hu-HU" i="1" dirty="0" smtClean="0"/>
          </a:p>
          <a:p>
            <a:endParaRPr lang="hu-HU" i="1" dirty="0" smtClean="0"/>
          </a:p>
        </p:txBody>
      </p:sp>
    </p:spTree>
    <p:extLst>
      <p:ext uri="{BB962C8B-B14F-4D97-AF65-F5344CB8AC3E}">
        <p14:creationId xmlns:p14="http://schemas.microsoft.com/office/powerpoint/2010/main" val="11817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573</Words>
  <Application>Microsoft Office PowerPoint</Application>
  <PresentationFormat>Szélesvásznú</PresentationFormat>
  <Paragraphs>281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Mangal</vt:lpstr>
      <vt:lpstr>Wingdings</vt:lpstr>
      <vt:lpstr>Office-téma</vt:lpstr>
      <vt:lpstr>1_Office-téma</vt:lpstr>
      <vt:lpstr>PowerPoint bemutató</vt:lpstr>
      <vt:lpstr>Fontosabb MARC mezők</vt:lpstr>
      <vt:lpstr>PowerPoint bemutató</vt:lpstr>
      <vt:lpstr>A szemantikus web előnyei</vt:lpstr>
      <vt:lpstr>Viaf-Virtual International Authority File</vt:lpstr>
      <vt:lpstr>PowerPoint bemutató</vt:lpstr>
      <vt:lpstr>Az Aliada szoftver</vt:lpstr>
      <vt:lpstr>Adatkinyerés</vt:lpstr>
      <vt:lpstr>Konverziós lépések</vt:lpstr>
      <vt:lpstr>PowerPoint bemutató</vt:lpstr>
      <vt:lpstr>PowerPoint bemutató</vt:lpstr>
      <vt:lpstr>Export</vt:lpstr>
      <vt:lpstr>Import</vt:lpstr>
      <vt:lpstr>PowerPoint bemutató</vt:lpstr>
      <vt:lpstr>Eredmények</vt:lpstr>
      <vt:lpstr>Szépművészeti Múzeum - Virtuoso adatbázisa</vt:lpstr>
      <vt:lpstr>További tervek</vt:lpstr>
      <vt:lpstr>PowerPoint bemutató</vt:lpstr>
      <vt:lpstr>Mire jó a szemantikus web?</vt:lpstr>
      <vt:lpstr>Mire jó a szemantikus web?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Mohay Anikó</dc:creator>
  <cp:lastModifiedBy>Mohay Anikó</cp:lastModifiedBy>
  <cp:revision>34</cp:revision>
  <dcterms:created xsi:type="dcterms:W3CDTF">2016-03-30T08:32:37Z</dcterms:created>
  <dcterms:modified xsi:type="dcterms:W3CDTF">2016-04-27T13:00:50Z</dcterms:modified>
</cp:coreProperties>
</file>