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58" r:id="rId3"/>
    <p:sldId id="257" r:id="rId4"/>
    <p:sldId id="260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  <a:srgbClr val="E2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8" autoAdjust="0"/>
  </p:normalViewPr>
  <p:slideViewPr>
    <p:cSldViewPr>
      <p:cViewPr varScale="1">
        <p:scale>
          <a:sx n="80" d="100"/>
          <a:sy n="80" d="100"/>
        </p:scale>
        <p:origin x="-103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A7824-44C0-4402-A57C-E3DB23E36A71}" type="datetimeFigureOut">
              <a:rPr lang="hu-HU" smtClean="0"/>
              <a:t>2016.03.24.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AB50A-EE6D-4CCE-9036-8F8121CD55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392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TSY_Logo_3c_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6137275"/>
            <a:ext cx="2774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>
          <a:xfrm>
            <a:off x="304800" y="1773238"/>
            <a:ext cx="8496300" cy="1655762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>
          <a:xfrm>
            <a:off x="304800" y="3676650"/>
            <a:ext cx="8496300" cy="328613"/>
          </a:xfrm>
        </p:spPr>
        <p:txBody>
          <a:bodyPr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hu-HU" smtClean="0"/>
              <a:t>Alcím mintájának szerkesztése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05ACD20-8DD4-4C17-820B-E5D5DC1488BD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161C044-D985-4391-8304-F53950AFEE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496300" cy="4603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238"/>
            <a:ext cx="4171950" cy="4284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73238"/>
            <a:ext cx="4171950" cy="4284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05ACD20-8DD4-4C17-820B-E5D5DC1488BD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161C044-D985-4391-8304-F53950AFEE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496300" cy="4603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3238"/>
            <a:ext cx="8496300" cy="42846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05ACD20-8DD4-4C17-820B-E5D5DC1488BD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161C044-D985-4391-8304-F53950AFEE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496300" cy="4603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05ACD20-8DD4-4C17-820B-E5D5DC1488BD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161C044-D985-4391-8304-F53950AFEE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0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elplatzhalt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gray">
          <a:xfrm>
            <a:off x="304800" y="333375"/>
            <a:ext cx="8496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304800" y="1773238"/>
            <a:ext cx="8496300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 bwMode="gray">
          <a:xfrm>
            <a:off x="6804025" y="6357938"/>
            <a:ext cx="1800225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fld id="{E05ACD20-8DD4-4C17-820B-E5D5DC1488BD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 bwMode="gray">
          <a:xfrm>
            <a:off x="2557463" y="6357938"/>
            <a:ext cx="4102100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 bwMode="gray">
          <a:xfrm>
            <a:off x="8540750" y="6357938"/>
            <a:ext cx="288925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fld id="{0161C044-D985-4391-8304-F53950AFEE6F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3080" name="Picture 55" descr="TSY_Logo_3c_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9088" y="6346825"/>
            <a:ext cx="20034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000" kern="1200" dirty="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457200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6213" algn="l" defTabSz="457200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52425" indent="-171450" algn="l" defTabSz="457200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84150" algn="l" defTabSz="457200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9.png"/><Relationship Id="rId1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12" Type="http://schemas.openxmlformats.org/officeDocument/2006/relationships/image" Target="../media/image18.gif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tags" Target="../tags/tag25.xml"/><Relationship Id="rId6" Type="http://schemas.microsoft.com/office/2007/relationships/hdphoto" Target="../media/hdphoto2.wdp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25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image" Target="../media/image24.jp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2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7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23528" y="764704"/>
            <a:ext cx="8496300" cy="1655762"/>
          </a:xfrm>
        </p:spPr>
        <p:txBody>
          <a:bodyPr/>
          <a:lstStyle/>
          <a:p>
            <a:pPr algn="ctr" eaLnBrk="1" hangingPunct="1"/>
            <a:r>
              <a:rPr lang="hu-HU" sz="4400" dirty="0" smtClean="0">
                <a:cs typeface="TeleGrotesk Headline Ultra" pitchFamily="2" charset="0"/>
              </a:rPr>
              <a:t/>
            </a:r>
            <a:br>
              <a:rPr lang="hu-HU" sz="4400" dirty="0" smtClean="0">
                <a:cs typeface="TeleGrotesk Headline Ultra" pitchFamily="2" charset="0"/>
              </a:rPr>
            </a:br>
            <a:r>
              <a:rPr lang="hu-HU" sz="4400" dirty="0" smtClean="0">
                <a:cs typeface="TeleGrotesk Headline Ultra" pitchFamily="2" charset="0"/>
              </a:rPr>
              <a:t>Digitális oktatási megoldások</a:t>
            </a:r>
            <a:r>
              <a:rPr lang="en-US" sz="4400" dirty="0">
                <a:cs typeface="TeleGrotesk Headline Ultra" pitchFamily="2" charset="0"/>
              </a:rPr>
              <a:t/>
            </a:r>
            <a:br>
              <a:rPr lang="en-US" sz="4400" dirty="0">
                <a:cs typeface="TeleGrotesk Headline Ultra" pitchFamily="2" charset="0"/>
              </a:rPr>
            </a:br>
            <a:endParaRPr lang="en-US" sz="4400" dirty="0">
              <a:solidFill>
                <a:srgbClr val="FFFF00"/>
              </a:solidFill>
              <a:latin typeface="Tele-GroteskNor" pitchFamily="2" charset="0"/>
              <a:cs typeface="TeleGrotesk Headline Ultra" pitchFamily="2" charset="0"/>
            </a:endParaRPr>
          </a:p>
        </p:txBody>
      </p:sp>
      <p:sp>
        <p:nvSpPr>
          <p:cNvPr id="3076" name="Rectangle 38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51520" y="3068960"/>
            <a:ext cx="8352928" cy="2086725"/>
          </a:xfrm>
        </p:spPr>
        <p:txBody>
          <a:bodyPr/>
          <a:lstStyle/>
          <a:p>
            <a:pPr algn="r" eaLnBrk="1" hangingPunct="1"/>
            <a:r>
              <a:rPr lang="hu-HU" sz="2800" dirty="0" smtClean="0"/>
              <a:t>Előadó: </a:t>
            </a:r>
            <a:r>
              <a:rPr lang="hu-HU" sz="2800" b="1" dirty="0" smtClean="0"/>
              <a:t>Jusztin Tamás</a:t>
            </a:r>
          </a:p>
          <a:p>
            <a:pPr algn="r" eaLnBrk="1" hangingPunct="1"/>
            <a:r>
              <a:rPr lang="hu-HU" dirty="0" smtClean="0"/>
              <a:t>Szenior stratégiai </a:t>
            </a:r>
            <a:r>
              <a:rPr lang="hu-HU" dirty="0" err="1" smtClean="0"/>
              <a:t>presales</a:t>
            </a:r>
            <a:r>
              <a:rPr lang="hu-HU" dirty="0" smtClean="0"/>
              <a:t> menedzser</a:t>
            </a:r>
          </a:p>
          <a:p>
            <a:pPr algn="r" eaLnBrk="1" hangingPunct="1"/>
            <a:r>
              <a:rPr lang="hu-HU" dirty="0" smtClean="0"/>
              <a:t>T-Systems Magyarország </a:t>
            </a:r>
            <a:r>
              <a:rPr lang="hu-HU" dirty="0" err="1" smtClean="0"/>
              <a:t>Zrt</a:t>
            </a:r>
            <a:r>
              <a:rPr lang="hu-HU" dirty="0" smtClean="0"/>
              <a:t>.</a:t>
            </a:r>
          </a:p>
          <a:p>
            <a:pPr algn="r" eaLnBrk="1" hangingPunct="1"/>
            <a:endParaRPr lang="hu-HU" dirty="0"/>
          </a:p>
          <a:p>
            <a:pPr algn="r" eaLnBrk="1" hangingPunct="1"/>
            <a:r>
              <a:rPr lang="hu-HU" dirty="0" smtClean="0"/>
              <a:t>Debrecen, 2016. március 31. </a:t>
            </a:r>
            <a:endParaRPr lang="en-US" dirty="0"/>
          </a:p>
        </p:txBody>
      </p:sp>
      <p:sp>
        <p:nvSpPr>
          <p:cNvPr id="2" name="AutoShape 2" descr="Képtalálat a következőre: „networkshop 2016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http://www.niif.hu/files/NWS2016-banner-v02-170x24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11844"/>
            <a:ext cx="1872208" cy="264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3111" y="404664"/>
            <a:ext cx="9144000" cy="84601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0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pPr algn="ctr">
              <a:buClrTx/>
              <a:buFontTx/>
            </a:pPr>
            <a:r>
              <a:rPr lang="hu-HU" sz="2800" dirty="0">
                <a:latin typeface="TeleGrotesk Headline Ultra" pitchFamily="2" charset="0"/>
              </a:rPr>
              <a:t>A T-Systems </a:t>
            </a:r>
            <a:r>
              <a:rPr lang="hu-HU" sz="2800" dirty="0" err="1" smtClean="0">
                <a:latin typeface="TeleGrotesk Headline Ultra" pitchFamily="2" charset="0"/>
              </a:rPr>
              <a:t>MagyaroRszág</a:t>
            </a:r>
            <a:r>
              <a:rPr lang="hu-HU" sz="2800" dirty="0" smtClean="0">
                <a:latin typeface="TeleGrotesk Headline Ultra" pitchFamily="2" charset="0"/>
              </a:rPr>
              <a:t> </a:t>
            </a:r>
            <a:r>
              <a:rPr lang="hu-HU" sz="2800" dirty="0" err="1">
                <a:latin typeface="TeleGrotesk Headline Ultra" pitchFamily="2" charset="0"/>
              </a:rPr>
              <a:t>Zrt</a:t>
            </a:r>
            <a:r>
              <a:rPr lang="hu-HU" sz="2800" dirty="0">
                <a:latin typeface="TeleGrotesk Headline Ultra" pitchFamily="2" charset="0"/>
              </a:rPr>
              <a:t>. Integrált digitális oktatási rendszere</a:t>
            </a:r>
            <a:endParaRPr lang="hu-HU" dirty="0" smtClean="0">
              <a:latin typeface="TeleGrotesk Headline Ultra" pitchFamily="2" charset="0"/>
              <a:cs typeface="TeleGrotesk Headline Ultra" pitchFamily="2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323528" y="3321775"/>
            <a:ext cx="3781262" cy="1619393"/>
            <a:chOff x="5736429" y="1870841"/>
            <a:chExt cx="5463384" cy="2488489"/>
          </a:xfrm>
        </p:grpSpPr>
        <p:sp>
          <p:nvSpPr>
            <p:cNvPr id="8" name="Téglalap 7"/>
            <p:cNvSpPr/>
            <p:nvPr/>
          </p:nvSpPr>
          <p:spPr>
            <a:xfrm>
              <a:off x="5736429" y="2096814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5888829" y="187084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6045199" y="224675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4823871" y="3321775"/>
            <a:ext cx="3816821" cy="1616034"/>
            <a:chOff x="5736429" y="1870841"/>
            <a:chExt cx="5463384" cy="2488489"/>
          </a:xfrm>
        </p:grpSpPr>
        <p:sp>
          <p:nvSpPr>
            <p:cNvPr id="20" name="Téglalap 19"/>
            <p:cNvSpPr/>
            <p:nvPr/>
          </p:nvSpPr>
          <p:spPr>
            <a:xfrm>
              <a:off x="5736429" y="2096814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5888829" y="187084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6045199" y="224675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3" name="Szövegdoboz 22"/>
          <p:cNvSpPr txBox="1"/>
          <p:nvPr/>
        </p:nvSpPr>
        <p:spPr>
          <a:xfrm>
            <a:off x="677290" y="3403881"/>
            <a:ext cx="302433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800" b="1" dirty="0" smtClean="0">
                <a:solidFill>
                  <a:schemeClr val="bg1"/>
                </a:solidFill>
              </a:rPr>
              <a:t>Adatbázisok összekapcsolása, felhőszolgáltatások 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5218726" y="3792288"/>
            <a:ext cx="30243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800" b="1" dirty="0" smtClean="0">
                <a:solidFill>
                  <a:schemeClr val="bg1"/>
                </a:solidFill>
              </a:rPr>
              <a:t>Iskolák digitalizálása</a:t>
            </a:r>
          </a:p>
        </p:txBody>
      </p:sp>
      <p:sp>
        <p:nvSpPr>
          <p:cNvPr id="25" name="Jobbra nyíl 24"/>
          <p:cNvSpPr/>
          <p:nvPr/>
        </p:nvSpPr>
        <p:spPr>
          <a:xfrm rot="2831005">
            <a:off x="4481822" y="2154371"/>
            <a:ext cx="2664388" cy="263144"/>
          </a:xfrm>
          <a:prstGeom prst="rightArrow">
            <a:avLst/>
          </a:prstGeom>
          <a:solidFill>
            <a:srgbClr val="FDD16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 smtClean="0">
              <a:solidFill>
                <a:schemeClr val="tx1"/>
              </a:solidFill>
            </a:endParaRPr>
          </a:p>
        </p:txBody>
      </p:sp>
      <p:sp>
        <p:nvSpPr>
          <p:cNvPr id="26" name="Jobbra nyíl 25"/>
          <p:cNvSpPr/>
          <p:nvPr/>
        </p:nvSpPr>
        <p:spPr>
          <a:xfrm rot="7847455">
            <a:off x="1753467" y="2191561"/>
            <a:ext cx="2664388" cy="263144"/>
          </a:xfrm>
          <a:prstGeom prst="rightArrow">
            <a:avLst/>
          </a:prstGeom>
          <a:solidFill>
            <a:srgbClr val="FDD16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2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elhő 3"/>
          <p:cNvSpPr/>
          <p:nvPr/>
        </p:nvSpPr>
        <p:spPr>
          <a:xfrm>
            <a:off x="612365" y="973226"/>
            <a:ext cx="6840760" cy="2956964"/>
          </a:xfrm>
          <a:prstGeom prst="cloud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>
              <a:latin typeface="Tele-GroteskEENor" pitchFamily="2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1475656" y="1274431"/>
            <a:ext cx="1570587" cy="115005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ele-GroteskEENor" pitchFamily="2" charset="0"/>
              </a:rPr>
              <a:t>IAR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ele-GroteskEENor" pitchFamily="2" charset="0"/>
              </a:rPr>
              <a:t>E</a:t>
            </a: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ele-GroteskEENor" pitchFamily="2" charset="0"/>
              </a:rPr>
              <a:t>-napló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ele-GroteskEENor" pitchFamily="2" charset="0"/>
              </a:rPr>
              <a:t>E-ellenőrző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ele-GroteskEENor" pitchFamily="2" charset="0"/>
              </a:rPr>
              <a:t>Nyilvántartások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663261" y="1025523"/>
            <a:ext cx="2088232" cy="140874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ele-GroteskEENor" pitchFamily="2" charset="0"/>
              </a:rPr>
              <a:t>Oktatási portál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ele-GroteskEENor" pitchFamily="2" charset="0"/>
              </a:rPr>
              <a:t>Tankönyv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ele-GroteskEENor" pitchFamily="2" charset="0"/>
              </a:rPr>
              <a:t>Multimédiás tartalom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ele-GroteskEENor" pitchFamily="2" charset="0"/>
              </a:rPr>
              <a:t>Kötelező olvasmány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ele-GroteskEENor" pitchFamily="2" charset="0"/>
              </a:rPr>
              <a:t>Tanári segédanyagok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1475656" y="2641548"/>
            <a:ext cx="4248472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bg1"/>
                </a:solidFill>
                <a:latin typeface="Tele-GroteskEENor" pitchFamily="2" charset="0"/>
              </a:rPr>
              <a:t>Szélessávú internetelérés 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2058406" y="2346809"/>
            <a:ext cx="0" cy="294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436096" y="2371492"/>
            <a:ext cx="0" cy="270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kerekített téglalap 10"/>
          <p:cNvSpPr/>
          <p:nvPr/>
        </p:nvSpPr>
        <p:spPr>
          <a:xfrm>
            <a:off x="7490069" y="1561428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ele-GroteskEENor" pitchFamily="2" charset="0"/>
              </a:rPr>
              <a:t>Tartalom előállító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6660232" y="1849460"/>
            <a:ext cx="8298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987824" y="11154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  <a:latin typeface="Tele-GroteskEENor" pitchFamily="2" charset="0"/>
              </a:rPr>
              <a:t>Felhő</a:t>
            </a:r>
          </a:p>
        </p:txBody>
      </p:sp>
      <p:pic>
        <p:nvPicPr>
          <p:cNvPr id="19" name="Picture 6" descr="http://png-3.findicons.com/files/icons/88/mac/128/h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263" y="5193088"/>
            <a:ext cx="719999" cy="720000"/>
          </a:xfrm>
          <a:prstGeom prst="rect">
            <a:avLst/>
          </a:prstGeom>
          <a:noFill/>
        </p:spPr>
      </p:pic>
      <p:pic>
        <p:nvPicPr>
          <p:cNvPr id="22" name="Picture 9" descr="http://c.dryicons.com/images/icon_sets/travel_and_tourism_part_2/png/512x512/wif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7967">
            <a:off x="6364560" y="5216992"/>
            <a:ext cx="360000" cy="360000"/>
          </a:xfrm>
          <a:prstGeom prst="rect">
            <a:avLst/>
          </a:prstGeom>
          <a:noFill/>
        </p:spPr>
      </p:pic>
      <p:cxnSp>
        <p:nvCxnSpPr>
          <p:cNvPr id="23" name="Egyenes összekötő nyíllal 22"/>
          <p:cNvCxnSpPr>
            <a:endCxn id="55" idx="0"/>
          </p:cNvCxnSpPr>
          <p:nvPr/>
        </p:nvCxnSpPr>
        <p:spPr>
          <a:xfrm flipH="1">
            <a:off x="1560659" y="2961104"/>
            <a:ext cx="1283149" cy="1382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>
            <a:endCxn id="10242" idx="0"/>
          </p:cNvCxnSpPr>
          <p:nvPr/>
        </p:nvCxnSpPr>
        <p:spPr>
          <a:xfrm>
            <a:off x="3144819" y="2961104"/>
            <a:ext cx="0" cy="1331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flipH="1">
            <a:off x="6477766" y="3765966"/>
            <a:ext cx="902546" cy="149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H="1" flipV="1">
            <a:off x="6727476" y="2785564"/>
            <a:ext cx="266310" cy="329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zövegdoboz 48"/>
          <p:cNvSpPr txBox="1"/>
          <p:nvPr/>
        </p:nvSpPr>
        <p:spPr>
          <a:xfrm>
            <a:off x="5900263" y="590391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latin typeface="Tele-GroteskEENor" pitchFamily="2" charset="0"/>
              </a:rPr>
              <a:t>Otthon</a:t>
            </a:r>
            <a:endParaRPr lang="hu-HU" sz="1200" dirty="0">
              <a:latin typeface="Tele-GroteskEENor" pitchFamily="2" charset="0"/>
            </a:endParaRPr>
          </a:p>
        </p:txBody>
      </p:sp>
      <p:sp>
        <p:nvSpPr>
          <p:cNvPr id="35" name="Felhő 34"/>
          <p:cNvSpPr/>
          <p:nvPr/>
        </p:nvSpPr>
        <p:spPr>
          <a:xfrm>
            <a:off x="6477766" y="2903494"/>
            <a:ext cx="2024607" cy="1170712"/>
          </a:xfrm>
          <a:prstGeom prst="cloud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ele-GroteskEENor" pitchFamily="2" charset="0"/>
              </a:rPr>
              <a:t>Nyilvános Internet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Tele-GroteskEENor" pitchFamily="2" charset="0"/>
            </a:endParaRPr>
          </a:p>
        </p:txBody>
      </p:sp>
      <p:sp>
        <p:nvSpPr>
          <p:cNvPr id="38" name="Szövegdoboz 37"/>
          <p:cNvSpPr txBox="1"/>
          <p:nvPr/>
        </p:nvSpPr>
        <p:spPr>
          <a:xfrm rot="18072278">
            <a:off x="6577407" y="4454211"/>
            <a:ext cx="9855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200" dirty="0" smtClean="0"/>
              <a:t>Szélessávú elérés</a:t>
            </a:r>
          </a:p>
        </p:txBody>
      </p:sp>
      <p:pic>
        <p:nvPicPr>
          <p:cNvPr id="10242" name="Picture 2" descr="http://www.medbridgeeducation.com/images/icons/school-build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8819" y="4292912"/>
            <a:ext cx="971999" cy="972000"/>
          </a:xfrm>
          <a:prstGeom prst="rect">
            <a:avLst/>
          </a:prstGeom>
          <a:noFill/>
        </p:spPr>
      </p:pic>
      <p:pic>
        <p:nvPicPr>
          <p:cNvPr id="10249" name="Picture 9" descr="http://c.dryicons.com/images/icon_sets/travel_and_tourism_part_2/png/512x512/wif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7967">
            <a:off x="3455915" y="4401823"/>
            <a:ext cx="360000" cy="360000"/>
          </a:xfrm>
          <a:prstGeom prst="rect">
            <a:avLst/>
          </a:prstGeom>
          <a:noFill/>
        </p:spPr>
      </p:pic>
      <p:sp>
        <p:nvSpPr>
          <p:cNvPr id="45" name="Szövegdoboz 44"/>
          <p:cNvSpPr txBox="1"/>
          <p:nvPr/>
        </p:nvSpPr>
        <p:spPr>
          <a:xfrm>
            <a:off x="1018337" y="4357851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Tele-GroteskEENor" pitchFamily="2" charset="0"/>
              </a:rPr>
              <a:t>Iskola</a:t>
            </a:r>
          </a:p>
        </p:txBody>
      </p:sp>
      <p:sp>
        <p:nvSpPr>
          <p:cNvPr id="37" name="Lekerekített téglalap 36"/>
          <p:cNvSpPr/>
          <p:nvPr/>
        </p:nvSpPr>
        <p:spPr>
          <a:xfrm>
            <a:off x="1785359" y="3786174"/>
            <a:ext cx="1656184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bg1"/>
                </a:solidFill>
                <a:latin typeface="Tele-GroteskEENor" pitchFamily="2" charset="0"/>
              </a:rPr>
              <a:t>Adatcsere interfész</a:t>
            </a:r>
          </a:p>
        </p:txBody>
      </p:sp>
      <p:sp>
        <p:nvSpPr>
          <p:cNvPr id="54" name="Szövegdoboz 53"/>
          <p:cNvSpPr txBox="1"/>
          <p:nvPr/>
        </p:nvSpPr>
        <p:spPr>
          <a:xfrm>
            <a:off x="2702129" y="5233005"/>
            <a:ext cx="93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Tele-GroteskEENor" pitchFamily="2" charset="0"/>
              </a:rPr>
              <a:t>Saját honlap</a:t>
            </a:r>
          </a:p>
          <a:p>
            <a:r>
              <a:rPr lang="hu-HU" sz="1200" dirty="0" smtClean="0">
                <a:latin typeface="Tele-GroteskEENor" pitchFamily="2" charset="0"/>
              </a:rPr>
              <a:t>IAR</a:t>
            </a:r>
            <a:endParaRPr lang="hu-HU" sz="1200" dirty="0">
              <a:latin typeface="Tele-GroteskEENor" pitchFamily="2" charset="0"/>
            </a:endParaRPr>
          </a:p>
        </p:txBody>
      </p:sp>
      <p:pic>
        <p:nvPicPr>
          <p:cNvPr id="55" name="Picture 2" descr="http://www.medbridgeeducation.com/images/icons/school-build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659" y="4343779"/>
            <a:ext cx="971999" cy="972000"/>
          </a:xfrm>
          <a:prstGeom prst="rect">
            <a:avLst/>
          </a:prstGeom>
          <a:noFill/>
        </p:spPr>
      </p:pic>
      <p:pic>
        <p:nvPicPr>
          <p:cNvPr id="56" name="Picture 9" descr="http://c.dryicons.com/images/icon_sets/travel_and_tourism_part_2/png/512x512/wif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7967">
            <a:off x="1866658" y="4454850"/>
            <a:ext cx="360000" cy="360000"/>
          </a:xfrm>
          <a:prstGeom prst="rect">
            <a:avLst/>
          </a:prstGeom>
          <a:noFill/>
        </p:spPr>
      </p:pic>
      <p:sp>
        <p:nvSpPr>
          <p:cNvPr id="63" name="Szövegdoboz 62"/>
          <p:cNvSpPr txBox="1"/>
          <p:nvPr/>
        </p:nvSpPr>
        <p:spPr>
          <a:xfrm>
            <a:off x="3238712" y="4292912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Tele-GroteskEENor" pitchFamily="2" charset="0"/>
              </a:rPr>
              <a:t>Iskola</a:t>
            </a:r>
          </a:p>
        </p:txBody>
      </p:sp>
      <p:sp>
        <p:nvSpPr>
          <p:cNvPr id="64" name="Szövegdoboz 63"/>
          <p:cNvSpPr txBox="1"/>
          <p:nvPr/>
        </p:nvSpPr>
        <p:spPr>
          <a:xfrm>
            <a:off x="1091794" y="5251883"/>
            <a:ext cx="954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Tele-GroteskEENor" pitchFamily="2" charset="0"/>
              </a:rPr>
              <a:t>Saját honlap</a:t>
            </a:r>
          </a:p>
          <a:p>
            <a:r>
              <a:rPr lang="hu-HU" sz="1200" dirty="0" smtClean="0">
                <a:latin typeface="Tele-GroteskEENor" pitchFamily="2" charset="0"/>
              </a:rPr>
              <a:t>IAR</a:t>
            </a:r>
            <a:endParaRPr lang="hu-HU" sz="1200" dirty="0">
              <a:latin typeface="Tele-GroteskEENor" pitchFamily="2" charset="0"/>
            </a:endParaRPr>
          </a:p>
        </p:txBody>
      </p:sp>
      <p:pic>
        <p:nvPicPr>
          <p:cNvPr id="66" name="Kép 344" descr="Mobile de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39" y="4180627"/>
            <a:ext cx="669032" cy="66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Szövegdoboz 66"/>
          <p:cNvSpPr txBox="1"/>
          <p:nvPr/>
        </p:nvSpPr>
        <p:spPr>
          <a:xfrm>
            <a:off x="5076056" y="38945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latin typeface="Tele-GroteskEENor" pitchFamily="2" charset="0"/>
              </a:rPr>
              <a:t>Mobil eszköz</a:t>
            </a:r>
            <a:endParaRPr lang="hu-HU" sz="1200" dirty="0">
              <a:latin typeface="Tele-GroteskEENor" pitchFamily="2" charset="0"/>
            </a:endParaRPr>
          </a:p>
        </p:txBody>
      </p:sp>
      <p:cxnSp>
        <p:nvCxnSpPr>
          <p:cNvPr id="59" name="Egyenes összekötő nyíllal 58"/>
          <p:cNvCxnSpPr/>
          <p:nvPr/>
        </p:nvCxnSpPr>
        <p:spPr>
          <a:xfrm>
            <a:off x="5436096" y="4632016"/>
            <a:ext cx="576064" cy="7339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66" idx="1"/>
          </p:cNvCxnSpPr>
          <p:nvPr/>
        </p:nvCxnSpPr>
        <p:spPr>
          <a:xfrm flipH="1">
            <a:off x="3599892" y="4515143"/>
            <a:ext cx="1231647" cy="2218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Lekerekített téglalap 79"/>
          <p:cNvSpPr/>
          <p:nvPr/>
        </p:nvSpPr>
        <p:spPr>
          <a:xfrm>
            <a:off x="10116616" y="3957647"/>
            <a:ext cx="45719" cy="45719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86" name="Lekerekített téglalap 85"/>
          <p:cNvSpPr/>
          <p:nvPr/>
        </p:nvSpPr>
        <p:spPr>
          <a:xfrm>
            <a:off x="3131840" y="1785231"/>
            <a:ext cx="1368151" cy="57606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ele-GroteskEENor" pitchFamily="2" charset="0"/>
              </a:rPr>
              <a:t>Iskolák tükrözött egyedi tartalmai</a:t>
            </a:r>
          </a:p>
        </p:txBody>
      </p:sp>
      <p:sp>
        <p:nvSpPr>
          <p:cNvPr id="39" name="Cím 1"/>
          <p:cNvSpPr txBox="1">
            <a:spLocks/>
          </p:cNvSpPr>
          <p:nvPr/>
        </p:nvSpPr>
        <p:spPr>
          <a:xfrm>
            <a:off x="811" y="205471"/>
            <a:ext cx="9144000" cy="48722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0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pPr>
              <a:buClrTx/>
              <a:buFontTx/>
            </a:pPr>
            <a:r>
              <a:rPr lang="hu-HU" sz="2700" dirty="0" smtClean="0">
                <a:latin typeface="TeleGrotesk Headline Ultra" pitchFamily="2" charset="0"/>
              </a:rPr>
              <a:t>Adatbázisok összekapcsolása, felhőszolgáltatások</a:t>
            </a:r>
            <a:endParaRPr lang="hu-HU" sz="2700" dirty="0" smtClean="0">
              <a:latin typeface="TeleGrotesk Headline Ultra" pitchFamily="2" charset="0"/>
              <a:cs typeface="TeleGrotesk Headline Ultra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811" y="332656"/>
            <a:ext cx="9144000" cy="5760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0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pPr>
              <a:buClrTx/>
              <a:buFontTx/>
            </a:pPr>
            <a:r>
              <a:rPr lang="hu-HU" sz="3200" dirty="0">
                <a:latin typeface="TeleGrotesk Headline Ultra" pitchFamily="2" charset="0"/>
              </a:rPr>
              <a:t>Felhőszolgáltatás céljai</a:t>
            </a:r>
            <a:endParaRPr lang="hu-HU" sz="3200" dirty="0" smtClean="0">
              <a:latin typeface="TeleGrotesk Headline Ultra" pitchFamily="2" charset="0"/>
              <a:cs typeface="TeleGrotesk Headline Ultra" pitchFamily="2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368080" y="1268708"/>
            <a:ext cx="3568820" cy="1150380"/>
            <a:chOff x="5736429" y="1870841"/>
            <a:chExt cx="5463384" cy="2488489"/>
          </a:xfrm>
        </p:grpSpPr>
        <p:sp>
          <p:nvSpPr>
            <p:cNvPr id="7" name="Téglalap 6"/>
            <p:cNvSpPr/>
            <p:nvPr/>
          </p:nvSpPr>
          <p:spPr>
            <a:xfrm>
              <a:off x="5736429" y="2096814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5888829" y="187084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6045199" y="224675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4" name="Szövegdoboz 13"/>
          <p:cNvSpPr txBox="1"/>
          <p:nvPr/>
        </p:nvSpPr>
        <p:spPr>
          <a:xfrm>
            <a:off x="696977" y="1635818"/>
            <a:ext cx="30243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800" b="1" dirty="0" smtClean="0">
                <a:solidFill>
                  <a:schemeClr val="bg1"/>
                </a:solidFill>
              </a:rPr>
              <a:t>Oktatási anyakönyv</a:t>
            </a: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365488" y="4091952"/>
            <a:ext cx="3568820" cy="1150380"/>
            <a:chOff x="5736429" y="1870841"/>
            <a:chExt cx="5463384" cy="2488489"/>
          </a:xfrm>
        </p:grpSpPr>
        <p:sp>
          <p:nvSpPr>
            <p:cNvPr id="16" name="Téglalap 15"/>
            <p:cNvSpPr/>
            <p:nvPr/>
          </p:nvSpPr>
          <p:spPr>
            <a:xfrm>
              <a:off x="5736429" y="2096814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5888829" y="187084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6045199" y="224675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9" name="Szövegdoboz 18"/>
          <p:cNvSpPr txBox="1"/>
          <p:nvPr/>
        </p:nvSpPr>
        <p:spPr>
          <a:xfrm>
            <a:off x="794464" y="4377637"/>
            <a:ext cx="30243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800" b="1" dirty="0" smtClean="0">
                <a:solidFill>
                  <a:schemeClr val="bg1"/>
                </a:solidFill>
              </a:rPr>
              <a:t>Diákéletút</a:t>
            </a: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2695035" y="5561703"/>
            <a:ext cx="3568820" cy="1150380"/>
            <a:chOff x="5736429" y="1870841"/>
            <a:chExt cx="5463384" cy="2488489"/>
          </a:xfrm>
        </p:grpSpPr>
        <p:sp>
          <p:nvSpPr>
            <p:cNvPr id="21" name="Téglalap 20"/>
            <p:cNvSpPr/>
            <p:nvPr/>
          </p:nvSpPr>
          <p:spPr>
            <a:xfrm>
              <a:off x="5736429" y="2096814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5888829" y="187084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6045199" y="224675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4" name="Szövegdoboz 23"/>
          <p:cNvSpPr txBox="1"/>
          <p:nvPr/>
        </p:nvSpPr>
        <p:spPr>
          <a:xfrm>
            <a:off x="3060643" y="5735479"/>
            <a:ext cx="302433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800" b="1" dirty="0" smtClean="0">
                <a:solidFill>
                  <a:schemeClr val="bg1"/>
                </a:solidFill>
              </a:rPr>
              <a:t>Pályakövetés és pályaorientáció</a:t>
            </a:r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5207424" y="2743191"/>
            <a:ext cx="3568820" cy="1150380"/>
            <a:chOff x="5736429" y="1870841"/>
            <a:chExt cx="5463384" cy="2488489"/>
          </a:xfrm>
        </p:grpSpPr>
        <p:sp>
          <p:nvSpPr>
            <p:cNvPr id="27" name="Téglalap 26"/>
            <p:cNvSpPr/>
            <p:nvPr/>
          </p:nvSpPr>
          <p:spPr>
            <a:xfrm>
              <a:off x="5736429" y="2096814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5888829" y="187084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6045199" y="224675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0" name="Szövegdoboz 29"/>
          <p:cNvSpPr txBox="1"/>
          <p:nvPr/>
        </p:nvSpPr>
        <p:spPr>
          <a:xfrm>
            <a:off x="5252232" y="2940904"/>
            <a:ext cx="3452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800" b="1" dirty="0" smtClean="0">
                <a:solidFill>
                  <a:schemeClr val="bg1"/>
                </a:solidFill>
              </a:rPr>
              <a:t>Oktatási adminisztrációs nyilvántartások</a:t>
            </a:r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364192" y="2709713"/>
            <a:ext cx="3568820" cy="1150380"/>
            <a:chOff x="5736429" y="1870841"/>
            <a:chExt cx="5463384" cy="2488489"/>
          </a:xfrm>
        </p:grpSpPr>
        <p:sp>
          <p:nvSpPr>
            <p:cNvPr id="32" name="Téglalap 31"/>
            <p:cNvSpPr/>
            <p:nvPr/>
          </p:nvSpPr>
          <p:spPr>
            <a:xfrm>
              <a:off x="5736429" y="2096814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5888829" y="187084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>
            <a:xfrm>
              <a:off x="6045199" y="224675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5" name="Szövegdoboz 34"/>
          <p:cNvSpPr txBox="1"/>
          <p:nvPr/>
        </p:nvSpPr>
        <p:spPr>
          <a:xfrm>
            <a:off x="571001" y="2709713"/>
            <a:ext cx="3024336" cy="1608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800" b="1" dirty="0" smtClean="0">
                <a:solidFill>
                  <a:schemeClr val="bg1"/>
                </a:solidFill>
              </a:rPr>
              <a:t>Tervezés:</a:t>
            </a:r>
          </a:p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b="1" dirty="0" smtClean="0">
                <a:solidFill>
                  <a:schemeClr val="bg1"/>
                </a:solidFill>
              </a:rPr>
              <a:t>	- Beiskolázás</a:t>
            </a:r>
          </a:p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b="1" dirty="0" smtClean="0">
                <a:solidFill>
                  <a:schemeClr val="bg1"/>
                </a:solidFill>
              </a:rPr>
              <a:t>	- Költség</a:t>
            </a:r>
          </a:p>
          <a:p>
            <a:pPr marL="457200" indent="-4572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5207424" y="1286283"/>
            <a:ext cx="3568820" cy="1150380"/>
            <a:chOff x="5736429" y="1870841"/>
            <a:chExt cx="5463384" cy="2488489"/>
          </a:xfrm>
        </p:grpSpPr>
        <p:sp>
          <p:nvSpPr>
            <p:cNvPr id="37" name="Téglalap 36"/>
            <p:cNvSpPr/>
            <p:nvPr/>
          </p:nvSpPr>
          <p:spPr>
            <a:xfrm>
              <a:off x="5736429" y="2096814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>
              <a:off x="5888829" y="187084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>
            <a:xfrm>
              <a:off x="6045199" y="224675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0" name="Szövegdoboz 39"/>
          <p:cNvSpPr txBox="1"/>
          <p:nvPr/>
        </p:nvSpPr>
        <p:spPr>
          <a:xfrm>
            <a:off x="5499698" y="1627893"/>
            <a:ext cx="30243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800" b="1" dirty="0" smtClean="0">
                <a:solidFill>
                  <a:schemeClr val="bg1"/>
                </a:solidFill>
              </a:rPr>
              <a:t>Minőségbiztosítás</a:t>
            </a:r>
          </a:p>
        </p:txBody>
      </p:sp>
      <p:grpSp>
        <p:nvGrpSpPr>
          <p:cNvPr id="41" name="Csoportba foglalás 40"/>
          <p:cNvGrpSpPr/>
          <p:nvPr/>
        </p:nvGrpSpPr>
        <p:grpSpPr>
          <a:xfrm>
            <a:off x="5220659" y="4180050"/>
            <a:ext cx="3568820" cy="1150380"/>
            <a:chOff x="5736429" y="1870841"/>
            <a:chExt cx="5463384" cy="2488489"/>
          </a:xfrm>
        </p:grpSpPr>
        <p:sp>
          <p:nvSpPr>
            <p:cNvPr id="42" name="Téglalap 41"/>
            <p:cNvSpPr/>
            <p:nvPr/>
          </p:nvSpPr>
          <p:spPr>
            <a:xfrm>
              <a:off x="5736429" y="2096814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>
            <a:xfrm>
              <a:off x="5888829" y="187084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Téglalap 43"/>
            <p:cNvSpPr/>
            <p:nvPr/>
          </p:nvSpPr>
          <p:spPr>
            <a:xfrm>
              <a:off x="6045199" y="2246751"/>
              <a:ext cx="5154614" cy="2112579"/>
            </a:xfrm>
            <a:prstGeom prst="rect">
              <a:avLst/>
            </a:prstGeom>
            <a:solidFill>
              <a:schemeClr val="tx2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5" name="Szövegdoboz 44"/>
          <p:cNvSpPr txBox="1"/>
          <p:nvPr/>
        </p:nvSpPr>
        <p:spPr>
          <a:xfrm>
            <a:off x="5478370" y="4538586"/>
            <a:ext cx="30243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800" b="1" dirty="0" smtClean="0">
                <a:solidFill>
                  <a:schemeClr val="bg1"/>
                </a:solidFill>
              </a:rPr>
              <a:t>Tanári életpálya</a:t>
            </a:r>
          </a:p>
        </p:txBody>
      </p:sp>
    </p:spTree>
    <p:extLst>
      <p:ext uri="{BB962C8B-B14F-4D97-AF65-F5344CB8AC3E}">
        <p14:creationId xmlns:p14="http://schemas.microsoft.com/office/powerpoint/2010/main" val="104208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98" y="1462342"/>
            <a:ext cx="6293223" cy="4824805"/>
          </a:xfrm>
          <a:prstGeom prst="rect">
            <a:avLst/>
          </a:prstGeom>
          <a:solidFill>
            <a:srgbClr val="A9DCF5"/>
          </a:solidFill>
        </p:spPr>
      </p:pic>
      <p:pic>
        <p:nvPicPr>
          <p:cNvPr id="35" name="Picture 4" descr="https://pixabay.com/static/uploads/photo/2014/03/25/17/01/cloud-297846_640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1590"/>
            <a:ext cx="2240921" cy="21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alkincloud.com/site-files/talkincloud.com/files/imagecache/medium_img/uploads/2013/08/cloud2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72" y="1"/>
            <a:ext cx="4300090" cy="24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 flipV="1">
            <a:off x="4332831" y="2060819"/>
            <a:ext cx="1271903" cy="1050902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3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97524" y="260648"/>
            <a:ext cx="8070614" cy="48409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0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pPr eaLnBrk="1" hangingPunct="1">
              <a:buClrTx/>
              <a:buFontTx/>
            </a:pPr>
            <a:r>
              <a:rPr lang="hu-HU" dirty="0" smtClean="0">
                <a:latin typeface="TeleGrotesk Headline Ultra" pitchFamily="2" charset="0"/>
                <a:cs typeface="TeleGrotesk Headline Ultra" pitchFamily="2" charset="0"/>
              </a:rPr>
              <a:t>Digitális Iskola</a:t>
            </a:r>
          </a:p>
          <a:p>
            <a:pPr eaLnBrk="1" hangingPunct="1">
              <a:buClrTx/>
              <a:buFontTx/>
            </a:pPr>
            <a:r>
              <a:rPr lang="hu-HU" sz="2400" dirty="0" smtClean="0">
                <a:cs typeface="TeleGrotesk Headline Ultra" pitchFamily="2" charset="0"/>
              </a:rPr>
              <a:t>                                            </a:t>
            </a:r>
            <a:r>
              <a:rPr lang="en-US" sz="4400" dirty="0" smtClean="0">
                <a:cs typeface="TeleGrotesk Headline Ultra" pitchFamily="2" charset="0"/>
              </a:rPr>
              <a:t/>
            </a:r>
            <a:br>
              <a:rPr lang="en-US" sz="4400" dirty="0" smtClean="0">
                <a:cs typeface="TeleGrotesk Headline Ultra" pitchFamily="2" charset="0"/>
              </a:rPr>
            </a:br>
            <a:endParaRPr lang="en-US" sz="4400" dirty="0">
              <a:solidFill>
                <a:srgbClr val="FFFF00"/>
              </a:solidFill>
              <a:latin typeface="Tele-GroteskNor" pitchFamily="2" charset="0"/>
              <a:cs typeface="TeleGrotesk Headline Ultra" pitchFamily="2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71" y="5488696"/>
            <a:ext cx="1073708" cy="1369304"/>
          </a:xfrm>
          <a:prstGeom prst="rect">
            <a:avLst/>
          </a:prstGeom>
        </p:spPr>
      </p:pic>
      <p:pic>
        <p:nvPicPr>
          <p:cNvPr id="1026" name="Picture 2" descr="http://thewindowsclub.thewindowsclubco.netdna-cdn.com/wp-content/uploads/2014/02/Delete-Wi-Fi-Network-Profiles-W8.1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9446">
            <a:off x="2413240" y="2805128"/>
            <a:ext cx="613187" cy="6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43" y="1021977"/>
            <a:ext cx="851095" cy="94697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83" y="1123775"/>
            <a:ext cx="317992" cy="31799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544138" y="403950"/>
            <a:ext cx="2043953" cy="1936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Adatbázis</a:t>
            </a:r>
          </a:p>
          <a:p>
            <a:pPr marL="285750" indent="-28575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E-napló</a:t>
            </a:r>
          </a:p>
          <a:p>
            <a:pPr marL="285750" indent="-28575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E-ellenőrző</a:t>
            </a:r>
          </a:p>
          <a:p>
            <a:pPr marL="285750" indent="-2857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1600" dirty="0" err="1">
                <a:solidFill>
                  <a:schemeClr val="tx1"/>
                </a:solidFill>
              </a:rPr>
              <a:t>Blended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learning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smtClean="0">
                <a:solidFill>
                  <a:schemeClr val="tx1"/>
                </a:solidFill>
              </a:rPr>
              <a:t>tananyagok</a:t>
            </a:r>
          </a:p>
          <a:p>
            <a:pPr marL="285750" indent="-2857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Digitális tananyagok</a:t>
            </a:r>
            <a:endParaRPr lang="hu-HU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hu-HU" sz="1600" dirty="0" smtClean="0">
              <a:solidFill>
                <a:schemeClr val="tx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81831" y="5087968"/>
            <a:ext cx="190954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600" dirty="0" smtClean="0">
                <a:solidFill>
                  <a:schemeClr val="tx1"/>
                </a:solidFill>
              </a:rPr>
              <a:t>Szélessávú internet (Min. 100 </a:t>
            </a:r>
            <a:r>
              <a:rPr lang="hu-HU" sz="1600" dirty="0" err="1" smtClean="0">
                <a:solidFill>
                  <a:schemeClr val="tx1"/>
                </a:solidFill>
              </a:rPr>
              <a:t>Mbit</a:t>
            </a:r>
            <a:r>
              <a:rPr lang="hu-HU" sz="1600" dirty="0" smtClean="0">
                <a:solidFill>
                  <a:schemeClr val="tx1"/>
                </a:solidFill>
              </a:rPr>
              <a:t>/s)</a:t>
            </a: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03" y="4991274"/>
            <a:ext cx="1677408" cy="1406443"/>
          </a:xfrm>
          <a:prstGeom prst="rect">
            <a:avLst/>
          </a:prstGeom>
        </p:spPr>
      </p:pic>
      <p:pic>
        <p:nvPicPr>
          <p:cNvPr id="28" name="Kép 344" descr="Mobile devic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85" y="5957019"/>
            <a:ext cx="755379" cy="75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Egyenes összekötő nyíllal 29"/>
          <p:cNvCxnSpPr/>
          <p:nvPr/>
        </p:nvCxnSpPr>
        <p:spPr>
          <a:xfrm flipH="1">
            <a:off x="1473798" y="3213851"/>
            <a:ext cx="817580" cy="0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" name="Egyenes összekötő nyíllal 1023"/>
          <p:cNvCxnSpPr/>
          <p:nvPr/>
        </p:nvCxnSpPr>
        <p:spPr>
          <a:xfrm>
            <a:off x="906021" y="3874744"/>
            <a:ext cx="0" cy="1106047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7" name="Egyenes összekötő nyíllal 1026"/>
          <p:cNvCxnSpPr/>
          <p:nvPr/>
        </p:nvCxnSpPr>
        <p:spPr>
          <a:xfrm>
            <a:off x="134469" y="5560590"/>
            <a:ext cx="2156908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4" descr="http://ateutad.hu/sites/all/themes/theme529/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75" y="866599"/>
            <a:ext cx="1071705" cy="9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2" name="Egyenes összekötő nyíllal 1031"/>
          <p:cNvCxnSpPr/>
          <p:nvPr/>
        </p:nvCxnSpPr>
        <p:spPr>
          <a:xfrm flipH="1" flipV="1">
            <a:off x="2719833" y="1356941"/>
            <a:ext cx="2453500" cy="30446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3316760" y="1123775"/>
            <a:ext cx="175696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600" dirty="0" smtClean="0">
                <a:solidFill>
                  <a:schemeClr val="accent4"/>
                </a:solidFill>
              </a:rPr>
              <a:t>Pályaorientáció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2926080" y="5957019"/>
            <a:ext cx="195289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600" dirty="0" smtClean="0">
                <a:solidFill>
                  <a:schemeClr val="accent4"/>
                </a:solidFill>
              </a:rPr>
              <a:t>RFID kártyával működő beléptető kapu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7396773" y="6333162"/>
            <a:ext cx="74049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600" dirty="0" smtClean="0">
                <a:solidFill>
                  <a:schemeClr val="accent4"/>
                </a:solidFill>
              </a:rPr>
              <a:t>Szülők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5696532" y="2060819"/>
            <a:ext cx="847606" cy="349977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 rot="17071706">
            <a:off x="5360287" y="3741773"/>
            <a:ext cx="1459371" cy="230832"/>
          </a:xfrm>
          <a:prstGeom prst="rect">
            <a:avLst/>
          </a:prstGeom>
          <a:solidFill>
            <a:srgbClr val="FEE7AC"/>
          </a:solidFill>
          <a:ln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600" b="1" dirty="0" smtClean="0">
                <a:solidFill>
                  <a:schemeClr val="tx1"/>
                </a:solidFill>
              </a:rPr>
              <a:t>Adattovábbítás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2406339" y="3401390"/>
            <a:ext cx="526082" cy="461665"/>
          </a:xfrm>
          <a:prstGeom prst="rect">
            <a:avLst/>
          </a:prstGeom>
          <a:solidFill>
            <a:srgbClr val="FEE7AC"/>
          </a:solidFill>
          <a:ln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600" b="1" dirty="0" smtClean="0">
                <a:solidFill>
                  <a:schemeClr val="tx1"/>
                </a:solidFill>
              </a:rPr>
              <a:t>Profi </a:t>
            </a:r>
            <a:r>
              <a:rPr lang="hu-HU" sz="1600" b="1" dirty="0" err="1" smtClean="0">
                <a:solidFill>
                  <a:schemeClr val="tx1"/>
                </a:solidFill>
              </a:rPr>
              <a:t>WiFi</a:t>
            </a:r>
            <a:endParaRPr lang="hu-HU" sz="1600" b="1" dirty="0" smtClean="0">
              <a:solidFill>
                <a:schemeClr val="tx1"/>
              </a:solidFill>
            </a:endParaRPr>
          </a:p>
        </p:txBody>
      </p:sp>
      <p:pic>
        <p:nvPicPr>
          <p:cNvPr id="20" name="Picture 2" descr="http://itrepairs.eu/wp-content/uploads/2013/09/laptop_25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7" y="2983350"/>
            <a:ext cx="1000008" cy="10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aboutcomputers.ie/wp-content/uploads/2014/08/teacher_with_tablet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5254" y="2525280"/>
            <a:ext cx="712755" cy="11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zis 22"/>
          <p:cNvSpPr/>
          <p:nvPr/>
        </p:nvSpPr>
        <p:spPr>
          <a:xfrm>
            <a:off x="3902525" y="3004831"/>
            <a:ext cx="430306" cy="41804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 rot="19026190">
            <a:off x="4403981" y="2488474"/>
            <a:ext cx="1077332" cy="230832"/>
          </a:xfrm>
          <a:prstGeom prst="rect">
            <a:avLst/>
          </a:prstGeom>
          <a:solidFill>
            <a:srgbClr val="FEE7AC"/>
          </a:solidFill>
          <a:ln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600" b="1" dirty="0" smtClean="0">
                <a:solidFill>
                  <a:schemeClr val="tx1"/>
                </a:solidFill>
              </a:rPr>
              <a:t>Napló vezetés</a:t>
            </a:r>
          </a:p>
        </p:txBody>
      </p:sp>
      <p:cxnSp>
        <p:nvCxnSpPr>
          <p:cNvPr id="34" name="Egyenes összekötő nyíllal 33"/>
          <p:cNvCxnSpPr/>
          <p:nvPr/>
        </p:nvCxnSpPr>
        <p:spPr>
          <a:xfrm>
            <a:off x="8304904" y="2060819"/>
            <a:ext cx="170" cy="2830158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 rot="3009866">
            <a:off x="8041863" y="3380243"/>
            <a:ext cx="526082" cy="461665"/>
          </a:xfrm>
          <a:prstGeom prst="rect">
            <a:avLst/>
          </a:prstGeom>
          <a:solidFill>
            <a:srgbClr val="FEE7AC"/>
          </a:solidFill>
          <a:ln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600" b="1" dirty="0" smtClean="0">
                <a:solidFill>
                  <a:schemeClr val="tx1"/>
                </a:solidFill>
              </a:rPr>
              <a:t>SMS    E-mail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173559" y="2284930"/>
            <a:ext cx="1464923" cy="756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600" dirty="0" smtClean="0">
                <a:solidFill>
                  <a:schemeClr val="tx1"/>
                </a:solidFill>
              </a:rPr>
              <a:t>Mobil tanulás</a:t>
            </a:r>
          </a:p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600" dirty="0" smtClean="0">
                <a:solidFill>
                  <a:schemeClr val="tx1"/>
                </a:solidFill>
              </a:rPr>
              <a:t>Magántanuló </a:t>
            </a:r>
            <a:r>
              <a:rPr lang="hu-HU" sz="1500" dirty="0" smtClean="0">
                <a:solidFill>
                  <a:schemeClr val="tx1"/>
                </a:solidFill>
              </a:rPr>
              <a:t>(</a:t>
            </a:r>
            <a:r>
              <a:rPr lang="hu-HU" sz="1500" dirty="0" err="1" smtClean="0">
                <a:solidFill>
                  <a:schemeClr val="tx1"/>
                </a:solidFill>
              </a:rPr>
              <a:t>blended</a:t>
            </a:r>
            <a:r>
              <a:rPr lang="hu-HU" sz="1500" dirty="0" smtClean="0">
                <a:solidFill>
                  <a:schemeClr val="tx1"/>
                </a:solidFill>
              </a:rPr>
              <a:t> </a:t>
            </a:r>
            <a:r>
              <a:rPr lang="hu-HU" sz="1500" dirty="0" err="1" smtClean="0">
                <a:solidFill>
                  <a:schemeClr val="tx1"/>
                </a:solidFill>
              </a:rPr>
              <a:t>learning</a:t>
            </a:r>
            <a:r>
              <a:rPr lang="hu-HU" sz="15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" name="Picture 2" descr="http://www.d83.org/images/smartboard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33" y="4091639"/>
            <a:ext cx="1193855" cy="15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zövegdoboz 44"/>
          <p:cNvSpPr txBox="1"/>
          <p:nvPr/>
        </p:nvSpPr>
        <p:spPr>
          <a:xfrm>
            <a:off x="3841525" y="4361661"/>
            <a:ext cx="778884" cy="461665"/>
          </a:xfrm>
          <a:prstGeom prst="rect">
            <a:avLst/>
          </a:prstGeom>
          <a:solidFill>
            <a:srgbClr val="FEE7AC"/>
          </a:solidFill>
          <a:ln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600" b="1" dirty="0" err="1" smtClean="0">
                <a:solidFill>
                  <a:schemeClr val="tx1"/>
                </a:solidFill>
              </a:rPr>
              <a:t>Smart</a:t>
            </a:r>
            <a:r>
              <a:rPr lang="hu-HU" sz="1600" b="1" dirty="0" smtClean="0">
                <a:solidFill>
                  <a:schemeClr val="tx1"/>
                </a:solidFill>
              </a:rPr>
              <a:t> </a:t>
            </a:r>
            <a:r>
              <a:rPr lang="hu-HU" sz="1600" b="1" dirty="0" err="1" smtClean="0">
                <a:solidFill>
                  <a:schemeClr val="tx1"/>
                </a:solidFill>
              </a:rPr>
              <a:t>Board</a:t>
            </a:r>
            <a:endParaRPr lang="hu-HU" sz="1600" b="1" dirty="0" smtClean="0">
              <a:solidFill>
                <a:schemeClr val="tx1"/>
              </a:solidFill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2557462" y="2152679"/>
            <a:ext cx="1053441" cy="461665"/>
          </a:xfrm>
          <a:prstGeom prst="rect">
            <a:avLst/>
          </a:prstGeom>
          <a:solidFill>
            <a:srgbClr val="FEE7AC"/>
          </a:solidFill>
          <a:ln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600" b="1" dirty="0" smtClean="0">
                <a:solidFill>
                  <a:schemeClr val="tx1"/>
                </a:solidFill>
              </a:rPr>
              <a:t>Tanári mobileszköz</a:t>
            </a:r>
          </a:p>
        </p:txBody>
      </p:sp>
      <p:pic>
        <p:nvPicPr>
          <p:cNvPr id="16" name="Picture 4" descr="http://www.robinlimpert.com/wp-content/uploads/2015/06/girl-with-school-supplies-and-table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89" y="4731633"/>
            <a:ext cx="646951" cy="11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llipszis 47"/>
          <p:cNvSpPr/>
          <p:nvPr/>
        </p:nvSpPr>
        <p:spPr>
          <a:xfrm>
            <a:off x="6220147" y="5120738"/>
            <a:ext cx="430306" cy="439852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6435300" y="4438875"/>
            <a:ext cx="1053441" cy="461665"/>
          </a:xfrm>
          <a:prstGeom prst="rect">
            <a:avLst/>
          </a:prstGeom>
          <a:solidFill>
            <a:srgbClr val="FEE7AC"/>
          </a:solidFill>
          <a:ln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600" b="1" dirty="0" smtClean="0">
                <a:solidFill>
                  <a:schemeClr val="tx1"/>
                </a:solidFill>
              </a:rPr>
              <a:t>Mobileszköz diákoknak</a:t>
            </a:r>
          </a:p>
        </p:txBody>
      </p:sp>
    </p:spTree>
    <p:extLst>
      <p:ext uri="{BB962C8B-B14F-4D97-AF65-F5344CB8AC3E}">
        <p14:creationId xmlns:p14="http://schemas.microsoft.com/office/powerpoint/2010/main" val="13396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90000"/>
            <a:lum/>
          </a:blip>
          <a:srcRect/>
          <a:stretch>
            <a:fillRect l="-9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327376"/>
            <a:ext cx="9144000" cy="50323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0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pPr>
              <a:buClrTx/>
              <a:buFontTx/>
            </a:pPr>
            <a:r>
              <a:rPr lang="hu-HU" dirty="0" smtClean="0">
                <a:latin typeface="TeleGrotesk Headline Ultra" pitchFamily="2" charset="0"/>
                <a:cs typeface="TeleGrotesk Headline Ultra" pitchFamily="2" charset="0"/>
              </a:rPr>
              <a:t>Milyen célok elérését segítik ezen eszközök?</a:t>
            </a:r>
            <a:endParaRPr lang="hu-HU" dirty="0">
              <a:latin typeface="TeleGrotesk Headline Ultra" pitchFamily="2" charset="0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463813" y="1472894"/>
            <a:ext cx="3544663" cy="681255"/>
            <a:chOff x="5727454" y="2868850"/>
            <a:chExt cx="2863933" cy="690666"/>
          </a:xfrm>
        </p:grpSpPr>
        <p:pic>
          <p:nvPicPr>
            <p:cNvPr id="6" name="Picture 28" descr="magenta_flaeche_70"/>
            <p:cNvPicPr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" b="-468"/>
            <a:stretch>
              <a:fillRect/>
            </a:stretch>
          </p:blipFill>
          <p:spPr bwMode="auto">
            <a:xfrm>
              <a:off x="5727454" y="2937917"/>
              <a:ext cx="2863933" cy="6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Csoportba foglalás 6"/>
            <p:cNvGrpSpPr/>
            <p:nvPr/>
          </p:nvGrpSpPr>
          <p:grpSpPr>
            <a:xfrm>
              <a:off x="5727454" y="2868850"/>
              <a:ext cx="2755075" cy="672214"/>
              <a:chOff x="1080655" y="3289465"/>
              <a:chExt cx="2541320" cy="885345"/>
            </a:xfrm>
          </p:grpSpPr>
          <p:pic>
            <p:nvPicPr>
              <p:cNvPr id="8" name="Picture 28" descr="magenta_flaeche_70"/>
              <p:cNvPicPr>
                <a:picLocks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" b="-468"/>
              <a:stretch>
                <a:fillRect/>
              </a:stretch>
            </p:blipFill>
            <p:spPr bwMode="auto">
              <a:xfrm>
                <a:off x="1080655" y="3289465"/>
                <a:ext cx="2541320" cy="885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itel 3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invGray">
              <a:xfrm>
                <a:off x="1080655" y="3380430"/>
                <a:ext cx="2434440" cy="794380"/>
              </a:xfrm>
              <a:prstGeom prst="rect">
                <a:avLst/>
              </a:prstGeom>
              <a:solidFill>
                <a:srgbClr val="E20074">
                  <a:alpha val="70000"/>
                </a:srgbClr>
              </a:solidFill>
              <a:ln>
                <a:noFill/>
              </a:ln>
            </p:spPr>
            <p:txBody>
              <a:bodyPr lIns="144000" tIns="72000" rIns="0" bIns="0"/>
              <a:lstStyle>
                <a:lvl1pPr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Fet" pitchFamily="2" charset="0"/>
                  </a:defRPr>
                </a:lvl1pPr>
                <a:lvl2pPr marL="742950" indent="-28575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/>
                <a:r>
                  <a:rPr lang="hu-HU" sz="1800" dirty="0" smtClean="0">
                    <a:solidFill>
                      <a:schemeClr val="bg1"/>
                    </a:solidFill>
                  </a:rPr>
                  <a:t>Hiányzások száma csökken</a:t>
                </a:r>
                <a:endParaRPr lang="hu-HU" sz="1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Csoportba foglalás 9"/>
          <p:cNvGrpSpPr/>
          <p:nvPr/>
        </p:nvGrpSpPr>
        <p:grpSpPr>
          <a:xfrm>
            <a:off x="2416401" y="5301206"/>
            <a:ext cx="3544664" cy="703043"/>
            <a:chOff x="5727454" y="2868848"/>
            <a:chExt cx="2863933" cy="690668"/>
          </a:xfrm>
        </p:grpSpPr>
        <p:pic>
          <p:nvPicPr>
            <p:cNvPr id="11" name="Picture 28" descr="magenta_flaeche_70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" b="-468"/>
            <a:stretch>
              <a:fillRect/>
            </a:stretch>
          </p:blipFill>
          <p:spPr bwMode="auto">
            <a:xfrm>
              <a:off x="5727454" y="2937917"/>
              <a:ext cx="2863933" cy="6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Csoportba foglalás 11"/>
            <p:cNvGrpSpPr/>
            <p:nvPr/>
          </p:nvGrpSpPr>
          <p:grpSpPr>
            <a:xfrm>
              <a:off x="5727454" y="2868848"/>
              <a:ext cx="2755075" cy="690666"/>
              <a:chOff x="1080655" y="3289465"/>
              <a:chExt cx="2541320" cy="909648"/>
            </a:xfrm>
          </p:grpSpPr>
          <p:pic>
            <p:nvPicPr>
              <p:cNvPr id="13" name="Picture 28" descr="magenta_flaeche_70"/>
              <p:cNvPicPr>
                <a:picLocks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" b="-468"/>
              <a:stretch>
                <a:fillRect/>
              </a:stretch>
            </p:blipFill>
            <p:spPr bwMode="auto">
              <a:xfrm>
                <a:off x="1080655" y="3289465"/>
                <a:ext cx="2541320" cy="885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itel 3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invGray">
              <a:xfrm>
                <a:off x="1134095" y="3404733"/>
                <a:ext cx="2434440" cy="794380"/>
              </a:xfrm>
              <a:prstGeom prst="rect">
                <a:avLst/>
              </a:prstGeom>
              <a:solidFill>
                <a:srgbClr val="E20074">
                  <a:alpha val="70000"/>
                </a:srgbClr>
              </a:solidFill>
              <a:ln>
                <a:noFill/>
              </a:ln>
            </p:spPr>
            <p:txBody>
              <a:bodyPr lIns="144000" tIns="72000" rIns="0" bIns="0"/>
              <a:lstStyle>
                <a:lvl1pPr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Fet" pitchFamily="2" charset="0"/>
                  </a:defRPr>
                </a:lvl1pPr>
                <a:lvl2pPr marL="742950" indent="-28575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/>
                <a:r>
                  <a:rPr lang="hu-HU" sz="1800" dirty="0" smtClean="0">
                    <a:solidFill>
                      <a:schemeClr val="bg1"/>
                    </a:solidFill>
                  </a:rPr>
                  <a:t>Lemorzsolódás csökken</a:t>
                </a:r>
                <a:endParaRPr lang="hu-HU" sz="1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Csoportba foglalás 14"/>
          <p:cNvGrpSpPr/>
          <p:nvPr/>
        </p:nvGrpSpPr>
        <p:grpSpPr>
          <a:xfrm>
            <a:off x="453181" y="4132259"/>
            <a:ext cx="3544664" cy="701575"/>
            <a:chOff x="5727454" y="2868850"/>
            <a:chExt cx="2863933" cy="690666"/>
          </a:xfrm>
        </p:grpSpPr>
        <p:pic>
          <p:nvPicPr>
            <p:cNvPr id="16" name="Picture 28" descr="magenta_flaeche_70"/>
            <p:cNvPicPr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" b="-468"/>
            <a:stretch>
              <a:fillRect/>
            </a:stretch>
          </p:blipFill>
          <p:spPr bwMode="auto">
            <a:xfrm>
              <a:off x="5727454" y="2937917"/>
              <a:ext cx="2863933" cy="6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Csoportba foglalás 16"/>
            <p:cNvGrpSpPr/>
            <p:nvPr/>
          </p:nvGrpSpPr>
          <p:grpSpPr>
            <a:xfrm>
              <a:off x="5727454" y="2868850"/>
              <a:ext cx="2755075" cy="672214"/>
              <a:chOff x="1080655" y="3289465"/>
              <a:chExt cx="2541320" cy="885345"/>
            </a:xfrm>
          </p:grpSpPr>
          <p:pic>
            <p:nvPicPr>
              <p:cNvPr id="18" name="Picture 28" descr="magenta_flaeche_70"/>
              <p:cNvPicPr>
                <a:picLocks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" b="-468"/>
              <a:stretch>
                <a:fillRect/>
              </a:stretch>
            </p:blipFill>
            <p:spPr bwMode="auto">
              <a:xfrm>
                <a:off x="1080655" y="3289465"/>
                <a:ext cx="2541320" cy="885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itel 3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invGray">
              <a:xfrm>
                <a:off x="1080655" y="3380430"/>
                <a:ext cx="2434440" cy="794380"/>
              </a:xfrm>
              <a:prstGeom prst="rect">
                <a:avLst/>
              </a:prstGeom>
              <a:solidFill>
                <a:srgbClr val="E20074">
                  <a:alpha val="70000"/>
                </a:srgbClr>
              </a:solidFill>
              <a:ln>
                <a:noFill/>
              </a:ln>
            </p:spPr>
            <p:txBody>
              <a:bodyPr lIns="144000" tIns="72000" rIns="0" bIns="0"/>
              <a:lstStyle>
                <a:lvl1pPr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Fet" pitchFamily="2" charset="0"/>
                  </a:defRPr>
                </a:lvl1pPr>
                <a:lvl2pPr marL="742950" indent="-28575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/>
                <a:r>
                  <a:rPr lang="hu-HU" sz="1800" dirty="0" smtClean="0">
                    <a:solidFill>
                      <a:schemeClr val="bg1"/>
                    </a:solidFill>
                  </a:rPr>
                  <a:t>Csökken a tanár adminisztrációs terhe</a:t>
                </a:r>
                <a:endParaRPr lang="hu-HU" sz="1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Csoportba foglalás 19"/>
          <p:cNvGrpSpPr/>
          <p:nvPr/>
        </p:nvGrpSpPr>
        <p:grpSpPr>
          <a:xfrm>
            <a:off x="4592198" y="4169388"/>
            <a:ext cx="3544664" cy="682685"/>
            <a:chOff x="5727454" y="2868850"/>
            <a:chExt cx="2863933" cy="690666"/>
          </a:xfrm>
        </p:grpSpPr>
        <p:pic>
          <p:nvPicPr>
            <p:cNvPr id="21" name="Picture 28" descr="magenta_flaeche_70"/>
            <p:cNvPicPr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" b="-468"/>
            <a:stretch>
              <a:fillRect/>
            </a:stretch>
          </p:blipFill>
          <p:spPr bwMode="auto">
            <a:xfrm>
              <a:off x="5727454" y="2937917"/>
              <a:ext cx="2863933" cy="6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Csoportba foglalás 21"/>
            <p:cNvGrpSpPr/>
            <p:nvPr/>
          </p:nvGrpSpPr>
          <p:grpSpPr>
            <a:xfrm>
              <a:off x="5727454" y="2868850"/>
              <a:ext cx="2755075" cy="672214"/>
              <a:chOff x="1080655" y="3289465"/>
              <a:chExt cx="2541320" cy="885345"/>
            </a:xfrm>
          </p:grpSpPr>
          <p:pic>
            <p:nvPicPr>
              <p:cNvPr id="23" name="Picture 28" descr="magenta_flaeche_70"/>
              <p:cNvPicPr>
                <a:picLocks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" b="-468"/>
              <a:stretch>
                <a:fillRect/>
              </a:stretch>
            </p:blipFill>
            <p:spPr bwMode="auto">
              <a:xfrm>
                <a:off x="1080655" y="3289465"/>
                <a:ext cx="2541320" cy="885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itel 3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invGray">
              <a:xfrm>
                <a:off x="1080655" y="3380430"/>
                <a:ext cx="2434440" cy="794380"/>
              </a:xfrm>
              <a:prstGeom prst="rect">
                <a:avLst/>
              </a:prstGeom>
              <a:solidFill>
                <a:srgbClr val="E20074">
                  <a:alpha val="70000"/>
                </a:srgbClr>
              </a:solidFill>
              <a:ln>
                <a:noFill/>
              </a:ln>
            </p:spPr>
            <p:txBody>
              <a:bodyPr lIns="144000" tIns="72000" rIns="0" bIns="0"/>
              <a:lstStyle>
                <a:lvl1pPr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Fet" pitchFamily="2" charset="0"/>
                  </a:defRPr>
                </a:lvl1pPr>
                <a:lvl2pPr marL="742950" indent="-28575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/>
                <a:r>
                  <a:rPr lang="hu-HU" sz="1800" dirty="0" smtClean="0">
                    <a:solidFill>
                      <a:schemeClr val="bg1"/>
                    </a:solidFill>
                  </a:rPr>
                  <a:t>Szülők bevonása a pedagógiai célok elérésében</a:t>
                </a:r>
                <a:endParaRPr lang="hu-HU" sz="1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Csoportba foglalás 24"/>
          <p:cNvGrpSpPr/>
          <p:nvPr/>
        </p:nvGrpSpPr>
        <p:grpSpPr>
          <a:xfrm>
            <a:off x="4592198" y="1458440"/>
            <a:ext cx="3544664" cy="714806"/>
            <a:chOff x="5727454" y="2868850"/>
            <a:chExt cx="2863933" cy="690666"/>
          </a:xfrm>
        </p:grpSpPr>
        <p:pic>
          <p:nvPicPr>
            <p:cNvPr id="26" name="Picture 28" descr="magenta_flaeche_70"/>
            <p:cNvPicPr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" b="-468"/>
            <a:stretch>
              <a:fillRect/>
            </a:stretch>
          </p:blipFill>
          <p:spPr bwMode="auto">
            <a:xfrm>
              <a:off x="5727454" y="2937917"/>
              <a:ext cx="2863933" cy="6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Csoportba foglalás 26"/>
            <p:cNvGrpSpPr/>
            <p:nvPr/>
          </p:nvGrpSpPr>
          <p:grpSpPr>
            <a:xfrm>
              <a:off x="5727454" y="2868850"/>
              <a:ext cx="2755075" cy="672214"/>
              <a:chOff x="1080655" y="3289465"/>
              <a:chExt cx="2541320" cy="885345"/>
            </a:xfrm>
          </p:grpSpPr>
          <p:pic>
            <p:nvPicPr>
              <p:cNvPr id="28" name="Picture 28" descr="magenta_flaeche_70"/>
              <p:cNvPicPr>
                <a:picLocks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" b="-468"/>
              <a:stretch>
                <a:fillRect/>
              </a:stretch>
            </p:blipFill>
            <p:spPr bwMode="auto">
              <a:xfrm>
                <a:off x="1080655" y="3289465"/>
                <a:ext cx="2541320" cy="885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itel 3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invGray">
              <a:xfrm>
                <a:off x="1080655" y="3380430"/>
                <a:ext cx="2434440" cy="794380"/>
              </a:xfrm>
              <a:prstGeom prst="rect">
                <a:avLst/>
              </a:prstGeom>
              <a:solidFill>
                <a:srgbClr val="E20074">
                  <a:alpha val="70000"/>
                </a:srgbClr>
              </a:solidFill>
              <a:ln>
                <a:noFill/>
              </a:ln>
            </p:spPr>
            <p:txBody>
              <a:bodyPr lIns="144000" tIns="72000" rIns="0" bIns="0"/>
              <a:lstStyle>
                <a:lvl1pPr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Fet" pitchFamily="2" charset="0"/>
                  </a:defRPr>
                </a:lvl1pPr>
                <a:lvl2pPr marL="742950" indent="-28575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/>
                <a:r>
                  <a:rPr lang="hu-HU" sz="1800" dirty="0" smtClean="0">
                    <a:solidFill>
                      <a:schemeClr val="bg1"/>
                    </a:solidFill>
                  </a:rPr>
                  <a:t>Tanulmányukban </a:t>
                </a:r>
                <a:r>
                  <a:rPr lang="hu-HU" sz="1800" dirty="0" smtClean="0">
                    <a:solidFill>
                      <a:schemeClr val="bg1"/>
                    </a:solidFill>
                  </a:rPr>
                  <a:t>elmaradottabbak korábbi észlelése</a:t>
                </a:r>
                <a:endParaRPr lang="hu-HU" sz="1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Csoportba foglalás 29"/>
          <p:cNvGrpSpPr/>
          <p:nvPr/>
        </p:nvGrpSpPr>
        <p:grpSpPr>
          <a:xfrm>
            <a:off x="4592198" y="2854224"/>
            <a:ext cx="3544664" cy="714806"/>
            <a:chOff x="5727454" y="2868850"/>
            <a:chExt cx="2863933" cy="690666"/>
          </a:xfrm>
        </p:grpSpPr>
        <p:pic>
          <p:nvPicPr>
            <p:cNvPr id="31" name="Picture 28" descr="magenta_flaeche_70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" b="-468"/>
            <a:stretch>
              <a:fillRect/>
            </a:stretch>
          </p:blipFill>
          <p:spPr bwMode="auto">
            <a:xfrm>
              <a:off x="5727454" y="2937917"/>
              <a:ext cx="2863933" cy="6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Csoportba foglalás 31"/>
            <p:cNvGrpSpPr/>
            <p:nvPr/>
          </p:nvGrpSpPr>
          <p:grpSpPr>
            <a:xfrm>
              <a:off x="5727454" y="2868850"/>
              <a:ext cx="2755075" cy="672214"/>
              <a:chOff x="1080655" y="3289465"/>
              <a:chExt cx="2541320" cy="885345"/>
            </a:xfrm>
          </p:grpSpPr>
          <p:pic>
            <p:nvPicPr>
              <p:cNvPr id="33" name="Picture 28" descr="magenta_flaeche_70"/>
              <p:cNvPicPr>
                <a:picLocks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" b="-468"/>
              <a:stretch>
                <a:fillRect/>
              </a:stretch>
            </p:blipFill>
            <p:spPr bwMode="auto">
              <a:xfrm>
                <a:off x="1080655" y="3289465"/>
                <a:ext cx="2541320" cy="885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itel 3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invGray">
              <a:xfrm>
                <a:off x="1080655" y="3380430"/>
                <a:ext cx="2434440" cy="794380"/>
              </a:xfrm>
              <a:prstGeom prst="rect">
                <a:avLst/>
              </a:prstGeom>
              <a:solidFill>
                <a:srgbClr val="E20074">
                  <a:alpha val="70000"/>
                </a:srgbClr>
              </a:solidFill>
              <a:ln>
                <a:noFill/>
              </a:ln>
            </p:spPr>
            <p:txBody>
              <a:bodyPr lIns="144000" tIns="72000" rIns="0" bIns="0"/>
              <a:lstStyle>
                <a:lvl1pPr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Fet" pitchFamily="2" charset="0"/>
                  </a:defRPr>
                </a:lvl1pPr>
                <a:lvl2pPr marL="742950" indent="-28575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/>
                <a:r>
                  <a:rPr lang="hu-HU" sz="1800" dirty="0" smtClean="0">
                    <a:solidFill>
                      <a:schemeClr val="bg1"/>
                    </a:solidFill>
                  </a:rPr>
                  <a:t>Tanulmányukban kiemelkedőbbek támogatása </a:t>
                </a:r>
                <a:endParaRPr lang="hu-HU" sz="1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Csoportba foglalás 34"/>
          <p:cNvGrpSpPr/>
          <p:nvPr/>
        </p:nvGrpSpPr>
        <p:grpSpPr>
          <a:xfrm>
            <a:off x="463813" y="2854224"/>
            <a:ext cx="3544664" cy="703041"/>
            <a:chOff x="5727454" y="2868850"/>
            <a:chExt cx="2863933" cy="690666"/>
          </a:xfrm>
        </p:grpSpPr>
        <p:pic>
          <p:nvPicPr>
            <p:cNvPr id="36" name="Picture 28" descr="magenta_flaeche_70"/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" b="-468"/>
            <a:stretch>
              <a:fillRect/>
            </a:stretch>
          </p:blipFill>
          <p:spPr bwMode="auto">
            <a:xfrm>
              <a:off x="5727454" y="2937917"/>
              <a:ext cx="2863933" cy="6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Csoportba foglalás 36"/>
            <p:cNvGrpSpPr/>
            <p:nvPr/>
          </p:nvGrpSpPr>
          <p:grpSpPr>
            <a:xfrm>
              <a:off x="5727454" y="2868850"/>
              <a:ext cx="2755075" cy="672214"/>
              <a:chOff x="1080655" y="3289465"/>
              <a:chExt cx="2541320" cy="885345"/>
            </a:xfrm>
          </p:grpSpPr>
          <p:pic>
            <p:nvPicPr>
              <p:cNvPr id="38" name="Picture 28" descr="magenta_flaeche_70"/>
              <p:cNvPicPr>
                <a:picLocks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" b="-468"/>
              <a:stretch>
                <a:fillRect/>
              </a:stretch>
            </p:blipFill>
            <p:spPr bwMode="auto">
              <a:xfrm>
                <a:off x="1080655" y="3289465"/>
                <a:ext cx="2541320" cy="885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itel 3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invGray">
              <a:xfrm>
                <a:off x="1080655" y="3380430"/>
                <a:ext cx="2434440" cy="794380"/>
              </a:xfrm>
              <a:prstGeom prst="rect">
                <a:avLst/>
              </a:prstGeom>
              <a:solidFill>
                <a:srgbClr val="E20074">
                  <a:alpha val="70000"/>
                </a:srgbClr>
              </a:solidFill>
              <a:ln>
                <a:noFill/>
              </a:ln>
            </p:spPr>
            <p:txBody>
              <a:bodyPr lIns="144000" tIns="72000" rIns="0" bIns="0"/>
              <a:lstStyle>
                <a:lvl1pPr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Fet" pitchFamily="2" charset="0"/>
                  </a:defRPr>
                </a:lvl1pPr>
                <a:lvl2pPr marL="742950" indent="-28575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 defTabSz="576263" eaLnBrk="0" hangingPunct="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defTabSz="576263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/>
                <a:r>
                  <a:rPr lang="hu-HU" sz="1800" dirty="0" smtClean="0">
                    <a:solidFill>
                      <a:schemeClr val="bg1"/>
                    </a:solidFill>
                  </a:rPr>
                  <a:t>Költséghatékonyabb működtetés</a:t>
                </a:r>
                <a:endParaRPr lang="hu-HU" sz="18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588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hu-HU">
                <a:cs typeface="TeleGrotesk Headline Ultra" pitchFamily="2" charset="0"/>
              </a:rPr>
              <a:t>Köszönöm a figyelmet!</a:t>
            </a:r>
            <a:endParaRPr lang="en-US">
              <a:cs typeface="TeleGrotesk Headline Ultra" pitchFamily="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75856" y="4869160"/>
            <a:ext cx="5184576" cy="802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400" b="1" dirty="0" smtClean="0">
                <a:solidFill>
                  <a:schemeClr val="bg1"/>
                </a:solidFill>
              </a:rPr>
              <a:t>Jusztin Tamás</a:t>
            </a:r>
          </a:p>
          <a:p>
            <a:pPr algn="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400" b="1" dirty="0" err="1" smtClean="0">
                <a:solidFill>
                  <a:schemeClr val="bg1"/>
                </a:solidFill>
              </a:rPr>
              <a:t>jusztin.tamas</a:t>
            </a:r>
            <a:r>
              <a:rPr lang="hu-HU" sz="2400" b="1" dirty="0" smtClean="0">
                <a:solidFill>
                  <a:schemeClr val="bg1"/>
                </a:solidFill>
              </a:rPr>
              <a:t>@</a:t>
            </a:r>
            <a:r>
              <a:rPr lang="hu-HU" sz="2400" b="1" dirty="0" err="1" smtClean="0">
                <a:solidFill>
                  <a:schemeClr val="bg1"/>
                </a:solidFill>
              </a:rPr>
              <a:t>t-systems.hu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02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.lnxbAye0yidQm86ZWHr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jBzsR6wkO3_WKRStDQ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rZuiOYO0Wjpo.G3rLIy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jBzsR6wkO3_WKRStDQO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HyA6fKR0qz86PEMU50G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D3YlSUFEe2Gobitp6ku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HyA6fKR0qz86PEMU50G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HyA6fKR0qz86PEMU50G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HyA6fKR0qz86PEMU50G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HyA6fKR0qz86PEMU50G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HyA6fKR0qz86PEMU50G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D9u3JSkkOQyXpTQtdPA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HyA6fKR0qz86PEMU50G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iuc6HueUKxC4PTAerzD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rm_hCMpk.V4ND6ZZemNw"/>
</p:tagLst>
</file>

<file path=ppt/theme/theme1.xml><?xml version="1.0" encoding="utf-8"?>
<a:theme xmlns:a="http://schemas.openxmlformats.org/drawingml/2006/main" name="TSY_PPT_Master_4_3_E">
  <a:themeElements>
    <a:clrScheme name="TELEKOM_Master_DE_RC6 Kopie 3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70000" indent="-270000">
          <a:spcBef>
            <a:spcPts val="0"/>
          </a:spcBef>
          <a:spcAft>
            <a:spcPts val="450"/>
          </a:spcAft>
          <a:buClr>
            <a:schemeClr val="tx2"/>
          </a:buClr>
          <a:buFont typeface="Wingdings" pitchFamily="2" charset="2"/>
          <a:buChar char="§"/>
          <a:defRPr dirty="0" smtClean="0"/>
        </a:defPPr>
      </a:lstStyle>
    </a:tx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TSY_Master_4_3</Template>
  <TotalTime>275</TotalTime>
  <Words>178</Words>
  <Application>Microsoft Office PowerPoint</Application>
  <PresentationFormat>Diavetítés a képernyőre (4:3 oldalarány)</PresentationFormat>
  <Paragraphs>75</Paragraphs>
  <Slides>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TSY_PPT_Master_4_3_E</vt:lpstr>
      <vt:lpstr> Digitális oktatási megoldások 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Company>KFKI Zrt.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kissandreaklaudia</dc:creator>
  <cp:lastModifiedBy>Komár Fanni</cp:lastModifiedBy>
  <cp:revision>94</cp:revision>
  <dcterms:created xsi:type="dcterms:W3CDTF">2014-03-13T09:43:21Z</dcterms:created>
  <dcterms:modified xsi:type="dcterms:W3CDTF">2016-03-24T13:25:23Z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1083641442</vt:i4>
  </property>
  <property fmtid="{D5CDD505-2E9C-101B-9397-08002B2CF9AE}" pid="3" name="_NewReviewCycle">
    <vt:lpwstr/>
  </property>
  <property fmtid="{D5CDD505-2E9C-101B-9397-08002B2CF9AE}" pid="4" name="_EmailSubject">
    <vt:lpwstr>Networkshop</vt:lpwstr>
  </property>
  <property fmtid="{D5CDD505-2E9C-101B-9397-08002B2CF9AE}" pid="5" name="_AuthorEmail">
    <vt:lpwstr>komar.fanni@t-systems.hu</vt:lpwstr>
  </property>
  <property fmtid="{D5CDD505-2E9C-101B-9397-08002B2CF9AE}" pid="6" name="_AuthorEmailDisplayName">
    <vt:lpwstr>Komár Fanni</vt:lpwstr>
  </property>
  <property fmtid="{D5CDD505-2E9C-101B-9397-08002B2CF9AE}" pid="7" name="_PreviousAdHocReviewCycleID">
    <vt:i4>1237199041</vt:i4>
  </property>
</Properties>
</file>