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88825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384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pos="3839">
          <p15:clr>
            <a:srgbClr val="A4A3A4"/>
          </p15:clr>
        </p15:guide>
        <p15:guide id="6" pos="384">
          <p15:clr>
            <a:srgbClr val="A4A3A4"/>
          </p15:clr>
        </p15:guide>
        <p15:guide id="7" pos="7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8F"/>
    <a:srgbClr val="24408F"/>
    <a:srgbClr val="2440AD"/>
    <a:srgbClr val="1A2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7883" autoAdjust="0"/>
  </p:normalViewPr>
  <p:slideViewPr>
    <p:cSldViewPr>
      <p:cViewPr varScale="1">
        <p:scale>
          <a:sx n="65" d="100"/>
          <a:sy n="65" d="100"/>
        </p:scale>
        <p:origin x="816" y="60"/>
      </p:cViewPr>
      <p:guideLst>
        <p:guide orient="horz" pos="2160"/>
        <p:guide orient="horz" pos="816"/>
        <p:guide orient="horz" pos="3840"/>
        <p:guide orient="horz" pos="1056"/>
        <p:guide pos="3839"/>
        <p:guide pos="384"/>
        <p:guide pos="7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3468" y="87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572001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/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6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9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700" b="0" i="0" dirty="0" smtClean="0">
              <a:solidFill>
                <a:schemeClr val="bg2">
                  <a:lumMod val="75000"/>
                </a:schemeClr>
              </a:solidFill>
              <a:latin typeface="+mn-lt"/>
              <a:cs typeface="HP Simplifie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Főcím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94812" y="6478524"/>
            <a:ext cx="2844059" cy="219456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Networkshop Debrecen, 2016. </a:t>
            </a:r>
            <a:endParaRPr lang="en-US" dirty="0"/>
          </a:p>
        </p:txBody>
      </p:sp>
      <p:pic>
        <p:nvPicPr>
          <p:cNvPr id="3074" name="Picture 2" descr="C:\tamas\WORK\SZTAKI\LOGO\sztaki_logo_alcim_magya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762000"/>
            <a:ext cx="3657600" cy="9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8013" y="457200"/>
            <a:ext cx="11049000" cy="59436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0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5">
    <p:bg bwMode="ltGray"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4570571" cy="11430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08013" y="1600200"/>
            <a:ext cx="11049000" cy="4800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25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© SZTAKI 2015.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121" y="304800"/>
            <a:ext cx="9141619" cy="2743200"/>
          </a:xfrm>
        </p:spPr>
        <p:txBody>
          <a:bodyPr anchor="t"/>
          <a:lstStyle>
            <a:lvl1pPr marL="233363" indent="-233363" algn="l">
              <a:defRPr sz="4400" b="1" cap="none" spc="-100" baseline="0"/>
            </a:lvl1pPr>
          </a:lstStyle>
          <a:p>
            <a:r>
              <a:rPr lang="en-US" dirty="0" smtClean="0"/>
              <a:t>“</a:t>
            </a:r>
            <a:r>
              <a:rPr lang="en-US" dirty="0" err="1" smtClean="0"/>
              <a:t>Idézet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hozzáadása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Idézett</a:t>
            </a:r>
            <a:r>
              <a:rPr lang="en-US" dirty="0" smtClean="0"/>
              <a:t> </a:t>
            </a:r>
            <a:r>
              <a:rPr lang="en-US" dirty="0" err="1" smtClean="0"/>
              <a:t>személy</a:t>
            </a:r>
            <a:r>
              <a:rPr lang="en-US" dirty="0" smtClean="0"/>
              <a:t> </a:t>
            </a:r>
            <a:r>
              <a:rPr lang="en-US" dirty="0" err="1" smtClean="0"/>
              <a:t>nevének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Networkshop Debrecen, 2016.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16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1" y="1676400"/>
            <a:ext cx="10969943" cy="4419601"/>
          </a:xfrm>
        </p:spPr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21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" y="1661890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1" y="2057400"/>
            <a:ext cx="10969943" cy="4038600"/>
          </a:xfrm>
        </p:spPr>
        <p:txBody>
          <a:bodyPr/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2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9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441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5056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tle Slide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8012" y="6477000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SZTAKI</a:t>
            </a:r>
            <a:r>
              <a:rPr lang="en-US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 2015</a:t>
            </a:r>
            <a:endParaRPr lang="en-US" sz="700" b="0" i="0" dirty="0" smtClean="0">
              <a:solidFill>
                <a:schemeClr val="tx1"/>
              </a:solidFill>
              <a:latin typeface="+mn-lt"/>
              <a:cs typeface="HP Simplifie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Networkshop Debrecen, 2016.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279437" y="230364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 err="1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7012" y="636455"/>
            <a:ext cx="3657600" cy="86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247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441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5056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7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441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65056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7977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6513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0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7977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6513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69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hozzáadása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87977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166513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37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441" y="1295401"/>
            <a:ext cx="7618016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32178" y="1295400"/>
            <a:ext cx="3047206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szerkesztése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78960" y="1295400"/>
            <a:ext cx="3900424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678960" y="1295400"/>
            <a:ext cx="3900424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24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5056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1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265056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21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1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7977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6513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4387977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8166513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formázása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6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Blue Title Slide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8012" y="6477000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SZTAKI</a:t>
            </a:r>
            <a:r>
              <a:rPr lang="en-US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 2015</a:t>
            </a:r>
            <a:endParaRPr lang="en-US" sz="700" b="0" i="0" dirty="0" smtClean="0">
              <a:solidFill>
                <a:schemeClr val="tx1"/>
              </a:solidFill>
              <a:latin typeface="+mn-lt"/>
              <a:cs typeface="HP Simplifie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Networkshop Debrecen, 2016.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279437" y="230364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 err="1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7012" y="636455"/>
            <a:ext cx="3657600" cy="86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642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567712" y="304801"/>
            <a:ext cx="1011672" cy="5791200"/>
          </a:xfrm>
        </p:spPr>
        <p:txBody>
          <a:bodyPr vert="eaVert"/>
          <a:lstStyle/>
          <a:p>
            <a:r>
              <a:rPr lang="en-US" dirty="0" smtClean="0"/>
              <a:t>Master </a:t>
            </a:r>
            <a:r>
              <a:rPr lang="en-US" dirty="0" err="1" smtClean="0"/>
              <a:t>főcím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304801"/>
            <a:ext cx="9649486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bg bwMode="ltGray"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SZTAKI</a:t>
            </a:r>
            <a:r>
              <a:rPr lang="en-US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 2015</a:t>
            </a:r>
            <a:endParaRPr lang="en-US" sz="700" b="0" i="0" dirty="0" smtClean="0">
              <a:solidFill>
                <a:schemeClr val="tx1"/>
              </a:solidFill>
              <a:latin typeface="+mn-lt"/>
              <a:cs typeface="HP Simplifie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Networkshop Debrecen, 2016.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098" name="Picture 2" descr="C:\tamas\WORK\SZTAKI\LOGO\sztaki_logo_feh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2" y="761999"/>
            <a:ext cx="393396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692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2438400"/>
            <a:ext cx="9141619" cy="31699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Szövegdoboz</a:t>
            </a:r>
            <a:endParaRPr lang="en-US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Header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© SZTAKI</a:t>
            </a:r>
            <a:r>
              <a:rPr lang="en-US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 2015</a:t>
            </a: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2362200"/>
            <a:ext cx="3808571" cy="32461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Networkshop Debrecen, 2016.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42012" y="2362200"/>
            <a:ext cx="3808571" cy="32461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Szövegdoboz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05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1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4570571" cy="7620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608013" y="1295400"/>
            <a:ext cx="11049000" cy="5029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84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141619" cy="9906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8013" y="1524000"/>
            <a:ext cx="9144000" cy="4648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 smtClean="0"/>
              <a:t>Cím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08012" y="2362200"/>
            <a:ext cx="495300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3413" y="23622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3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Master </a:t>
            </a:r>
            <a:r>
              <a:rPr lang="en-US" dirty="0" err="1" smtClean="0"/>
              <a:t>cím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295401"/>
            <a:ext cx="10969943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Master </a:t>
            </a:r>
            <a:r>
              <a:rPr lang="en-US" dirty="0" err="1" smtClean="0"/>
              <a:t>szövegstílus</a:t>
            </a:r>
            <a:r>
              <a:rPr lang="en-US" dirty="0" smtClean="0"/>
              <a:t> </a:t>
            </a:r>
            <a:r>
              <a:rPr lang="en-US" dirty="0" err="1" smtClean="0"/>
              <a:t>editálása</a:t>
            </a:r>
            <a:endParaRPr lang="en-US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57354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11722" y="6478524"/>
            <a:ext cx="284405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Networkshop Debrecen, 2016.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pyright"/>
          <p:cNvSpPr txBox="1"/>
          <p:nvPr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© SZTAKI</a:t>
            </a:r>
            <a:r>
              <a:rPr lang="en-US" sz="700" b="0" i="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 2015</a:t>
            </a: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9" r:id="rId3"/>
    <p:sldLayoutId id="2147483673" r:id="rId4"/>
    <p:sldLayoutId id="2147483651" r:id="rId5"/>
    <p:sldLayoutId id="2147483661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62" r:id="rId12"/>
    <p:sldLayoutId id="2147483650" r:id="rId13"/>
    <p:sldLayoutId id="2147483663" r:id="rId14"/>
    <p:sldLayoutId id="2147483664" r:id="rId15"/>
    <p:sldLayoutId id="2147483654" r:id="rId16"/>
    <p:sldLayoutId id="2147483665" r:id="rId17"/>
    <p:sldLayoutId id="2147483655" r:id="rId18"/>
    <p:sldLayoutId id="2147483652" r:id="rId19"/>
    <p:sldLayoutId id="2147483653" r:id="rId20"/>
    <p:sldLayoutId id="2147483666" r:id="rId21"/>
    <p:sldLayoutId id="2147483667" r:id="rId22"/>
    <p:sldLayoutId id="2147483668" r:id="rId23"/>
    <p:sldLayoutId id="2147483669" r:id="rId24"/>
    <p:sldLayoutId id="2147483656" r:id="rId25"/>
    <p:sldLayoutId id="2147483657" r:id="rId26"/>
    <p:sldLayoutId id="2147483670" r:id="rId27"/>
    <p:sldLayoutId id="2147483671" r:id="rId28"/>
    <p:sldLayoutId id="2147483672" r:id="rId29"/>
    <p:sldLayoutId id="2147483658" r:id="rId30"/>
    <p:sldLayoutId id="2147483659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HP Simplified" panose="020B0604020204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OpenStack </a:t>
            </a:r>
            <a:r>
              <a:rPr lang="en-US" dirty="0" err="1" smtClean="0">
                <a:latin typeface="Arial"/>
                <a:cs typeface="Arial"/>
              </a:rPr>
              <a:t>telepítése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Docker </a:t>
            </a:r>
            <a:r>
              <a:rPr lang="en-US" dirty="0" err="1" smtClean="0">
                <a:latin typeface="Arial"/>
                <a:cs typeface="Arial"/>
              </a:rPr>
              <a:t>és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Ansible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alapokon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Tenczer</a:t>
            </a:r>
            <a:r>
              <a:rPr lang="en-US" dirty="0" smtClean="0"/>
              <a:t> </a:t>
            </a:r>
            <a:r>
              <a:rPr lang="en-US" dirty="0" err="1" smtClean="0"/>
              <a:t>Szabolcs</a:t>
            </a:r>
            <a:endParaRPr lang="en-US" dirty="0" smtClean="0"/>
          </a:p>
          <a:p>
            <a:r>
              <a:rPr lang="hu-HU" dirty="0"/>
              <a:t>MTA SZTAKI Hálózatbiztonsági és Internet </a:t>
            </a:r>
            <a:r>
              <a:rPr lang="hu-HU" dirty="0" smtClean="0"/>
              <a:t>Technológiák</a:t>
            </a:r>
            <a:endParaRPr lang="hu-HU" dirty="0"/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9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Docker használata az OpenStack telepítéséhez az MTA Cloud</a:t>
            </a:r>
            <a:r>
              <a:rPr lang="en-US" dirty="0"/>
              <a:t>@SZTAKI </a:t>
            </a:r>
            <a:r>
              <a:rPr lang="en-US" dirty="0" err="1" smtClean="0"/>
              <a:t>esetén</a:t>
            </a:r>
            <a:r>
              <a:rPr lang="en-US" dirty="0" smtClean="0"/>
              <a:t> II.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Adatok</a:t>
            </a:r>
            <a:r>
              <a:rPr lang="en-US" dirty="0" smtClean="0"/>
              <a:t> </a:t>
            </a:r>
            <a:r>
              <a:rPr lang="en-US" dirty="0" err="1" smtClean="0"/>
              <a:t>docker</a:t>
            </a:r>
            <a:r>
              <a:rPr lang="en-US" dirty="0" smtClean="0"/>
              <a:t> </a:t>
            </a:r>
            <a:r>
              <a:rPr lang="en-US" dirty="0" err="1" smtClean="0"/>
              <a:t>nevesített</a:t>
            </a:r>
            <a:r>
              <a:rPr lang="en-US" dirty="0" smtClean="0"/>
              <a:t> </a:t>
            </a:r>
            <a:r>
              <a:rPr lang="en-US" dirty="0" err="1" smtClean="0"/>
              <a:t>volumeon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Adatbázis</a:t>
            </a:r>
            <a:endParaRPr lang="en-US" dirty="0" smtClean="0"/>
          </a:p>
          <a:p>
            <a:pPr lvl="2"/>
            <a:r>
              <a:rPr lang="en-US" dirty="0" err="1" smtClean="0"/>
              <a:t>Mariadb</a:t>
            </a:r>
            <a:r>
              <a:rPr lang="en-US" dirty="0" smtClean="0"/>
              <a:t> Master-Master </a:t>
            </a:r>
            <a:r>
              <a:rPr lang="en-US" dirty="0" err="1" smtClean="0"/>
              <a:t>replikáció</a:t>
            </a:r>
            <a:endParaRPr lang="en-US" dirty="0" smtClean="0"/>
          </a:p>
          <a:p>
            <a:pPr lvl="1"/>
            <a:r>
              <a:rPr lang="en-US" dirty="0" err="1" smtClean="0"/>
              <a:t>Ceph-osd</a:t>
            </a:r>
            <a:r>
              <a:rPr lang="en-US" dirty="0" smtClean="0"/>
              <a:t> </a:t>
            </a:r>
            <a:r>
              <a:rPr lang="en-US" dirty="0" err="1" smtClean="0"/>
              <a:t>adatok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állapotok</a:t>
            </a:r>
            <a:r>
              <a:rPr lang="en-US" dirty="0" smtClean="0"/>
              <a:t>, CRUSH map, </a:t>
            </a:r>
            <a:r>
              <a:rPr lang="en-US" dirty="0" err="1" smtClean="0"/>
              <a:t>stb</a:t>
            </a:r>
            <a:r>
              <a:rPr lang="en-US" dirty="0" smtClean="0"/>
              <a:t>.)</a:t>
            </a:r>
          </a:p>
          <a:p>
            <a:r>
              <a:rPr lang="en-US" dirty="0" err="1" smtClean="0"/>
              <a:t>Konfig</a:t>
            </a:r>
            <a:r>
              <a:rPr lang="en-US" dirty="0" smtClean="0"/>
              <a:t> file-ok bind </a:t>
            </a:r>
            <a:r>
              <a:rPr lang="en-US" dirty="0" err="1" smtClean="0"/>
              <a:t>mountolva</a:t>
            </a:r>
            <a:r>
              <a:rPr lang="en-US" dirty="0" smtClean="0"/>
              <a:t> a </a:t>
            </a:r>
            <a:r>
              <a:rPr lang="en-US" dirty="0" err="1" smtClean="0"/>
              <a:t>hostról</a:t>
            </a:r>
            <a:r>
              <a:rPr lang="en-US" dirty="0" smtClean="0"/>
              <a:t>. (</a:t>
            </a:r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olvasható</a:t>
            </a:r>
            <a:r>
              <a:rPr lang="en-US" dirty="0" smtClean="0"/>
              <a:t> a </a:t>
            </a:r>
            <a:r>
              <a:rPr lang="en-US" dirty="0" err="1" smtClean="0"/>
              <a:t>konténerek</a:t>
            </a:r>
            <a:r>
              <a:rPr lang="en-US" dirty="0" smtClean="0"/>
              <a:t> </a:t>
            </a:r>
            <a:r>
              <a:rPr lang="en-US" dirty="0" err="1" smtClean="0"/>
              <a:t>számára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konténerek</a:t>
            </a:r>
            <a:r>
              <a:rPr lang="en-US" dirty="0" smtClean="0"/>
              <a:t> </a:t>
            </a:r>
            <a:r>
              <a:rPr lang="en-US" dirty="0" err="1" smtClean="0"/>
              <a:t>lehetőség</a:t>
            </a:r>
            <a:r>
              <a:rPr lang="en-US" dirty="0" smtClean="0"/>
              <a:t> </a:t>
            </a:r>
            <a:r>
              <a:rPr lang="en-US" dirty="0" err="1" smtClean="0"/>
              <a:t>szerint</a:t>
            </a:r>
            <a:r>
              <a:rPr lang="en-US" dirty="0" smtClean="0"/>
              <a:t> </a:t>
            </a:r>
            <a:r>
              <a:rPr lang="en-US" dirty="0" err="1" smtClean="0"/>
              <a:t>külön-külön</a:t>
            </a:r>
            <a:r>
              <a:rPr lang="en-US" dirty="0" smtClean="0"/>
              <a:t> </a:t>
            </a:r>
            <a:r>
              <a:rPr lang="en-US" dirty="0" err="1" smtClean="0"/>
              <a:t>felhasználóval</a:t>
            </a:r>
            <a:r>
              <a:rPr lang="en-US" dirty="0" smtClean="0"/>
              <a:t> </a:t>
            </a:r>
            <a:r>
              <a:rPr lang="en-US" dirty="0" err="1" smtClean="0"/>
              <a:t>futnak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Kísérlet</a:t>
            </a:r>
            <a:r>
              <a:rPr lang="en-US" dirty="0" smtClean="0"/>
              <a:t> a user </a:t>
            </a:r>
            <a:r>
              <a:rPr lang="en-US" dirty="0" err="1" smtClean="0"/>
              <a:t>namespacekkel</a:t>
            </a:r>
            <a:r>
              <a:rPr lang="en-US" dirty="0" smtClean="0"/>
              <a:t> (Docker 1.10-es </a:t>
            </a:r>
            <a:r>
              <a:rPr lang="en-US" dirty="0" err="1" smtClean="0"/>
              <a:t>funkció</a:t>
            </a:r>
            <a:r>
              <a:rPr lang="en-US" dirty="0" smtClean="0"/>
              <a:t>).</a:t>
            </a:r>
          </a:p>
          <a:p>
            <a:pPr lvl="1"/>
            <a:r>
              <a:rPr lang="en-US" dirty="0" err="1" smtClean="0"/>
              <a:t>Vannak</a:t>
            </a:r>
            <a:r>
              <a:rPr lang="en-US" dirty="0" smtClean="0"/>
              <a:t> </a:t>
            </a:r>
            <a:r>
              <a:rPr lang="en-US" dirty="0" err="1" smtClean="0"/>
              <a:t>olyen</a:t>
            </a:r>
            <a:r>
              <a:rPr lang="en-US" dirty="0" smtClean="0"/>
              <a:t> </a:t>
            </a:r>
            <a:r>
              <a:rPr lang="en-US" dirty="0" err="1" smtClean="0"/>
              <a:t>esetek</a:t>
            </a:r>
            <a:r>
              <a:rPr lang="en-US" dirty="0" smtClean="0"/>
              <a:t>, </a:t>
            </a:r>
            <a:r>
              <a:rPr lang="en-US" dirty="0" err="1" smtClean="0"/>
              <a:t>ahol</a:t>
            </a:r>
            <a:r>
              <a:rPr lang="en-US" dirty="0" smtClean="0"/>
              <a:t> </a:t>
            </a:r>
            <a:r>
              <a:rPr lang="en-US" dirty="0" err="1" smtClean="0"/>
              <a:t>privilegizált</a:t>
            </a:r>
            <a:r>
              <a:rPr lang="en-US" dirty="0" smtClean="0"/>
              <a:t> </a:t>
            </a:r>
            <a:r>
              <a:rPr lang="en-US" dirty="0" err="1" smtClean="0"/>
              <a:t>konténerekre</a:t>
            </a:r>
            <a:r>
              <a:rPr lang="en-US" dirty="0" smtClean="0"/>
              <a:t> van </a:t>
            </a:r>
            <a:r>
              <a:rPr lang="en-US" dirty="0" err="1" smtClean="0"/>
              <a:t>szükség</a:t>
            </a:r>
            <a:r>
              <a:rPr lang="en-US" dirty="0" smtClean="0"/>
              <a:t>. (</a:t>
            </a:r>
            <a:r>
              <a:rPr lang="en-US" dirty="0" err="1" smtClean="0"/>
              <a:t>qemu</a:t>
            </a:r>
            <a:r>
              <a:rPr lang="en-US" dirty="0" smtClean="0"/>
              <a:t>, neutron, </a:t>
            </a:r>
            <a:r>
              <a:rPr lang="en-US" dirty="0" err="1" smtClean="0"/>
              <a:t>ceph-osd</a:t>
            </a:r>
            <a:r>
              <a:rPr lang="en-US" dirty="0" smtClean="0"/>
              <a:t> </a:t>
            </a:r>
            <a:r>
              <a:rPr lang="en-US" dirty="0" err="1" smtClean="0"/>
              <a:t>inicializálás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Ceph</a:t>
            </a:r>
            <a:r>
              <a:rPr lang="en-US" dirty="0" smtClean="0"/>
              <a:t> </a:t>
            </a:r>
            <a:r>
              <a:rPr lang="en-US" dirty="0" err="1" smtClean="0"/>
              <a:t>minden</a:t>
            </a:r>
            <a:r>
              <a:rPr lang="en-US" dirty="0" smtClean="0"/>
              <a:t> </a:t>
            </a:r>
            <a:r>
              <a:rPr lang="en-US" dirty="0" err="1" smtClean="0"/>
              <a:t>diszknek</a:t>
            </a:r>
            <a:r>
              <a:rPr lang="en-US" dirty="0" smtClean="0"/>
              <a:t> </a:t>
            </a:r>
            <a:r>
              <a:rPr lang="en-US" dirty="0" err="1" smtClean="0"/>
              <a:t>külön</a:t>
            </a:r>
            <a:r>
              <a:rPr lang="en-US" dirty="0" smtClean="0"/>
              <a:t> </a:t>
            </a:r>
            <a:r>
              <a:rPr lang="en-US" dirty="0" err="1" smtClean="0"/>
              <a:t>ceph-osd</a:t>
            </a:r>
            <a:r>
              <a:rPr lang="en-US" dirty="0" smtClean="0"/>
              <a:t> </a:t>
            </a:r>
            <a:r>
              <a:rPr lang="en-US" dirty="0" err="1" smtClean="0"/>
              <a:t>konténer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Keystone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/>
              <a:t>R</a:t>
            </a:r>
            <a:r>
              <a:rPr lang="en-US" dirty="0" err="1" smtClean="0"/>
              <a:t>egsite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konténerben</a:t>
            </a:r>
            <a:r>
              <a:rPr lang="en-US" dirty="0" smtClean="0"/>
              <a:t>. (</a:t>
            </a:r>
            <a:r>
              <a:rPr lang="en-US" dirty="0" err="1" smtClean="0"/>
              <a:t>Ugyanaz</a:t>
            </a:r>
            <a:r>
              <a:rPr lang="en-US" dirty="0"/>
              <a:t> </a:t>
            </a:r>
            <a:r>
              <a:rPr lang="en-US" dirty="0" smtClean="0"/>
              <a:t>a Shibboleth session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9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Konténerek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MTA Cloudban</a:t>
            </a:r>
            <a:endParaRPr lang="hu-H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2" y="1022905"/>
            <a:ext cx="5934075" cy="462542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9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Konfiguráció</a:t>
            </a:r>
            <a:r>
              <a:rPr lang="en-US" dirty="0" smtClean="0"/>
              <a:t> </a:t>
            </a:r>
            <a:r>
              <a:rPr lang="en-US" dirty="0" err="1" smtClean="0"/>
              <a:t>menedzsment</a:t>
            </a:r>
            <a:r>
              <a:rPr lang="en-US" dirty="0" smtClean="0"/>
              <a:t> I.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Konfiguráció</a:t>
            </a:r>
            <a:r>
              <a:rPr lang="en-US" dirty="0" smtClean="0"/>
              <a:t> </a:t>
            </a:r>
            <a:r>
              <a:rPr lang="en-US" dirty="0" err="1" smtClean="0"/>
              <a:t>menedzsment</a:t>
            </a:r>
            <a:r>
              <a:rPr lang="en-US" dirty="0" smtClean="0"/>
              <a:t> </a:t>
            </a:r>
            <a:r>
              <a:rPr lang="en-US" dirty="0" err="1" smtClean="0"/>
              <a:t>eszköz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konfigurációk</a:t>
            </a:r>
            <a:r>
              <a:rPr lang="en-US" dirty="0" smtClean="0"/>
              <a:t> </a:t>
            </a:r>
            <a:r>
              <a:rPr lang="en-US" dirty="0" err="1" smtClean="0"/>
              <a:t>kódként</a:t>
            </a:r>
            <a:r>
              <a:rPr lang="en-US" dirty="0" smtClean="0"/>
              <a:t> </a:t>
            </a:r>
            <a:r>
              <a:rPr lang="en-US" dirty="0" err="1" smtClean="0"/>
              <a:t>írhatóak</a:t>
            </a:r>
            <a:r>
              <a:rPr lang="en-US" dirty="0" smtClean="0"/>
              <a:t> le.</a:t>
            </a:r>
          </a:p>
          <a:p>
            <a:pPr lvl="1"/>
            <a:r>
              <a:rPr lang="en-US" dirty="0" smtClean="0"/>
              <a:t>Nagy </a:t>
            </a:r>
            <a:r>
              <a:rPr lang="en-US" dirty="0" err="1" smtClean="0"/>
              <a:t>mértékben</a:t>
            </a:r>
            <a:r>
              <a:rPr lang="en-US" dirty="0" smtClean="0"/>
              <a:t> </a:t>
            </a:r>
            <a:r>
              <a:rPr lang="en-US" dirty="0" err="1" smtClean="0"/>
              <a:t>leegyszerűsíti</a:t>
            </a:r>
            <a:r>
              <a:rPr lang="en-US" dirty="0" smtClean="0"/>
              <a:t> a </a:t>
            </a:r>
            <a:r>
              <a:rPr lang="en-US" dirty="0" err="1" smtClean="0"/>
              <a:t>programok</a:t>
            </a:r>
            <a:r>
              <a:rPr lang="en-US" dirty="0" smtClean="0"/>
              <a:t> </a:t>
            </a:r>
            <a:r>
              <a:rPr lang="en-US" dirty="0" err="1" smtClean="0"/>
              <a:t>telepítését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Hagyományos</a:t>
            </a:r>
            <a:r>
              <a:rPr lang="en-US" dirty="0" smtClean="0"/>
              <a:t> </a:t>
            </a:r>
            <a:r>
              <a:rPr lang="en-US" dirty="0" err="1" smtClean="0"/>
              <a:t>módszer</a:t>
            </a:r>
            <a:endParaRPr lang="en-US" dirty="0" smtClean="0"/>
          </a:p>
          <a:p>
            <a:pPr lvl="1"/>
            <a:r>
              <a:rPr lang="en-US" dirty="0" err="1" smtClean="0"/>
              <a:t>Üzemeltető</a:t>
            </a:r>
            <a:r>
              <a:rPr lang="en-US" dirty="0" smtClean="0"/>
              <a:t> </a:t>
            </a:r>
            <a:r>
              <a:rPr lang="en-US" dirty="0" err="1" smtClean="0"/>
              <a:t>ssh</a:t>
            </a:r>
            <a:r>
              <a:rPr lang="en-US" dirty="0" smtClean="0"/>
              <a:t>-n </a:t>
            </a:r>
            <a:r>
              <a:rPr lang="en-US" dirty="0" err="1" smtClean="0"/>
              <a:t>bemegy</a:t>
            </a:r>
            <a:r>
              <a:rPr lang="en-US" dirty="0" smtClean="0"/>
              <a:t> a </a:t>
            </a:r>
            <a:r>
              <a:rPr lang="en-US" dirty="0" err="1" smtClean="0"/>
              <a:t>gépre</a:t>
            </a:r>
            <a:r>
              <a:rPr lang="en-US" dirty="0" smtClean="0"/>
              <a:t>, </a:t>
            </a:r>
            <a:r>
              <a:rPr lang="en-US" dirty="0" err="1" smtClean="0"/>
              <a:t>kiadja</a:t>
            </a:r>
            <a:r>
              <a:rPr lang="en-US" dirty="0" smtClean="0"/>
              <a:t> a </a:t>
            </a:r>
            <a:r>
              <a:rPr lang="en-US" dirty="0" err="1" smtClean="0"/>
              <a:t>parancsokat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Sok</a:t>
            </a:r>
            <a:r>
              <a:rPr lang="en-US" dirty="0" smtClean="0"/>
              <a:t> </a:t>
            </a:r>
            <a:r>
              <a:rPr lang="en-US" dirty="0" err="1" smtClean="0"/>
              <a:t>gép</a:t>
            </a:r>
            <a:r>
              <a:rPr lang="en-US" dirty="0" smtClean="0"/>
              <a:t> </a:t>
            </a:r>
            <a:r>
              <a:rPr lang="en-US" dirty="0" err="1" smtClean="0"/>
              <a:t>esetén</a:t>
            </a:r>
            <a:r>
              <a:rPr lang="en-US" dirty="0" smtClean="0"/>
              <a:t> </a:t>
            </a:r>
            <a:r>
              <a:rPr lang="en-US" dirty="0" err="1" smtClean="0"/>
              <a:t>időigényes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konfigurációkat</a:t>
            </a:r>
            <a:r>
              <a:rPr lang="en-US" dirty="0" smtClean="0"/>
              <a:t> </a:t>
            </a:r>
            <a:r>
              <a:rPr lang="en-US" dirty="0" err="1" smtClean="0"/>
              <a:t>minden</a:t>
            </a:r>
            <a:r>
              <a:rPr lang="en-US" dirty="0" smtClean="0"/>
              <a:t> </a:t>
            </a:r>
            <a:r>
              <a:rPr lang="en-US" dirty="0" err="1" smtClean="0"/>
              <a:t>gépen</a:t>
            </a:r>
            <a:r>
              <a:rPr lang="en-US" dirty="0" smtClean="0"/>
              <a:t> meg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íni</a:t>
            </a:r>
            <a:r>
              <a:rPr lang="en-US" dirty="0" smtClean="0"/>
              <a:t> (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átmásolni</a:t>
            </a:r>
            <a:r>
              <a:rPr lang="en-US" dirty="0" smtClean="0"/>
              <a:t> </a:t>
            </a:r>
            <a:r>
              <a:rPr lang="en-US" dirty="0" err="1" smtClean="0"/>
              <a:t>egyikről</a:t>
            </a:r>
            <a:r>
              <a:rPr lang="en-US" dirty="0" smtClean="0"/>
              <a:t> a </a:t>
            </a:r>
            <a:r>
              <a:rPr lang="en-US" dirty="0" err="1" smtClean="0"/>
              <a:t>másikra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atírni</a:t>
            </a:r>
            <a:r>
              <a:rPr lang="en-US" dirty="0" smtClean="0"/>
              <a:t> a </a:t>
            </a:r>
            <a:r>
              <a:rPr lang="en-US" dirty="0" err="1" smtClean="0"/>
              <a:t>gépekre</a:t>
            </a:r>
            <a:r>
              <a:rPr lang="en-US" dirty="0" smtClean="0"/>
              <a:t> </a:t>
            </a:r>
            <a:r>
              <a:rPr lang="en-US" dirty="0" err="1" smtClean="0"/>
              <a:t>vonatkozó</a:t>
            </a:r>
            <a:r>
              <a:rPr lang="en-US" dirty="0" smtClean="0"/>
              <a:t> </a:t>
            </a:r>
            <a:r>
              <a:rPr lang="en-US" dirty="0" err="1" smtClean="0"/>
              <a:t>részeket</a:t>
            </a:r>
            <a:r>
              <a:rPr lang="en-US" dirty="0" smtClean="0"/>
              <a:t>).</a:t>
            </a:r>
          </a:p>
          <a:p>
            <a:pPr lvl="1"/>
            <a:r>
              <a:rPr lang="en-US" dirty="0" err="1" smtClean="0"/>
              <a:t>Sok</a:t>
            </a:r>
            <a:r>
              <a:rPr lang="en-US" dirty="0" smtClean="0"/>
              <a:t> </a:t>
            </a:r>
            <a:r>
              <a:rPr lang="en-US" dirty="0" err="1" smtClean="0"/>
              <a:t>hibalehetőség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skálázható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Konfiguráció</a:t>
            </a:r>
            <a:r>
              <a:rPr lang="en-US" dirty="0" smtClean="0"/>
              <a:t> </a:t>
            </a:r>
            <a:r>
              <a:rPr lang="en-US" dirty="0" err="1" smtClean="0"/>
              <a:t>menedzsment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konfigurációkat</a:t>
            </a:r>
            <a:r>
              <a:rPr lang="en-US" dirty="0" smtClean="0"/>
              <a:t> cask </a:t>
            </a:r>
            <a:r>
              <a:rPr lang="en-US" dirty="0" err="1" smtClean="0"/>
              <a:t>egyszer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megírni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err="1" smtClean="0"/>
              <a:t>Sok</a:t>
            </a:r>
            <a:r>
              <a:rPr lang="en-US" dirty="0" smtClean="0"/>
              <a:t> </a:t>
            </a:r>
            <a:r>
              <a:rPr lang="en-US" dirty="0" err="1" smtClean="0"/>
              <a:t>előre</a:t>
            </a:r>
            <a:r>
              <a:rPr lang="en-US" dirty="0" smtClean="0"/>
              <a:t> </a:t>
            </a:r>
            <a:r>
              <a:rPr lang="en-US" dirty="0" err="1" smtClean="0"/>
              <a:t>megírt</a:t>
            </a:r>
            <a:r>
              <a:rPr lang="en-US" dirty="0" smtClean="0"/>
              <a:t> </a:t>
            </a:r>
            <a:r>
              <a:rPr lang="en-US" dirty="0" err="1" smtClean="0"/>
              <a:t>feladat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futtatások</a:t>
            </a:r>
            <a:r>
              <a:rPr lang="en-US" dirty="0" smtClean="0"/>
              <a:t> </a:t>
            </a:r>
            <a:r>
              <a:rPr lang="en-US" dirty="0" err="1" smtClean="0"/>
              <a:t>eredményét</a:t>
            </a:r>
            <a:r>
              <a:rPr lang="en-US" dirty="0" smtClean="0"/>
              <a:t> </a:t>
            </a:r>
            <a:r>
              <a:rPr lang="en-US" dirty="0" err="1" smtClean="0"/>
              <a:t>könnyű</a:t>
            </a:r>
            <a:r>
              <a:rPr lang="en-US" dirty="0" smtClean="0"/>
              <a:t> </a:t>
            </a:r>
            <a:r>
              <a:rPr lang="en-US" dirty="0" err="1" smtClean="0"/>
              <a:t>nyomon</a:t>
            </a:r>
            <a:r>
              <a:rPr lang="en-US" dirty="0" smtClean="0"/>
              <a:t> </a:t>
            </a:r>
            <a:r>
              <a:rPr lang="en-US" dirty="0" err="1" smtClean="0"/>
              <a:t>követni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Könnyedén</a:t>
            </a:r>
            <a:r>
              <a:rPr lang="en-US" dirty="0" smtClean="0"/>
              <a:t> </a:t>
            </a:r>
            <a:r>
              <a:rPr lang="en-US" dirty="0" err="1" smtClean="0"/>
              <a:t>megismételhető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gépek</a:t>
            </a:r>
            <a:r>
              <a:rPr lang="en-US" dirty="0" smtClean="0"/>
              <a:t> </a:t>
            </a:r>
            <a:r>
              <a:rPr lang="en-US" dirty="0" err="1" smtClean="0"/>
              <a:t>esetén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Konfiguráció</a:t>
            </a:r>
            <a:r>
              <a:rPr lang="en-US" dirty="0" smtClean="0"/>
              <a:t> </a:t>
            </a:r>
            <a:r>
              <a:rPr lang="en-US" dirty="0" err="1" smtClean="0"/>
              <a:t>menedzsment</a:t>
            </a:r>
            <a:r>
              <a:rPr lang="en-US" dirty="0" smtClean="0"/>
              <a:t> II.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Több</a:t>
            </a:r>
            <a:r>
              <a:rPr lang="en-US" dirty="0" smtClean="0"/>
              <a:t> </a:t>
            </a:r>
            <a:r>
              <a:rPr lang="en-US" dirty="0" err="1" smtClean="0"/>
              <a:t>féle</a:t>
            </a:r>
            <a:r>
              <a:rPr lang="en-US" dirty="0" smtClean="0"/>
              <a:t> </a:t>
            </a:r>
            <a:r>
              <a:rPr lang="en-US" dirty="0" err="1" smtClean="0"/>
              <a:t>konfiguráció</a:t>
            </a:r>
            <a:r>
              <a:rPr lang="en-US" dirty="0" smtClean="0"/>
              <a:t> </a:t>
            </a:r>
            <a:r>
              <a:rPr lang="en-US" dirty="0" err="1" smtClean="0"/>
              <a:t>menedzsment</a:t>
            </a:r>
            <a:r>
              <a:rPr lang="en-US" dirty="0" smtClean="0"/>
              <a:t> program </a:t>
            </a:r>
            <a:r>
              <a:rPr lang="en-US" dirty="0" err="1" smtClean="0"/>
              <a:t>létezik</a:t>
            </a:r>
            <a:endParaRPr lang="en-US" dirty="0" smtClean="0"/>
          </a:p>
          <a:p>
            <a:pPr lvl="1"/>
            <a:r>
              <a:rPr lang="en-US" dirty="0" err="1"/>
              <a:t>CFEngine</a:t>
            </a:r>
            <a:endParaRPr lang="en-US" dirty="0"/>
          </a:p>
          <a:p>
            <a:pPr lvl="1"/>
            <a:r>
              <a:rPr lang="en-US" dirty="0" smtClean="0"/>
              <a:t>Puppet</a:t>
            </a:r>
          </a:p>
          <a:p>
            <a:pPr lvl="1"/>
            <a:r>
              <a:rPr lang="en-US" dirty="0" smtClean="0"/>
              <a:t>Chef</a:t>
            </a:r>
          </a:p>
          <a:p>
            <a:pPr lvl="1"/>
            <a:r>
              <a:rPr lang="en-US" dirty="0" err="1" smtClean="0"/>
              <a:t>SaltStack</a:t>
            </a:r>
            <a:endParaRPr lang="en-US" dirty="0" smtClean="0"/>
          </a:p>
          <a:p>
            <a:pPr lvl="1"/>
            <a:r>
              <a:rPr lang="en-US" dirty="0" smtClean="0"/>
              <a:t>Ansible</a:t>
            </a:r>
          </a:p>
          <a:p>
            <a:r>
              <a:rPr lang="en-US" dirty="0" err="1" smtClean="0"/>
              <a:t>Általában</a:t>
            </a:r>
            <a:r>
              <a:rPr lang="en-US" dirty="0"/>
              <a:t> </a:t>
            </a:r>
            <a:r>
              <a:rPr lang="en-US" dirty="0" err="1" smtClean="0"/>
              <a:t>szerver-kliens</a:t>
            </a:r>
            <a:r>
              <a:rPr lang="en-US" dirty="0" smtClean="0"/>
              <a:t> </a:t>
            </a:r>
            <a:r>
              <a:rPr lang="en-US" dirty="0" err="1" smtClean="0"/>
              <a:t>architektúra</a:t>
            </a:r>
            <a:endParaRPr lang="en-US" dirty="0" smtClean="0"/>
          </a:p>
          <a:p>
            <a:pPr lvl="1"/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központi</a:t>
            </a:r>
            <a:r>
              <a:rPr lang="en-US" dirty="0" smtClean="0"/>
              <a:t> </a:t>
            </a:r>
            <a:r>
              <a:rPr lang="en-US" dirty="0" err="1" smtClean="0"/>
              <a:t>szerver</a:t>
            </a:r>
            <a:r>
              <a:rPr lang="en-US" dirty="0" smtClean="0"/>
              <a:t>, </a:t>
            </a:r>
            <a:r>
              <a:rPr lang="en-US" dirty="0" err="1" smtClean="0"/>
              <a:t>ahol</a:t>
            </a:r>
            <a:r>
              <a:rPr lang="en-US" dirty="0" smtClean="0"/>
              <a:t> </a:t>
            </a:r>
            <a:r>
              <a:rPr lang="en-US" dirty="0" err="1" smtClean="0"/>
              <a:t>megtalálhatóak</a:t>
            </a:r>
            <a:r>
              <a:rPr lang="en-US" dirty="0" smtClean="0"/>
              <a:t> a </a:t>
            </a:r>
            <a:r>
              <a:rPr lang="en-US" dirty="0" err="1" smtClean="0"/>
              <a:t>konfigurációk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a </a:t>
            </a:r>
            <a:r>
              <a:rPr lang="en-US" dirty="0" err="1" smtClean="0"/>
              <a:t>forgatókönyvek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Egy</a:t>
            </a:r>
            <a:r>
              <a:rPr lang="en-US" dirty="0" smtClean="0"/>
              <a:t> agent a </a:t>
            </a:r>
            <a:r>
              <a:rPr lang="en-US" dirty="0" err="1" smtClean="0"/>
              <a:t>konfigurálni</a:t>
            </a:r>
            <a:r>
              <a:rPr lang="en-US" dirty="0" smtClean="0"/>
              <a:t> </a:t>
            </a:r>
            <a:r>
              <a:rPr lang="en-US" dirty="0" err="1" smtClean="0"/>
              <a:t>kívánt</a:t>
            </a:r>
            <a:r>
              <a:rPr lang="en-US" dirty="0" smtClean="0"/>
              <a:t> </a:t>
            </a:r>
            <a:r>
              <a:rPr lang="en-US" dirty="0" err="1" smtClean="0"/>
              <a:t>szerveren</a:t>
            </a:r>
            <a:r>
              <a:rPr lang="en-US" dirty="0" smtClean="0"/>
              <a:t> (</a:t>
            </a:r>
            <a:r>
              <a:rPr lang="en-US" dirty="0" err="1" smtClean="0"/>
              <a:t>ezt</a:t>
            </a:r>
            <a:r>
              <a:rPr lang="en-US" dirty="0" smtClean="0"/>
              <a:t> </a:t>
            </a:r>
            <a:r>
              <a:rPr lang="en-US" dirty="0" err="1" smtClean="0"/>
              <a:t>valahogy</a:t>
            </a:r>
            <a:r>
              <a:rPr lang="en-US" dirty="0" smtClean="0"/>
              <a:t> </a:t>
            </a:r>
            <a:r>
              <a:rPr lang="en-US" dirty="0" err="1" smtClean="0"/>
              <a:t>át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juttatni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alap</a:t>
            </a:r>
            <a:r>
              <a:rPr lang="en-US" dirty="0" smtClean="0"/>
              <a:t> </a:t>
            </a:r>
            <a:r>
              <a:rPr lang="en-US" dirty="0" err="1" smtClean="0"/>
              <a:t>rendszer</a:t>
            </a:r>
            <a:r>
              <a:rPr lang="en-US" dirty="0" smtClean="0"/>
              <a:t> </a:t>
            </a:r>
            <a:r>
              <a:rPr lang="en-US" dirty="0" err="1" smtClean="0"/>
              <a:t>nyílt</a:t>
            </a:r>
            <a:r>
              <a:rPr lang="en-US" dirty="0" smtClean="0"/>
              <a:t> </a:t>
            </a:r>
            <a:r>
              <a:rPr lang="en-US" dirty="0" err="1" smtClean="0"/>
              <a:t>forrású</a:t>
            </a:r>
            <a:r>
              <a:rPr lang="en-US" dirty="0" smtClean="0"/>
              <a:t>, de </a:t>
            </a:r>
            <a:r>
              <a:rPr lang="en-US" dirty="0" err="1" smtClean="0"/>
              <a:t>vannak</a:t>
            </a:r>
            <a:r>
              <a:rPr lang="en-US" dirty="0" smtClean="0"/>
              <a:t> </a:t>
            </a:r>
            <a:r>
              <a:rPr lang="en-US" dirty="0" err="1" smtClean="0"/>
              <a:t>fizetős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is </a:t>
            </a:r>
            <a:r>
              <a:rPr lang="en-US" dirty="0" err="1" smtClean="0"/>
              <a:t>általában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Python </a:t>
            </a:r>
            <a:r>
              <a:rPr lang="en-US" dirty="0" err="1" smtClean="0"/>
              <a:t>vagy</a:t>
            </a:r>
            <a:r>
              <a:rPr lang="en-US" dirty="0" smtClean="0"/>
              <a:t> Ruby </a:t>
            </a:r>
            <a:r>
              <a:rPr lang="en-US" dirty="0" err="1" smtClean="0"/>
              <a:t>nyelven</a:t>
            </a:r>
            <a:r>
              <a:rPr lang="en-US" dirty="0" smtClean="0"/>
              <a:t> </a:t>
            </a:r>
            <a:r>
              <a:rPr lang="en-US" dirty="0" err="1" smtClean="0"/>
              <a:t>íródtak</a:t>
            </a:r>
            <a:r>
              <a:rPr lang="en-US" dirty="0" smtClean="0"/>
              <a:t> (</a:t>
            </a:r>
            <a:r>
              <a:rPr lang="en-US" dirty="0" err="1" smtClean="0"/>
              <a:t>könnyen</a:t>
            </a:r>
            <a:r>
              <a:rPr lang="en-US" dirty="0" smtClean="0"/>
              <a:t> </a:t>
            </a:r>
            <a:r>
              <a:rPr lang="en-US" dirty="0" err="1" smtClean="0"/>
              <a:t>bővíthető</a:t>
            </a:r>
            <a:r>
              <a:rPr lang="en-US" dirty="0" smtClean="0"/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6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Ansible </a:t>
            </a:r>
            <a:r>
              <a:rPr lang="en-US" dirty="0" err="1" smtClean="0"/>
              <a:t>használata</a:t>
            </a:r>
            <a:r>
              <a:rPr lang="en-US" dirty="0" smtClean="0"/>
              <a:t> I.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szerver-kliens</a:t>
            </a:r>
            <a:r>
              <a:rPr lang="en-US" dirty="0" smtClean="0"/>
              <a:t> </a:t>
            </a:r>
            <a:r>
              <a:rPr lang="en-US" dirty="0" err="1" smtClean="0"/>
              <a:t>architektúra</a:t>
            </a:r>
            <a:endParaRPr lang="en-US" dirty="0" smtClean="0"/>
          </a:p>
          <a:p>
            <a:pPr lvl="1"/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ssh</a:t>
            </a:r>
            <a:r>
              <a:rPr lang="en-US" dirty="0" smtClean="0"/>
              <a:t> </a:t>
            </a:r>
            <a:r>
              <a:rPr lang="en-US" dirty="0" err="1" smtClean="0"/>
              <a:t>szükséges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Bárki</a:t>
            </a:r>
            <a:r>
              <a:rPr lang="en-US" dirty="0" smtClean="0"/>
              <a:t>, </a:t>
            </a:r>
            <a:r>
              <a:rPr lang="en-US" dirty="0" err="1" smtClean="0"/>
              <a:t>aki</a:t>
            </a:r>
            <a:r>
              <a:rPr lang="en-US" dirty="0" smtClean="0"/>
              <a:t> be </a:t>
            </a:r>
            <a:r>
              <a:rPr lang="en-US" dirty="0" err="1" smtClean="0"/>
              <a:t>tud</a:t>
            </a:r>
            <a:r>
              <a:rPr lang="en-US" dirty="0" smtClean="0"/>
              <a:t> </a:t>
            </a:r>
            <a:r>
              <a:rPr lang="en-US" dirty="0" err="1" smtClean="0"/>
              <a:t>lépni</a:t>
            </a:r>
            <a:r>
              <a:rPr lang="en-US" dirty="0" smtClean="0"/>
              <a:t> </a:t>
            </a:r>
            <a:r>
              <a:rPr lang="en-US" dirty="0" err="1" smtClean="0"/>
              <a:t>ssh</a:t>
            </a:r>
            <a:r>
              <a:rPr lang="en-US" dirty="0" smtClean="0"/>
              <a:t>-n </a:t>
            </a:r>
            <a:r>
              <a:rPr lang="en-US" dirty="0" err="1" smtClean="0"/>
              <a:t>tudja</a:t>
            </a:r>
            <a:r>
              <a:rPr lang="en-US" dirty="0" smtClean="0"/>
              <a:t> </a:t>
            </a:r>
            <a:r>
              <a:rPr lang="en-US" dirty="0" err="1" smtClean="0"/>
              <a:t>konfigurálni</a:t>
            </a:r>
            <a:r>
              <a:rPr lang="en-US" dirty="0" smtClean="0"/>
              <a:t> a </a:t>
            </a:r>
            <a:r>
              <a:rPr lang="en-US" dirty="0" err="1" smtClean="0"/>
              <a:t>gépeket</a:t>
            </a:r>
            <a:r>
              <a:rPr lang="en-US" dirty="0" smtClean="0"/>
              <a:t>. </a:t>
            </a:r>
            <a:r>
              <a:rPr lang="en-US" dirty="0" err="1" smtClean="0"/>
              <a:t>Preseed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központi</a:t>
            </a:r>
            <a:r>
              <a:rPr lang="en-US" dirty="0" smtClean="0"/>
              <a:t> </a:t>
            </a:r>
            <a:r>
              <a:rPr lang="en-US" dirty="0" err="1" smtClean="0"/>
              <a:t>gép</a:t>
            </a:r>
            <a:r>
              <a:rPr lang="en-US" dirty="0" smtClean="0"/>
              <a:t> Minerva root </a:t>
            </a:r>
            <a:r>
              <a:rPr lang="en-US" dirty="0" err="1" smtClean="0"/>
              <a:t>kulcsával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 smtClean="0"/>
              <a:t>jogosultság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, ha </a:t>
            </a:r>
            <a:r>
              <a:rPr lang="en-US" dirty="0" err="1" smtClean="0"/>
              <a:t>nem</a:t>
            </a:r>
            <a:r>
              <a:rPr lang="en-US" dirty="0" smtClean="0"/>
              <a:t> root </a:t>
            </a:r>
            <a:r>
              <a:rPr lang="en-US" dirty="0" err="1" smtClean="0"/>
              <a:t>felhasználóval</a:t>
            </a:r>
            <a:r>
              <a:rPr lang="en-US" dirty="0" smtClean="0"/>
              <a:t> </a:t>
            </a:r>
            <a:r>
              <a:rPr lang="en-US" dirty="0" err="1" smtClean="0"/>
              <a:t>futtatjuk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feladatokat</a:t>
            </a:r>
            <a:r>
              <a:rPr lang="en-US" dirty="0" smtClean="0"/>
              <a:t> </a:t>
            </a:r>
            <a:r>
              <a:rPr lang="en-US" dirty="0" err="1" smtClean="0"/>
              <a:t>modulok</a:t>
            </a:r>
            <a:r>
              <a:rPr lang="en-US" dirty="0" smtClean="0"/>
              <a:t> </a:t>
            </a:r>
            <a:r>
              <a:rPr lang="en-US" dirty="0" err="1" smtClean="0"/>
              <a:t>hajtják</a:t>
            </a:r>
            <a:r>
              <a:rPr lang="en-US" dirty="0" smtClean="0"/>
              <a:t> </a:t>
            </a:r>
            <a:r>
              <a:rPr lang="en-US" dirty="0" err="1" smtClean="0"/>
              <a:t>végre</a:t>
            </a:r>
            <a:r>
              <a:rPr lang="en-US" dirty="0" smtClean="0"/>
              <a:t>. </a:t>
            </a:r>
            <a:r>
              <a:rPr lang="en-US" dirty="0" err="1" smtClean="0"/>
              <a:t>Készíthetünk</a:t>
            </a:r>
            <a:r>
              <a:rPr lang="en-US" dirty="0" smtClean="0"/>
              <a:t> </a:t>
            </a:r>
            <a:r>
              <a:rPr lang="en-US" dirty="0" err="1" smtClean="0"/>
              <a:t>sajátot</a:t>
            </a:r>
            <a:r>
              <a:rPr lang="en-US" dirty="0" smtClean="0"/>
              <a:t> is, de </a:t>
            </a:r>
            <a:r>
              <a:rPr lang="en-US" dirty="0" err="1" smtClean="0"/>
              <a:t>rengeteg</a:t>
            </a:r>
            <a:r>
              <a:rPr lang="en-US" dirty="0" smtClean="0"/>
              <a:t> </a:t>
            </a:r>
            <a:r>
              <a:rPr lang="en-US" dirty="0" err="1" smtClean="0"/>
              <a:t>alap</a:t>
            </a:r>
            <a:r>
              <a:rPr lang="en-US" dirty="0" smtClean="0"/>
              <a:t> </a:t>
            </a:r>
            <a:r>
              <a:rPr lang="en-US" dirty="0" err="1" smtClean="0"/>
              <a:t>funkció</a:t>
            </a:r>
            <a:r>
              <a:rPr lang="en-US" dirty="0" smtClean="0"/>
              <a:t> </a:t>
            </a:r>
            <a:r>
              <a:rPr lang="en-US" dirty="0" err="1" smtClean="0"/>
              <a:t>előre</a:t>
            </a:r>
            <a:r>
              <a:rPr lang="en-US" dirty="0" smtClean="0"/>
              <a:t> meg van </a:t>
            </a:r>
            <a:r>
              <a:rPr lang="en-US" dirty="0" err="1" smtClean="0"/>
              <a:t>írva</a:t>
            </a:r>
            <a:r>
              <a:rPr lang="en-US" dirty="0" smtClean="0"/>
              <a:t>.</a:t>
            </a:r>
          </a:p>
          <a:p>
            <a:r>
              <a:rPr lang="en-US" dirty="0" smtClean="0"/>
              <a:t>Python </a:t>
            </a:r>
            <a:r>
              <a:rPr lang="en-US" dirty="0" err="1" smtClean="0"/>
              <a:t>szükséges</a:t>
            </a:r>
            <a:r>
              <a:rPr lang="en-US" dirty="0" smtClean="0"/>
              <a:t> a </a:t>
            </a:r>
            <a:r>
              <a:rPr lang="en-US" dirty="0" err="1" smtClean="0"/>
              <a:t>konfigurálandó</a:t>
            </a:r>
            <a:r>
              <a:rPr lang="en-US" dirty="0" smtClean="0"/>
              <a:t> </a:t>
            </a:r>
            <a:r>
              <a:rPr lang="en-US" dirty="0" err="1" smtClean="0"/>
              <a:t>gépen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konfiguráló</a:t>
            </a:r>
            <a:r>
              <a:rPr lang="en-US" dirty="0" smtClean="0"/>
              <a:t> </a:t>
            </a:r>
            <a:r>
              <a:rPr lang="en-US" dirty="0" err="1" smtClean="0"/>
              <a:t>gépre</a:t>
            </a:r>
            <a:r>
              <a:rPr lang="en-US" dirty="0" smtClean="0"/>
              <a:t> </a:t>
            </a:r>
            <a:r>
              <a:rPr lang="en-US" dirty="0" err="1" smtClean="0"/>
              <a:t>szükséges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Ansible-t </a:t>
            </a:r>
            <a:r>
              <a:rPr lang="en-US" dirty="0" err="1" smtClean="0"/>
              <a:t>telepíteni</a:t>
            </a:r>
            <a:r>
              <a:rPr lang="en-US" dirty="0" smtClean="0"/>
              <a:t>.</a:t>
            </a:r>
          </a:p>
          <a:p>
            <a:pPr marL="365760" lvl="2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 pip install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ansible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cs typeface="Courier New" panose="02070309020205020404" pitchFamily="49" charset="0"/>
              </a:rPr>
              <a:t>A </a:t>
            </a:r>
            <a:r>
              <a:rPr lang="en-US" dirty="0" err="1" smtClean="0">
                <a:cs typeface="Courier New" panose="02070309020205020404" pitchFamily="49" charset="0"/>
              </a:rPr>
              <a:t>konfigurálandó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cs typeface="Courier New" panose="02070309020205020404" pitchFamily="49" charset="0"/>
              </a:rPr>
              <a:t>gépeket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cs typeface="Courier New" panose="02070309020205020404" pitchFamily="49" charset="0"/>
              </a:rPr>
              <a:t>egy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cs typeface="Courier New" panose="02070309020205020404" pitchFamily="49" charset="0"/>
              </a:rPr>
              <a:t>úgy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cs typeface="Courier New" panose="02070309020205020404" pitchFamily="49" charset="0"/>
              </a:rPr>
              <a:t>nevezett</a:t>
            </a:r>
            <a:r>
              <a:rPr lang="en-US" dirty="0" smtClean="0">
                <a:cs typeface="Courier New" panose="02070309020205020404" pitchFamily="49" charset="0"/>
              </a:rPr>
              <a:t> “inventory” </a:t>
            </a:r>
            <a:r>
              <a:rPr lang="en-US" dirty="0" err="1" smtClean="0">
                <a:cs typeface="Courier New" panose="02070309020205020404" pitchFamily="49" charset="0"/>
              </a:rPr>
              <a:t>fájlba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cs typeface="Courier New" panose="02070309020205020404" pitchFamily="49" charset="0"/>
              </a:rPr>
              <a:t>kell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cs typeface="Courier New" panose="02070309020205020404" pitchFamily="49" charset="0"/>
              </a:rPr>
              <a:t>beleírni</a:t>
            </a:r>
            <a:r>
              <a:rPr lang="en-US" dirty="0" smtClean="0">
                <a:cs typeface="Courier New" panose="02070309020205020404" pitchFamily="49" charset="0"/>
              </a:rPr>
              <a:t>. A </a:t>
            </a:r>
            <a:r>
              <a:rPr lang="en-US" dirty="0" err="1" smtClean="0">
                <a:cs typeface="Courier New" panose="02070309020205020404" pitchFamily="49" charset="0"/>
              </a:rPr>
              <a:t>gépeket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cs typeface="Courier New" panose="02070309020205020404" pitchFamily="49" charset="0"/>
              </a:rPr>
              <a:t>csoportokba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cs typeface="Courier New" panose="02070309020205020404" pitchFamily="49" charset="0"/>
              </a:rPr>
              <a:t>lehet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cs typeface="Courier New" panose="02070309020205020404" pitchFamily="49" charset="0"/>
              </a:rPr>
              <a:t>szedni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cs typeface="Courier New" panose="02070309020205020404" pitchFamily="49" charset="0"/>
              </a:rPr>
              <a:t>és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cs typeface="Courier New" panose="02070309020205020404" pitchFamily="49" charset="0"/>
              </a:rPr>
              <a:t>akár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cs typeface="Courier New" panose="02070309020205020404" pitchFamily="49" charset="0"/>
              </a:rPr>
              <a:t>öröklés</a:t>
            </a:r>
            <a:r>
              <a:rPr lang="en-US" dirty="0" smtClean="0">
                <a:cs typeface="Courier New" panose="02070309020205020404" pitchFamily="49" charset="0"/>
              </a:rPr>
              <a:t> is </a:t>
            </a:r>
            <a:r>
              <a:rPr lang="en-US" dirty="0" err="1" smtClean="0">
                <a:cs typeface="Courier New" panose="02070309020205020404" pitchFamily="49" charset="0"/>
              </a:rPr>
              <a:t>megadható</a:t>
            </a:r>
            <a:r>
              <a:rPr lang="en-US" dirty="0" smtClean="0">
                <a:cs typeface="Courier New" panose="02070309020205020404" pitchFamily="49" charset="0"/>
              </a:rPr>
              <a:t>.</a:t>
            </a:r>
          </a:p>
          <a:p>
            <a:pPr marL="228600" lvl="1" indent="0">
              <a:spcBef>
                <a:spcPts val="0"/>
              </a:spcBef>
              <a:buNone/>
            </a:pPr>
            <a:endParaRPr lang="en-US" sz="1200" dirty="0"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5" y="4667251"/>
            <a:ext cx="42068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9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Ansible </a:t>
            </a:r>
            <a:r>
              <a:rPr lang="en-US" dirty="0" err="1" smtClean="0"/>
              <a:t>használata</a:t>
            </a:r>
            <a:r>
              <a:rPr lang="en-US" dirty="0" smtClean="0"/>
              <a:t> II.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konfigurációs</a:t>
            </a:r>
            <a:r>
              <a:rPr lang="en-US" dirty="0" smtClean="0"/>
              <a:t> </a:t>
            </a:r>
            <a:r>
              <a:rPr lang="en-US" dirty="0" err="1" smtClean="0"/>
              <a:t>paramétereket</a:t>
            </a:r>
            <a:r>
              <a:rPr lang="en-US" dirty="0" smtClean="0"/>
              <a:t> </a:t>
            </a:r>
            <a:r>
              <a:rPr lang="en-US" dirty="0" err="1" smtClean="0"/>
              <a:t>változókba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tenni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változó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Beépített</a:t>
            </a:r>
            <a:r>
              <a:rPr lang="en-US" dirty="0" smtClean="0"/>
              <a:t> </a:t>
            </a:r>
            <a:r>
              <a:rPr lang="en-US" dirty="0" err="1" smtClean="0"/>
              <a:t>változók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Előző</a:t>
            </a:r>
            <a:r>
              <a:rPr lang="en-US" dirty="0" smtClean="0"/>
              <a:t> </a:t>
            </a:r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kimenetének</a:t>
            </a:r>
            <a:r>
              <a:rPr lang="en-US" dirty="0" smtClean="0"/>
              <a:t> </a:t>
            </a:r>
            <a:r>
              <a:rPr lang="en-US" dirty="0" err="1" smtClean="0"/>
              <a:t>regisztrálása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Jinja</a:t>
            </a:r>
            <a:r>
              <a:rPr lang="en-US" dirty="0" smtClean="0"/>
              <a:t> 2 template </a:t>
            </a:r>
            <a:r>
              <a:rPr lang="en-US" dirty="0" err="1" smtClean="0"/>
              <a:t>nyelv</a:t>
            </a:r>
            <a:r>
              <a:rPr lang="en-US" dirty="0" smtClean="0"/>
              <a:t> </a:t>
            </a:r>
            <a:r>
              <a:rPr lang="en-US" dirty="0" err="1" smtClean="0"/>
              <a:t>behelyettesíti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menedzselt</a:t>
            </a:r>
            <a:r>
              <a:rPr lang="en-US" dirty="0" smtClean="0"/>
              <a:t> </a:t>
            </a:r>
            <a:r>
              <a:rPr lang="en-US" dirty="0" err="1" smtClean="0"/>
              <a:t>gépen</a:t>
            </a:r>
            <a:r>
              <a:rPr lang="en-US" dirty="0" smtClean="0"/>
              <a:t> </a:t>
            </a:r>
            <a:r>
              <a:rPr lang="en-US" dirty="0" err="1" smtClean="0"/>
              <a:t>végrehajtandó</a:t>
            </a:r>
            <a:r>
              <a:rPr lang="en-US" dirty="0" smtClean="0"/>
              <a:t> </a:t>
            </a:r>
            <a:r>
              <a:rPr lang="en-US" dirty="0" err="1" smtClean="0"/>
              <a:t>feladatokat</a:t>
            </a:r>
            <a:r>
              <a:rPr lang="en-US" dirty="0" smtClean="0"/>
              <a:t> “</a:t>
            </a:r>
            <a:r>
              <a:rPr lang="en-US" dirty="0" err="1" smtClean="0"/>
              <a:t>Playbookokba</a:t>
            </a:r>
            <a:r>
              <a:rPr lang="en-US" dirty="0" smtClean="0"/>
              <a:t>”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leírni</a:t>
            </a:r>
            <a:r>
              <a:rPr lang="en-US" dirty="0" smtClean="0"/>
              <a:t>. A playbook YAML </a:t>
            </a:r>
            <a:r>
              <a:rPr lang="en-US" dirty="0" err="1" smtClean="0"/>
              <a:t>nyelven</a:t>
            </a:r>
            <a:r>
              <a:rPr lang="en-US" dirty="0" smtClean="0"/>
              <a:t> </a:t>
            </a:r>
            <a:r>
              <a:rPr lang="en-US" dirty="0" err="1" smtClean="0"/>
              <a:t>íródik</a:t>
            </a:r>
            <a:r>
              <a:rPr lang="en-US" dirty="0" smtClean="0"/>
              <a:t>. Meg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adni</a:t>
            </a:r>
            <a:r>
              <a:rPr lang="en-US" dirty="0" smtClean="0"/>
              <a:t> benne, </a:t>
            </a:r>
            <a:r>
              <a:rPr lang="en-US" dirty="0" err="1" smtClean="0"/>
              <a:t>hogy</a:t>
            </a:r>
            <a:r>
              <a:rPr lang="en-US" dirty="0" smtClean="0"/>
              <a:t> mi </a:t>
            </a:r>
            <a:r>
              <a:rPr lang="en-US" dirty="0" err="1" smtClean="0"/>
              <a:t>történjen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melyik</a:t>
            </a:r>
            <a:r>
              <a:rPr lang="en-US" dirty="0" smtClean="0"/>
              <a:t> </a:t>
            </a:r>
            <a:r>
              <a:rPr lang="en-US" dirty="0" err="1" smtClean="0"/>
              <a:t>gépekkel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74" y="3579397"/>
            <a:ext cx="5857875" cy="274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8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Ansible </a:t>
            </a:r>
            <a:r>
              <a:rPr lang="en-US" dirty="0" err="1" smtClean="0"/>
              <a:t>használata</a:t>
            </a:r>
            <a:r>
              <a:rPr lang="en-US" dirty="0" smtClean="0"/>
              <a:t> III.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playbookokat</a:t>
            </a:r>
            <a:r>
              <a:rPr lang="en-US" dirty="0" smtClean="0"/>
              <a:t> </a:t>
            </a:r>
            <a:r>
              <a:rPr lang="en-US" dirty="0" err="1" smtClean="0"/>
              <a:t>roleokba</a:t>
            </a:r>
            <a:r>
              <a:rPr lang="en-US" dirty="0" smtClean="0"/>
              <a:t>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szervezni</a:t>
            </a:r>
            <a:r>
              <a:rPr lang="en-US" dirty="0" smtClean="0"/>
              <a:t>. </a:t>
            </a:r>
            <a:r>
              <a:rPr lang="en-US" dirty="0" err="1" smtClean="0"/>
              <a:t>Egy</a:t>
            </a:r>
            <a:r>
              <a:rPr lang="en-US" dirty="0" smtClean="0"/>
              <a:t> role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részfeladatot</a:t>
            </a:r>
            <a:r>
              <a:rPr lang="en-US" dirty="0" smtClean="0"/>
              <a:t> </a:t>
            </a:r>
            <a:r>
              <a:rPr lang="en-US" dirty="0" err="1" smtClean="0"/>
              <a:t>jelképez</a:t>
            </a:r>
            <a:r>
              <a:rPr lang="en-US" dirty="0" smtClean="0"/>
              <a:t>. </a:t>
            </a:r>
            <a:r>
              <a:rPr lang="en-US" dirty="0" err="1" smtClean="0"/>
              <a:t>Ezáltal</a:t>
            </a:r>
            <a:r>
              <a:rPr lang="en-US" dirty="0" smtClean="0"/>
              <a:t> </a:t>
            </a:r>
            <a:r>
              <a:rPr lang="en-US" dirty="0" err="1" smtClean="0"/>
              <a:t>jobban</a:t>
            </a:r>
            <a:r>
              <a:rPr lang="en-US" dirty="0" smtClean="0"/>
              <a:t> </a:t>
            </a:r>
            <a:r>
              <a:rPr lang="en-US" dirty="0" err="1" smtClean="0"/>
              <a:t>struktúrálható</a:t>
            </a:r>
            <a:r>
              <a:rPr lang="en-US" dirty="0" smtClean="0"/>
              <a:t> a </a:t>
            </a:r>
            <a:r>
              <a:rPr lang="en-US" dirty="0" err="1" smtClean="0"/>
              <a:t>kód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Roleoknak</a:t>
            </a:r>
            <a:r>
              <a:rPr lang="en-US" dirty="0" smtClean="0"/>
              <a:t> </a:t>
            </a:r>
            <a:r>
              <a:rPr lang="en-US" dirty="0" err="1" smtClean="0"/>
              <a:t>speciális</a:t>
            </a:r>
            <a:r>
              <a:rPr lang="en-US" dirty="0" smtClean="0"/>
              <a:t> </a:t>
            </a:r>
            <a:r>
              <a:rPr lang="en-US" dirty="0" err="1" smtClean="0"/>
              <a:t>mappa</a:t>
            </a:r>
            <a:r>
              <a:rPr lang="en-US" dirty="0" smtClean="0"/>
              <a:t> </a:t>
            </a:r>
            <a:r>
              <a:rPr lang="en-US" dirty="0" err="1" smtClean="0"/>
              <a:t>szerkezete</a:t>
            </a:r>
            <a:r>
              <a:rPr lang="en-US" dirty="0" smtClean="0"/>
              <a:t> van:</a:t>
            </a:r>
          </a:p>
          <a:p>
            <a:pPr lvl="1"/>
            <a:r>
              <a:rPr lang="hu-HU" dirty="0" err="1" smtClean="0"/>
              <a:t>files</a:t>
            </a:r>
            <a:r>
              <a:rPr lang="en-US" dirty="0" smtClean="0"/>
              <a:t> – A copy </a:t>
            </a:r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innen</a:t>
            </a:r>
            <a:r>
              <a:rPr lang="en-US" dirty="0" smtClean="0"/>
              <a:t> </a:t>
            </a:r>
            <a:r>
              <a:rPr lang="en-US" dirty="0" err="1" smtClean="0"/>
              <a:t>veszi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relatív</a:t>
            </a:r>
            <a:r>
              <a:rPr lang="en-US" dirty="0" smtClean="0"/>
              <a:t> </a:t>
            </a:r>
            <a:r>
              <a:rPr lang="en-US" dirty="0" err="1" smtClean="0"/>
              <a:t>útvonalként</a:t>
            </a:r>
            <a:r>
              <a:rPr lang="en-US" dirty="0" smtClean="0"/>
              <a:t> a </a:t>
            </a:r>
            <a:r>
              <a:rPr lang="en-US" dirty="0" err="1" smtClean="0"/>
              <a:t>másolandó</a:t>
            </a:r>
            <a:r>
              <a:rPr lang="en-US" dirty="0" smtClean="0"/>
              <a:t> </a:t>
            </a:r>
            <a:r>
              <a:rPr lang="en-US" dirty="0" err="1" smtClean="0"/>
              <a:t>fájlokat</a:t>
            </a:r>
            <a:r>
              <a:rPr lang="en-US" dirty="0" smtClean="0"/>
              <a:t> (</a:t>
            </a:r>
            <a:r>
              <a:rPr lang="en-US" dirty="0" err="1" smtClean="0"/>
              <a:t>statikus</a:t>
            </a:r>
            <a:r>
              <a:rPr lang="en-US" dirty="0" smtClean="0"/>
              <a:t> </a:t>
            </a:r>
            <a:r>
              <a:rPr lang="en-US" dirty="0" err="1" smtClean="0"/>
              <a:t>konfigokat</a:t>
            </a:r>
            <a:r>
              <a:rPr lang="en-US" dirty="0" smtClean="0"/>
              <a:t> </a:t>
            </a:r>
            <a:r>
              <a:rPr lang="en-US" dirty="0" err="1" smtClean="0"/>
              <a:t>szokás</a:t>
            </a:r>
            <a:r>
              <a:rPr lang="en-US" dirty="0" smtClean="0"/>
              <a:t> ide </a:t>
            </a:r>
            <a:r>
              <a:rPr lang="en-US" dirty="0" err="1" smtClean="0"/>
              <a:t>tenni</a:t>
            </a:r>
            <a:r>
              <a:rPr lang="en-US" dirty="0" smtClean="0"/>
              <a:t>).</a:t>
            </a:r>
            <a:endParaRPr lang="hu-HU" dirty="0"/>
          </a:p>
          <a:p>
            <a:pPr lvl="1"/>
            <a:r>
              <a:rPr lang="en-US" dirty="0" smtClean="0"/>
              <a:t>t</a:t>
            </a:r>
            <a:r>
              <a:rPr lang="hu-HU" dirty="0" err="1" smtClean="0"/>
              <a:t>emplates</a:t>
            </a:r>
            <a:r>
              <a:rPr lang="en-US" dirty="0" smtClean="0"/>
              <a:t> – A template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innen</a:t>
            </a:r>
            <a:r>
              <a:rPr lang="en-US" dirty="0"/>
              <a:t> </a:t>
            </a:r>
            <a:r>
              <a:rPr lang="en-US" dirty="0" err="1"/>
              <a:t>veszi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relatív</a:t>
            </a:r>
            <a:r>
              <a:rPr lang="en-US" dirty="0"/>
              <a:t> </a:t>
            </a:r>
            <a:r>
              <a:rPr lang="en-US" dirty="0" err="1"/>
              <a:t>útvonalként</a:t>
            </a:r>
            <a:r>
              <a:rPr lang="en-US" dirty="0"/>
              <a:t> a </a:t>
            </a:r>
            <a:r>
              <a:rPr lang="en-US" dirty="0" err="1"/>
              <a:t>másolandó</a:t>
            </a:r>
            <a:r>
              <a:rPr lang="en-US" dirty="0"/>
              <a:t> </a:t>
            </a:r>
            <a:r>
              <a:rPr lang="en-US" dirty="0" err="1"/>
              <a:t>fájlokat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dinamikusan</a:t>
            </a:r>
            <a:r>
              <a:rPr lang="en-US" dirty="0" smtClean="0"/>
              <a:t> </a:t>
            </a:r>
            <a:r>
              <a:rPr lang="en-US" dirty="0" err="1" smtClean="0"/>
              <a:t>változó</a:t>
            </a:r>
            <a:r>
              <a:rPr lang="en-US" dirty="0" smtClean="0"/>
              <a:t> </a:t>
            </a:r>
            <a:r>
              <a:rPr lang="en-US" dirty="0" err="1"/>
              <a:t>konfigokat</a:t>
            </a:r>
            <a:r>
              <a:rPr lang="en-US" dirty="0"/>
              <a:t> </a:t>
            </a:r>
            <a:r>
              <a:rPr lang="en-US" dirty="0" err="1"/>
              <a:t>szokás</a:t>
            </a:r>
            <a:r>
              <a:rPr lang="en-US" dirty="0"/>
              <a:t> ide </a:t>
            </a:r>
            <a:r>
              <a:rPr lang="en-US" dirty="0" err="1"/>
              <a:t>tenni</a:t>
            </a:r>
            <a:r>
              <a:rPr lang="en-US" dirty="0" smtClean="0"/>
              <a:t>).</a:t>
            </a:r>
            <a:endParaRPr lang="hu-HU" dirty="0"/>
          </a:p>
          <a:p>
            <a:pPr lvl="1"/>
            <a:r>
              <a:rPr lang="en-US" dirty="0" err="1"/>
              <a:t>t</a:t>
            </a:r>
            <a:r>
              <a:rPr lang="hu-HU" dirty="0" err="1" smtClean="0"/>
              <a:t>asks</a:t>
            </a:r>
            <a:r>
              <a:rPr lang="en-US" dirty="0" smtClean="0"/>
              <a:t> – A </a:t>
            </a:r>
            <a:r>
              <a:rPr lang="en-US" dirty="0" err="1" smtClean="0"/>
              <a:t>taskokat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/>
              <a:t> </a:t>
            </a:r>
            <a:r>
              <a:rPr lang="en-US" dirty="0" smtClean="0"/>
              <a:t>ide </a:t>
            </a:r>
            <a:r>
              <a:rPr lang="en-US" dirty="0" err="1" smtClean="0"/>
              <a:t>beletenni</a:t>
            </a:r>
            <a:r>
              <a:rPr lang="en-US" dirty="0" smtClean="0"/>
              <a:t>. A </a:t>
            </a:r>
            <a:r>
              <a:rPr lang="en-US" dirty="0" err="1" smtClean="0"/>
              <a:t>main.yml</a:t>
            </a:r>
            <a:r>
              <a:rPr lang="en-US" dirty="0" smtClean="0"/>
              <a:t>-ben </a:t>
            </a:r>
            <a:r>
              <a:rPr lang="en-US" dirty="0" err="1" smtClean="0"/>
              <a:t>található</a:t>
            </a:r>
            <a:r>
              <a:rPr lang="en-US" dirty="0" smtClean="0"/>
              <a:t> task </a:t>
            </a:r>
            <a:r>
              <a:rPr lang="en-US" dirty="0" err="1" smtClean="0"/>
              <a:t>fut</a:t>
            </a:r>
            <a:r>
              <a:rPr lang="en-US" dirty="0" smtClean="0"/>
              <a:t> le ha </a:t>
            </a:r>
            <a:r>
              <a:rPr lang="en-US" dirty="0" err="1" smtClean="0"/>
              <a:t>meghívjuk</a:t>
            </a:r>
            <a:r>
              <a:rPr lang="en-US" dirty="0" smtClean="0"/>
              <a:t> a role-t.</a:t>
            </a:r>
            <a:endParaRPr lang="hu-HU" dirty="0"/>
          </a:p>
          <a:p>
            <a:pPr lvl="1"/>
            <a:r>
              <a:rPr lang="en-US" dirty="0" smtClean="0"/>
              <a:t>h</a:t>
            </a:r>
            <a:r>
              <a:rPr lang="hu-HU" dirty="0" err="1" smtClean="0"/>
              <a:t>andlers</a:t>
            </a:r>
            <a:r>
              <a:rPr lang="en-US" dirty="0" smtClean="0"/>
              <a:t> – </a:t>
            </a:r>
            <a:r>
              <a:rPr lang="en-US" dirty="0" err="1" smtClean="0"/>
              <a:t>Olyan</a:t>
            </a:r>
            <a:r>
              <a:rPr lang="en-US" dirty="0" smtClean="0"/>
              <a:t> </a:t>
            </a:r>
            <a:r>
              <a:rPr lang="en-US" dirty="0" err="1" smtClean="0"/>
              <a:t>feladatok</a:t>
            </a:r>
            <a:r>
              <a:rPr lang="en-US" dirty="0" smtClean="0"/>
              <a:t>, </a:t>
            </a:r>
            <a:r>
              <a:rPr lang="en-US" dirty="0" err="1" smtClean="0"/>
              <a:t>amik</a:t>
            </a:r>
            <a:r>
              <a:rPr lang="en-US" dirty="0" smtClean="0"/>
              <a:t> </a:t>
            </a:r>
            <a:r>
              <a:rPr lang="en-US" dirty="0" err="1" smtClean="0"/>
              <a:t>akkor</a:t>
            </a:r>
            <a:r>
              <a:rPr lang="en-US" dirty="0" smtClean="0"/>
              <a:t> </a:t>
            </a:r>
            <a:r>
              <a:rPr lang="en-US" dirty="0" err="1" smtClean="0"/>
              <a:t>futnak</a:t>
            </a:r>
            <a:r>
              <a:rPr lang="en-US" dirty="0" smtClean="0"/>
              <a:t> le, ha </a:t>
            </a:r>
            <a:r>
              <a:rPr lang="en-US" dirty="0" err="1" smtClean="0"/>
              <a:t>meghívjuk</a:t>
            </a:r>
            <a:r>
              <a:rPr lang="en-US" dirty="0" smtClean="0"/>
              <a:t> a notify-t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másik</a:t>
            </a:r>
            <a:r>
              <a:rPr lang="en-US" dirty="0" smtClean="0"/>
              <a:t> </a:t>
            </a:r>
            <a:r>
              <a:rPr lang="en-US" dirty="0" err="1" smtClean="0"/>
              <a:t>feladatban</a:t>
            </a:r>
            <a:r>
              <a:rPr lang="en-US" dirty="0" smtClean="0"/>
              <a:t>.</a:t>
            </a:r>
            <a:endParaRPr lang="hu-HU" dirty="0"/>
          </a:p>
          <a:p>
            <a:pPr lvl="1"/>
            <a:r>
              <a:rPr lang="en-US" dirty="0" err="1"/>
              <a:t>v</a:t>
            </a:r>
            <a:r>
              <a:rPr lang="hu-HU" dirty="0" smtClean="0"/>
              <a:t>ars</a:t>
            </a:r>
            <a:r>
              <a:rPr lang="en-US" dirty="0" smtClean="0"/>
              <a:t> – </a:t>
            </a:r>
            <a:r>
              <a:rPr lang="en-US" dirty="0" err="1" smtClean="0"/>
              <a:t>Változók</a:t>
            </a:r>
            <a:r>
              <a:rPr lang="en-US" dirty="0" smtClean="0"/>
              <a:t> </a:t>
            </a:r>
            <a:r>
              <a:rPr lang="en-US" dirty="0" err="1" smtClean="0"/>
              <a:t>helye</a:t>
            </a:r>
            <a:r>
              <a:rPr lang="en-US" dirty="0" smtClean="0"/>
              <a:t>.</a:t>
            </a:r>
            <a:endParaRPr lang="hu-HU" dirty="0"/>
          </a:p>
          <a:p>
            <a:pPr lvl="1"/>
            <a:r>
              <a:rPr lang="en-US" dirty="0" err="1"/>
              <a:t>d</a:t>
            </a:r>
            <a:r>
              <a:rPr lang="hu-HU" dirty="0" err="1" smtClean="0"/>
              <a:t>efaults</a:t>
            </a:r>
            <a:r>
              <a:rPr lang="en-US" dirty="0" smtClean="0"/>
              <a:t> – </a:t>
            </a:r>
            <a:r>
              <a:rPr lang="en-US" dirty="0" err="1" smtClean="0"/>
              <a:t>Változók</a:t>
            </a:r>
            <a:r>
              <a:rPr lang="en-US" dirty="0" smtClean="0"/>
              <a:t> </a:t>
            </a:r>
            <a:r>
              <a:rPr lang="en-US" dirty="0" err="1" smtClean="0"/>
              <a:t>helye</a:t>
            </a:r>
            <a:r>
              <a:rPr lang="en-US" dirty="0" smtClean="0"/>
              <a:t>.</a:t>
            </a:r>
            <a:endParaRPr lang="hu-HU" dirty="0"/>
          </a:p>
          <a:p>
            <a:pPr lvl="1"/>
            <a:r>
              <a:rPr lang="en-US" dirty="0" smtClean="0"/>
              <a:t>m</a:t>
            </a:r>
            <a:r>
              <a:rPr lang="hu-HU" dirty="0" err="1" smtClean="0"/>
              <a:t>eta</a:t>
            </a:r>
            <a:r>
              <a:rPr lang="en-US" dirty="0" smtClean="0"/>
              <a:t> – </a:t>
            </a:r>
            <a:r>
              <a:rPr lang="en-US" dirty="0" err="1" smtClean="0"/>
              <a:t>Függőségek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roleokra</a:t>
            </a:r>
            <a:r>
              <a:rPr lang="en-US" dirty="0" smtClean="0"/>
              <a:t>, </a:t>
            </a:r>
            <a:r>
              <a:rPr lang="en-US" dirty="0" err="1" smtClean="0"/>
              <a:t>lehet</a:t>
            </a:r>
            <a:r>
              <a:rPr lang="en-US" dirty="0" smtClean="0"/>
              <a:t> </a:t>
            </a:r>
            <a:r>
              <a:rPr lang="en-US" dirty="0" err="1" smtClean="0"/>
              <a:t>hivatkozni</a:t>
            </a:r>
            <a:r>
              <a:rPr lang="en-US" dirty="0" smtClean="0"/>
              <a:t> a </a:t>
            </a:r>
            <a:r>
              <a:rPr lang="en-US" dirty="0" err="1" smtClean="0"/>
              <a:t>playbookokban</a:t>
            </a:r>
            <a:r>
              <a:rPr lang="en-US" dirty="0"/>
              <a:t>.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5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OpenStack playbook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részlete</a:t>
            </a:r>
            <a:endParaRPr lang="hu-H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452" y="1295401"/>
            <a:ext cx="5103921" cy="480787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Egyéb</a:t>
            </a:r>
            <a:r>
              <a:rPr lang="en-US" dirty="0" smtClean="0"/>
              <a:t> </a:t>
            </a:r>
            <a:r>
              <a:rPr lang="en-US" dirty="0" err="1" smtClean="0"/>
              <a:t>műszaki</a:t>
            </a:r>
            <a:r>
              <a:rPr lang="en-US" dirty="0" smtClean="0"/>
              <a:t> </a:t>
            </a:r>
            <a:r>
              <a:rPr lang="en-US" dirty="0" err="1" smtClean="0"/>
              <a:t>megoldások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MTA Cloudban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Naplózás</a:t>
            </a:r>
            <a:endParaRPr lang="en-US" dirty="0" smtClean="0"/>
          </a:p>
          <a:p>
            <a:pPr lvl="1"/>
            <a:r>
              <a:rPr lang="en-US" dirty="0" err="1" smtClean="0"/>
              <a:t>Logstash</a:t>
            </a:r>
            <a:endParaRPr lang="en-US" dirty="0" smtClean="0"/>
          </a:p>
          <a:p>
            <a:pPr lvl="1"/>
            <a:r>
              <a:rPr lang="en-US" dirty="0" smtClean="0"/>
              <a:t>Elastic</a:t>
            </a:r>
          </a:p>
          <a:p>
            <a:pPr lvl="1"/>
            <a:r>
              <a:rPr lang="en-US" dirty="0" err="1" smtClean="0"/>
              <a:t>Kibana</a:t>
            </a:r>
            <a:endParaRPr lang="en-US" dirty="0" smtClean="0"/>
          </a:p>
          <a:p>
            <a:r>
              <a:rPr lang="en-US" dirty="0" err="1" smtClean="0"/>
              <a:t>Monitorozás</a:t>
            </a:r>
            <a:endParaRPr lang="en-US" dirty="0" smtClean="0"/>
          </a:p>
          <a:p>
            <a:pPr lvl="1"/>
            <a:r>
              <a:rPr lang="en-US" dirty="0" err="1" smtClean="0"/>
              <a:t>Zabbix</a:t>
            </a:r>
            <a:endParaRPr lang="en-US" dirty="0" smtClean="0"/>
          </a:p>
          <a:p>
            <a:pPr lvl="1"/>
            <a:r>
              <a:rPr lang="en-US" dirty="0" err="1" smtClean="0"/>
              <a:t>Munin</a:t>
            </a:r>
            <a:endParaRPr lang="en-US" dirty="0" smtClean="0"/>
          </a:p>
          <a:p>
            <a:pPr lvl="1"/>
            <a:r>
              <a:rPr lang="en-US" dirty="0" smtClean="0"/>
              <a:t>Cacti</a:t>
            </a:r>
          </a:p>
          <a:p>
            <a:r>
              <a:rPr lang="en-US" dirty="0" err="1" smtClean="0"/>
              <a:t>Authentikáció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authorizáció</a:t>
            </a:r>
            <a:endParaRPr lang="en-US" dirty="0" smtClean="0"/>
          </a:p>
          <a:p>
            <a:pPr lvl="1"/>
            <a:r>
              <a:rPr lang="en-US" dirty="0" err="1" smtClean="0"/>
              <a:t>eduGAIN</a:t>
            </a:r>
            <a:endParaRPr lang="en-US" dirty="0" smtClean="0"/>
          </a:p>
          <a:p>
            <a:pPr lvl="1"/>
            <a:r>
              <a:rPr lang="en-US" dirty="0" smtClean="0"/>
              <a:t>HEXAA</a:t>
            </a:r>
          </a:p>
          <a:p>
            <a:pPr lvl="1"/>
            <a:r>
              <a:rPr lang="en-US" dirty="0" err="1" smtClean="0"/>
              <a:t>Regsite</a:t>
            </a:r>
            <a:endParaRPr lang="en-US" dirty="0" smtClean="0"/>
          </a:p>
          <a:p>
            <a:r>
              <a:rPr lang="en-US" dirty="0" err="1" smtClean="0"/>
              <a:t>Ceph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9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Köszönöm</a:t>
            </a:r>
            <a:r>
              <a:rPr lang="en-US" dirty="0" smtClean="0"/>
              <a:t> a </a:t>
            </a:r>
            <a:r>
              <a:rPr lang="en-US" dirty="0" err="1" smtClean="0"/>
              <a:t>figyelmet</a:t>
            </a:r>
            <a:r>
              <a:rPr lang="en-US" dirty="0" smtClean="0"/>
              <a:t>!</a:t>
            </a:r>
            <a:endParaRPr lang="hu-HU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Tenczer</a:t>
            </a:r>
            <a:r>
              <a:rPr lang="en-US" dirty="0" smtClean="0"/>
              <a:t> </a:t>
            </a:r>
            <a:r>
              <a:rPr lang="en-US" dirty="0" err="1" smtClean="0"/>
              <a:t>Szabolcs</a:t>
            </a:r>
            <a:endParaRPr lang="en-US" dirty="0" smtClean="0"/>
          </a:p>
          <a:p>
            <a:r>
              <a:rPr lang="hu-HU" dirty="0"/>
              <a:t>MTA SZTAKI Hálózatbiztonsági és Internet Technológiák</a:t>
            </a:r>
          </a:p>
          <a:p>
            <a:r>
              <a:rPr lang="en-US" dirty="0" smtClean="0"/>
              <a:t>Tenczer.szabolcs@sztaki.mta.hu</a:t>
            </a:r>
          </a:p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5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Miről</a:t>
            </a:r>
            <a:r>
              <a:rPr lang="en-US" dirty="0" smtClean="0"/>
              <a:t> </a:t>
            </a:r>
            <a:r>
              <a:rPr lang="en-US" dirty="0" err="1" smtClean="0"/>
              <a:t>lesz</a:t>
            </a:r>
            <a:r>
              <a:rPr lang="en-US" dirty="0" smtClean="0"/>
              <a:t> </a:t>
            </a:r>
            <a:r>
              <a:rPr lang="en-US" dirty="0" err="1" smtClean="0"/>
              <a:t>szó</a:t>
            </a:r>
            <a:r>
              <a:rPr lang="en-US" dirty="0"/>
              <a:t>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OpenStack </a:t>
            </a:r>
            <a:r>
              <a:rPr lang="en-US" dirty="0" err="1" smtClean="0"/>
              <a:t>áttekintés</a:t>
            </a:r>
            <a:endParaRPr lang="en-US" dirty="0" smtClean="0"/>
          </a:p>
          <a:p>
            <a:pPr marL="742950" lvl="1" indent="-285750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smtClean="0"/>
              <a:t>OpenStack </a:t>
            </a:r>
            <a:r>
              <a:rPr lang="en-US" dirty="0" smtClean="0"/>
              <a:t>cloud platform</a:t>
            </a:r>
          </a:p>
          <a:p>
            <a:pPr marL="742950" lvl="1" indent="-285750"/>
            <a:r>
              <a:rPr lang="en-US" dirty="0" smtClean="0"/>
              <a:t>OpenStack </a:t>
            </a:r>
            <a:r>
              <a:rPr lang="en-US" dirty="0" err="1" smtClean="0"/>
              <a:t>komponensek</a:t>
            </a:r>
            <a:endParaRPr lang="en-US" dirty="0" smtClean="0"/>
          </a:p>
          <a:p>
            <a:pPr marL="742950" lvl="1" indent="-285750"/>
            <a:r>
              <a:rPr lang="en-US" dirty="0" err="1" smtClean="0"/>
              <a:t>Telepítési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üzemeltetési</a:t>
            </a:r>
            <a:r>
              <a:rPr lang="en-US" dirty="0" smtClean="0"/>
              <a:t> </a:t>
            </a:r>
            <a:r>
              <a:rPr lang="en-US" dirty="0" err="1" smtClean="0"/>
              <a:t>nehézségek</a:t>
            </a:r>
            <a:endParaRPr lang="en-US" dirty="0" smtClean="0"/>
          </a:p>
          <a:p>
            <a:r>
              <a:rPr lang="en-US" dirty="0" smtClean="0"/>
              <a:t>Docker </a:t>
            </a:r>
            <a:r>
              <a:rPr lang="en-US" dirty="0" err="1" smtClean="0"/>
              <a:t>áttekintés</a:t>
            </a:r>
            <a:endParaRPr lang="en-US" dirty="0" smtClean="0"/>
          </a:p>
          <a:p>
            <a:pPr marL="742950" lvl="1" indent="-285750"/>
            <a:r>
              <a:rPr lang="en-US" dirty="0" smtClean="0"/>
              <a:t>A Docker </a:t>
            </a:r>
            <a:r>
              <a:rPr lang="en-US" dirty="0" err="1" smtClean="0"/>
              <a:t>konténer</a:t>
            </a:r>
            <a:r>
              <a:rPr lang="en-US" dirty="0" smtClean="0"/>
              <a:t> </a:t>
            </a:r>
            <a:r>
              <a:rPr lang="en-US" dirty="0" err="1" smtClean="0"/>
              <a:t>techonlógia</a:t>
            </a:r>
            <a:endParaRPr lang="en-US" dirty="0" smtClean="0"/>
          </a:p>
          <a:p>
            <a:pPr marL="742950" lvl="1" indent="-285750"/>
            <a:r>
              <a:rPr lang="en-US" dirty="0" smtClean="0"/>
              <a:t>Docker </a:t>
            </a:r>
            <a:r>
              <a:rPr lang="en-US" dirty="0" err="1" smtClean="0"/>
              <a:t>használata</a:t>
            </a:r>
            <a:r>
              <a:rPr lang="en-US" dirty="0" smtClean="0"/>
              <a:t> OpenStack </a:t>
            </a:r>
            <a:r>
              <a:rPr lang="en-US" dirty="0" err="1" smtClean="0"/>
              <a:t>telepítéshez</a:t>
            </a:r>
            <a:endParaRPr lang="en-US" dirty="0" smtClean="0"/>
          </a:p>
          <a:p>
            <a:r>
              <a:rPr lang="en-US" dirty="0" err="1" smtClean="0"/>
              <a:t>Ansible</a:t>
            </a:r>
            <a:endParaRPr lang="en-US" dirty="0" smtClean="0"/>
          </a:p>
          <a:p>
            <a:pPr marL="742950" lvl="1" indent="-285750"/>
            <a:r>
              <a:rPr lang="en-US" dirty="0" err="1" smtClean="0"/>
              <a:t>Konfiguráció</a:t>
            </a:r>
            <a:r>
              <a:rPr lang="en-US" dirty="0" smtClean="0"/>
              <a:t> </a:t>
            </a:r>
            <a:r>
              <a:rPr lang="en-US" dirty="0" err="1" smtClean="0"/>
              <a:t>menedzsment</a:t>
            </a:r>
            <a:r>
              <a:rPr lang="en-US" dirty="0" smtClean="0"/>
              <a:t> </a:t>
            </a:r>
            <a:r>
              <a:rPr lang="en-US" dirty="0" err="1" smtClean="0"/>
              <a:t>szükségessége</a:t>
            </a:r>
            <a:endParaRPr lang="en-US" dirty="0" smtClean="0"/>
          </a:p>
          <a:p>
            <a:pPr marL="742950" lvl="1" indent="-285750"/>
            <a:r>
              <a:rPr lang="en-US" dirty="0" err="1" smtClean="0"/>
              <a:t>Ansible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alternatíváinak</a:t>
            </a:r>
            <a:r>
              <a:rPr lang="en-US" dirty="0" smtClean="0"/>
              <a:t> </a:t>
            </a:r>
            <a:r>
              <a:rPr lang="en-US" dirty="0" err="1" smtClean="0"/>
              <a:t>bemutatása</a:t>
            </a:r>
            <a:endParaRPr lang="en-US" dirty="0" smtClean="0"/>
          </a:p>
          <a:p>
            <a:pPr marL="742950" lvl="1" indent="-285750"/>
            <a:r>
              <a:rPr lang="en-US" dirty="0" err="1" smtClean="0"/>
              <a:t>Ansible</a:t>
            </a:r>
            <a:r>
              <a:rPr lang="en-US" dirty="0" smtClean="0"/>
              <a:t> </a:t>
            </a:r>
            <a:r>
              <a:rPr lang="en-US" dirty="0" err="1" smtClean="0"/>
              <a:t>szerepe</a:t>
            </a:r>
            <a:r>
              <a:rPr lang="en-US" dirty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MTA Cloud </a:t>
            </a:r>
            <a:r>
              <a:rPr lang="en-US" dirty="0" err="1" smtClean="0"/>
              <a:t>telepítése</a:t>
            </a:r>
            <a:r>
              <a:rPr lang="en-US" dirty="0" smtClean="0"/>
              <a:t> </a:t>
            </a:r>
            <a:r>
              <a:rPr lang="en-US" dirty="0" err="1" smtClean="0"/>
              <a:t>során</a:t>
            </a:r>
            <a:endParaRPr lang="en-US" dirty="0" smtClean="0"/>
          </a:p>
          <a:p>
            <a:r>
              <a:rPr lang="en-US" dirty="0" err="1" smtClean="0"/>
              <a:t>Egyéb</a:t>
            </a:r>
            <a:r>
              <a:rPr lang="en-US" dirty="0" smtClean="0"/>
              <a:t> </a:t>
            </a:r>
            <a:r>
              <a:rPr lang="en-US" dirty="0" err="1" smtClean="0"/>
              <a:t>műszaki</a:t>
            </a:r>
            <a:r>
              <a:rPr lang="en-US" dirty="0" smtClean="0"/>
              <a:t> </a:t>
            </a:r>
            <a:r>
              <a:rPr lang="en-US" dirty="0" err="1" smtClean="0"/>
              <a:t>megoldások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MTA </a:t>
            </a:r>
            <a:r>
              <a:rPr lang="en-US" dirty="0" err="1" smtClean="0"/>
              <a:t>Cloud@SZTAKI</a:t>
            </a:r>
            <a:r>
              <a:rPr lang="en-US" dirty="0" smtClean="0"/>
              <a:t> </a:t>
            </a:r>
            <a:r>
              <a:rPr lang="en-US" dirty="0" err="1" smtClean="0"/>
              <a:t>esetén</a:t>
            </a: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is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OpenStack?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Menedzsment szoftverek gyűjteménye:</a:t>
            </a:r>
          </a:p>
          <a:p>
            <a:pPr marL="742950" lvl="1" indent="-285750"/>
            <a:r>
              <a:rPr lang="hu-HU" dirty="0" smtClean="0"/>
              <a:t>2010 június </a:t>
            </a:r>
            <a:r>
              <a:rPr lang="hu-HU" dirty="0" err="1" smtClean="0"/>
              <a:t>Rackspace</a:t>
            </a:r>
            <a:r>
              <a:rPr lang="hu-HU" dirty="0" smtClean="0"/>
              <a:t> és a NASA közös projektje</a:t>
            </a:r>
          </a:p>
          <a:p>
            <a:pPr marL="742950" lvl="1" indent="-285750"/>
            <a:r>
              <a:rPr lang="hu-HU" dirty="0" smtClean="0"/>
              <a:t>Kezdetben </a:t>
            </a:r>
            <a:r>
              <a:rPr lang="hu-HU" dirty="0" err="1" smtClean="0"/>
              <a:t>IaaS</a:t>
            </a:r>
            <a:r>
              <a:rPr lang="hu-HU" dirty="0" smtClean="0"/>
              <a:t> (</a:t>
            </a:r>
            <a:r>
              <a:rPr lang="hu-HU" dirty="0" err="1" smtClean="0"/>
              <a:t>Infrastructure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a Service) szolgáltatás készítéséhez, ma már számos más szolgáltatás is elérhető (</a:t>
            </a:r>
            <a:r>
              <a:rPr lang="hu-HU" dirty="0" err="1" smtClean="0"/>
              <a:t>PaaS</a:t>
            </a:r>
            <a:r>
              <a:rPr lang="hu-HU" dirty="0" smtClean="0"/>
              <a:t>, </a:t>
            </a:r>
            <a:r>
              <a:rPr lang="hu-HU" dirty="0" err="1" smtClean="0"/>
              <a:t>DBaaS</a:t>
            </a:r>
            <a:r>
              <a:rPr lang="hu-HU" dirty="0" smtClean="0"/>
              <a:t>, Fájl megosztás, </a:t>
            </a:r>
            <a:r>
              <a:rPr lang="hu-HU" dirty="0" err="1" smtClean="0"/>
              <a:t>Object</a:t>
            </a:r>
            <a:r>
              <a:rPr lang="hu-HU" dirty="0" smtClean="0"/>
              <a:t> Storage).</a:t>
            </a:r>
          </a:p>
          <a:p>
            <a:pPr marL="742950" lvl="1" indent="-285750"/>
            <a:r>
              <a:rPr lang="hu-HU" dirty="0" smtClean="0"/>
              <a:t>Moduláris (a komponensek elméletileg önállóan, más környezet</a:t>
            </a:r>
            <a:r>
              <a:rPr lang="en-US" dirty="0" smtClean="0"/>
              <a:t>e</a:t>
            </a:r>
            <a:r>
              <a:rPr lang="hu-HU" dirty="0" err="1" smtClean="0"/>
              <a:t>kben</a:t>
            </a:r>
            <a:r>
              <a:rPr lang="hu-HU" dirty="0" smtClean="0"/>
              <a:t> is használhatóak).</a:t>
            </a:r>
          </a:p>
          <a:p>
            <a:pPr marL="742950" lvl="1" indent="-285750"/>
            <a:r>
              <a:rPr lang="hu-HU" dirty="0" smtClean="0"/>
              <a:t>Óriási közösségi támogatás.</a:t>
            </a:r>
          </a:p>
          <a:p>
            <a:r>
              <a:rPr lang="hu-HU" dirty="0" smtClean="0"/>
              <a:t>Nyílt forrású (</a:t>
            </a:r>
            <a:r>
              <a:rPr lang="hu-HU" dirty="0" err="1" smtClean="0"/>
              <a:t>Apache</a:t>
            </a:r>
            <a:r>
              <a:rPr lang="hu-HU" dirty="0" smtClean="0"/>
              <a:t> 2 </a:t>
            </a:r>
            <a:r>
              <a:rPr lang="hu-HU" dirty="0" err="1" smtClean="0"/>
              <a:t>liszensz</a:t>
            </a:r>
            <a:r>
              <a:rPr lang="hu-HU" dirty="0" smtClean="0"/>
              <a:t>)</a:t>
            </a:r>
          </a:p>
          <a:p>
            <a:r>
              <a:rPr lang="hu-HU" dirty="0" smtClean="0"/>
              <a:t>Egy akadémiai szintű felhő kialakításához elegendő szolgáltatást nyújt.</a:t>
            </a:r>
          </a:p>
          <a:p>
            <a:r>
              <a:rPr lang="hu-HU" dirty="0" smtClean="0"/>
              <a:t>A legtöbb szolgáltatás Python nyelven íródott.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OpenStack </a:t>
            </a:r>
            <a:r>
              <a:rPr lang="en-US" dirty="0" err="1" smtClean="0"/>
              <a:t>komponensek</a:t>
            </a:r>
            <a:r>
              <a:rPr lang="en-US" dirty="0" smtClean="0"/>
              <a:t> I.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Funkció</a:t>
            </a:r>
            <a:r>
              <a:rPr lang="en-US" dirty="0" smtClean="0"/>
              <a:t> </a:t>
            </a:r>
            <a:r>
              <a:rPr lang="en-US" dirty="0" err="1" smtClean="0"/>
              <a:t>szerint</a:t>
            </a:r>
            <a:r>
              <a:rPr lang="en-US" dirty="0" smtClean="0"/>
              <a:t> 4 </a:t>
            </a:r>
            <a:r>
              <a:rPr lang="en-US" dirty="0" err="1" smtClean="0"/>
              <a:t>részre</a:t>
            </a:r>
            <a:r>
              <a:rPr lang="en-US" dirty="0" smtClean="0"/>
              <a:t> </a:t>
            </a:r>
            <a:r>
              <a:rPr lang="en-US" dirty="0" err="1" smtClean="0"/>
              <a:t>oszthatóak</a:t>
            </a:r>
            <a:r>
              <a:rPr lang="en-US" dirty="0" smtClean="0"/>
              <a:t> a </a:t>
            </a:r>
            <a:r>
              <a:rPr lang="en-US" dirty="0" err="1" smtClean="0"/>
              <a:t>szolgáltatások</a:t>
            </a:r>
            <a:r>
              <a:rPr lang="en-US" dirty="0" smtClean="0"/>
              <a:t>:</a:t>
            </a:r>
          </a:p>
          <a:p>
            <a:pPr marL="742950" lvl="1" indent="-285750"/>
            <a:r>
              <a:rPr lang="en-US" dirty="0" err="1" smtClean="0"/>
              <a:t>Kontroller</a:t>
            </a:r>
            <a:endParaRPr lang="en-US" dirty="0" smtClean="0"/>
          </a:p>
          <a:p>
            <a:pPr marL="1200150" lvl="2" indent="-285750"/>
            <a:r>
              <a:rPr lang="en-US" dirty="0" smtClean="0"/>
              <a:t>Keystone (</a:t>
            </a:r>
            <a:r>
              <a:rPr lang="en-US" dirty="0" err="1" smtClean="0"/>
              <a:t>authentikáció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authorizáció</a:t>
            </a:r>
            <a:r>
              <a:rPr lang="en-US" dirty="0" smtClean="0"/>
              <a:t>)</a:t>
            </a:r>
          </a:p>
          <a:p>
            <a:pPr marL="1200150" lvl="2" indent="-285750"/>
            <a:r>
              <a:rPr lang="en-US" dirty="0" smtClean="0"/>
              <a:t>API </a:t>
            </a:r>
            <a:r>
              <a:rPr lang="en-US" dirty="0" err="1" smtClean="0"/>
              <a:t>hozzáférések</a:t>
            </a:r>
            <a:endParaRPr lang="en-US" dirty="0" smtClean="0"/>
          </a:p>
          <a:p>
            <a:pPr marL="1200150" lvl="2" indent="-285750"/>
            <a:r>
              <a:rPr lang="en-US" dirty="0" err="1" smtClean="0"/>
              <a:t>Ütemezők</a:t>
            </a:r>
            <a:endParaRPr lang="en-US" dirty="0"/>
          </a:p>
          <a:p>
            <a:pPr marL="1200150" lvl="2" indent="-285750"/>
            <a:r>
              <a:rPr lang="en-US" dirty="0" err="1" smtClean="0"/>
              <a:t>Számlázás</a:t>
            </a:r>
            <a:endParaRPr lang="en-US" dirty="0" smtClean="0"/>
          </a:p>
          <a:p>
            <a:pPr marL="742950" lvl="1" indent="-285750"/>
            <a:r>
              <a:rPr lang="en-US" dirty="0" smtClean="0"/>
              <a:t>Compute (</a:t>
            </a:r>
            <a:r>
              <a:rPr lang="en-US" dirty="0" err="1" smtClean="0"/>
              <a:t>Számítás</a:t>
            </a:r>
            <a:r>
              <a:rPr lang="en-US" dirty="0" smtClean="0"/>
              <a:t>)</a:t>
            </a:r>
          </a:p>
          <a:p>
            <a:pPr marL="1200150" lvl="2" indent="-285750"/>
            <a:r>
              <a:rPr lang="en-US" dirty="0" smtClean="0"/>
              <a:t>Nova (</a:t>
            </a:r>
            <a:r>
              <a:rPr lang="en-US" dirty="0" err="1" smtClean="0"/>
              <a:t>virtuális</a:t>
            </a:r>
            <a:r>
              <a:rPr lang="en-US" dirty="0" smtClean="0"/>
              <a:t> </a:t>
            </a:r>
            <a:r>
              <a:rPr lang="en-US" dirty="0" err="1" smtClean="0"/>
              <a:t>gépek</a:t>
            </a:r>
            <a:r>
              <a:rPr lang="en-US" dirty="0" smtClean="0"/>
              <a:t> </a:t>
            </a:r>
            <a:r>
              <a:rPr lang="en-US" dirty="0" err="1" smtClean="0"/>
              <a:t>indítása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/>
              <a:t> </a:t>
            </a:r>
            <a:r>
              <a:rPr lang="en-US" dirty="0" err="1" smtClean="0"/>
              <a:t>üzemeltetése</a:t>
            </a:r>
            <a:r>
              <a:rPr lang="en-US" dirty="0" smtClean="0"/>
              <a:t>)</a:t>
            </a:r>
          </a:p>
          <a:p>
            <a:pPr marL="1200150" lvl="2" indent="-285750"/>
            <a:r>
              <a:rPr lang="en-US" dirty="0" err="1" smtClean="0"/>
              <a:t>Több</a:t>
            </a:r>
            <a:r>
              <a:rPr lang="en-US" dirty="0" smtClean="0"/>
              <a:t> </a:t>
            </a:r>
            <a:r>
              <a:rPr lang="en-US" dirty="0" err="1" smtClean="0"/>
              <a:t>féle</a:t>
            </a:r>
            <a:r>
              <a:rPr lang="en-US" dirty="0" smtClean="0"/>
              <a:t> </a:t>
            </a:r>
            <a:r>
              <a:rPr lang="en-US" dirty="0" err="1" smtClean="0"/>
              <a:t>virtualizációs</a:t>
            </a:r>
            <a:r>
              <a:rPr lang="en-US" dirty="0" smtClean="0"/>
              <a:t> </a:t>
            </a:r>
            <a:r>
              <a:rPr lang="en-US" dirty="0" err="1" smtClean="0"/>
              <a:t>technológia</a:t>
            </a:r>
            <a:r>
              <a:rPr lang="en-US" dirty="0" smtClean="0"/>
              <a:t> (KVM, Hyper-V, </a:t>
            </a:r>
            <a:r>
              <a:rPr lang="en-US" dirty="0" err="1" smtClean="0"/>
              <a:t>Vmware</a:t>
            </a:r>
            <a:r>
              <a:rPr lang="en-US" dirty="0" smtClean="0"/>
              <a:t>, </a:t>
            </a:r>
            <a:r>
              <a:rPr lang="en-US" dirty="0" err="1" smtClean="0"/>
              <a:t>OpenVZ</a:t>
            </a:r>
            <a:r>
              <a:rPr lang="en-US" dirty="0" smtClean="0"/>
              <a:t>, LXC, Docker, bare-metal).</a:t>
            </a:r>
          </a:p>
          <a:p>
            <a:pPr marL="742950" lvl="1" indent="-285750"/>
            <a:r>
              <a:rPr lang="en-US" dirty="0" err="1" smtClean="0"/>
              <a:t>Hálózat</a:t>
            </a:r>
            <a:endParaRPr lang="en-US" dirty="0"/>
          </a:p>
          <a:p>
            <a:pPr marL="1200150" lvl="2" indent="-285750"/>
            <a:r>
              <a:rPr lang="en-US" dirty="0" smtClean="0"/>
              <a:t>Neutron (a </a:t>
            </a:r>
            <a:r>
              <a:rPr lang="en-US" dirty="0" err="1" smtClean="0"/>
              <a:t>virtuális</a:t>
            </a:r>
            <a:r>
              <a:rPr lang="en-US" dirty="0" smtClean="0"/>
              <a:t> </a:t>
            </a:r>
            <a:r>
              <a:rPr lang="en-US" dirty="0" err="1" smtClean="0"/>
              <a:t>gépek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hozzférésének</a:t>
            </a:r>
            <a:r>
              <a:rPr lang="en-US" dirty="0" smtClean="0"/>
              <a:t> </a:t>
            </a:r>
            <a:r>
              <a:rPr lang="en-US" dirty="0" err="1" smtClean="0"/>
              <a:t>biztosítása</a:t>
            </a:r>
            <a:r>
              <a:rPr lang="en-US" dirty="0" smtClean="0"/>
              <a:t>, </a:t>
            </a:r>
            <a:r>
              <a:rPr lang="en-US" dirty="0" err="1" smtClean="0"/>
              <a:t>menedzselése</a:t>
            </a:r>
            <a:r>
              <a:rPr lang="en-US" dirty="0"/>
              <a:t>)</a:t>
            </a:r>
            <a:endParaRPr lang="en-US" dirty="0" smtClean="0"/>
          </a:p>
          <a:p>
            <a:pPr marL="742950" lvl="1" indent="-285750"/>
            <a:r>
              <a:rPr lang="en-US" dirty="0" err="1" smtClean="0"/>
              <a:t>Tárolás</a:t>
            </a:r>
            <a:endParaRPr lang="en-US" dirty="0" smtClean="0"/>
          </a:p>
          <a:p>
            <a:pPr marL="1200150" lvl="2" indent="-285750"/>
            <a:r>
              <a:rPr lang="en-US" dirty="0" smtClean="0"/>
              <a:t>Cinder (</a:t>
            </a:r>
            <a:r>
              <a:rPr lang="en-US" dirty="0" err="1" smtClean="0"/>
              <a:t>tároló</a:t>
            </a:r>
            <a:r>
              <a:rPr lang="en-US" dirty="0" smtClean="0"/>
              <a:t> </a:t>
            </a:r>
            <a:r>
              <a:rPr lang="en-US" dirty="0" err="1" smtClean="0"/>
              <a:t>eszközök</a:t>
            </a:r>
            <a:r>
              <a:rPr lang="en-US" dirty="0" smtClean="0"/>
              <a:t> </a:t>
            </a:r>
            <a:r>
              <a:rPr lang="en-US" dirty="0" err="1" smtClean="0"/>
              <a:t>biztosítása</a:t>
            </a:r>
            <a:r>
              <a:rPr lang="en-US" dirty="0" smtClean="0"/>
              <a:t> a </a:t>
            </a:r>
            <a:r>
              <a:rPr lang="en-US" dirty="0" err="1" smtClean="0"/>
              <a:t>virtuális</a:t>
            </a:r>
            <a:r>
              <a:rPr lang="en-US" dirty="0" smtClean="0"/>
              <a:t> </a:t>
            </a:r>
            <a:r>
              <a:rPr lang="en-US" dirty="0" err="1" smtClean="0"/>
              <a:t>gépek</a:t>
            </a:r>
            <a:r>
              <a:rPr lang="en-US" dirty="0" smtClean="0"/>
              <a:t> </a:t>
            </a:r>
            <a:r>
              <a:rPr lang="en-US" dirty="0" err="1" smtClean="0"/>
              <a:t>számára</a:t>
            </a:r>
            <a:r>
              <a:rPr lang="en-US" dirty="0" smtClean="0"/>
              <a:t>)</a:t>
            </a:r>
          </a:p>
          <a:p>
            <a:pPr marL="1200150" lvl="2" indent="-285750"/>
            <a:r>
              <a:rPr lang="en-US" dirty="0" err="1" smtClean="0"/>
              <a:t>Számos</a:t>
            </a:r>
            <a:r>
              <a:rPr lang="en-US" dirty="0" smtClean="0"/>
              <a:t> </a:t>
            </a:r>
            <a:r>
              <a:rPr lang="en-US" dirty="0" err="1" smtClean="0"/>
              <a:t>tároló</a:t>
            </a:r>
            <a:r>
              <a:rPr lang="en-US" dirty="0" smtClean="0"/>
              <a:t> </a:t>
            </a:r>
            <a:r>
              <a:rPr lang="en-US" dirty="0" err="1" smtClean="0"/>
              <a:t>megoldást</a:t>
            </a:r>
            <a:r>
              <a:rPr lang="en-US" dirty="0" smtClean="0"/>
              <a:t> </a:t>
            </a:r>
            <a:r>
              <a:rPr lang="en-US" dirty="0" err="1" smtClean="0"/>
              <a:t>támogat</a:t>
            </a:r>
            <a:r>
              <a:rPr lang="en-US" dirty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OpenStack (</a:t>
            </a:r>
            <a:r>
              <a:rPr lang="en-US" dirty="0" err="1" smtClean="0"/>
              <a:t>pl</a:t>
            </a:r>
            <a:r>
              <a:rPr lang="en-US" dirty="0" smtClean="0"/>
              <a:t>, </a:t>
            </a:r>
            <a:r>
              <a:rPr lang="en-US" dirty="0" err="1" smtClean="0"/>
              <a:t>Ceph</a:t>
            </a:r>
            <a:r>
              <a:rPr lang="en-US" dirty="0" smtClean="0"/>
              <a:t>, </a:t>
            </a:r>
            <a:r>
              <a:rPr lang="en-US" dirty="0" err="1" smtClean="0"/>
              <a:t>blok</a:t>
            </a:r>
            <a:r>
              <a:rPr lang="en-US" dirty="0" smtClean="0"/>
              <a:t> </a:t>
            </a:r>
            <a:r>
              <a:rPr lang="en-US" dirty="0" err="1" smtClean="0"/>
              <a:t>tároló</a:t>
            </a:r>
            <a:r>
              <a:rPr lang="en-US" dirty="0" smtClean="0"/>
              <a:t>, </a:t>
            </a:r>
            <a:r>
              <a:rPr lang="en-US" dirty="0" err="1" smtClean="0"/>
              <a:t>objektum</a:t>
            </a:r>
            <a:r>
              <a:rPr lang="en-US" dirty="0" smtClean="0"/>
              <a:t> </a:t>
            </a:r>
            <a:r>
              <a:rPr lang="en-US" dirty="0" err="1" smtClean="0"/>
              <a:t>tároló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2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OpenStack </a:t>
            </a:r>
            <a:r>
              <a:rPr lang="en-US" dirty="0" err="1" smtClean="0"/>
              <a:t>komponensek</a:t>
            </a:r>
            <a:r>
              <a:rPr lang="en-US" dirty="0" smtClean="0"/>
              <a:t> II.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Jelenleg</a:t>
            </a:r>
            <a:r>
              <a:rPr lang="en-US" dirty="0" smtClean="0"/>
              <a:t> 16 </a:t>
            </a:r>
            <a:r>
              <a:rPr lang="en-US" dirty="0" err="1" smtClean="0"/>
              <a:t>szolgáltatás</a:t>
            </a:r>
            <a:r>
              <a:rPr lang="en-US" dirty="0" smtClean="0"/>
              <a:t>:</a:t>
            </a:r>
          </a:p>
          <a:p>
            <a:pPr marL="742950" lvl="1" indent="-285750"/>
            <a:r>
              <a:rPr lang="en-US" dirty="0" smtClean="0"/>
              <a:t>6 </a:t>
            </a:r>
            <a:r>
              <a:rPr lang="en-US" dirty="0" err="1" smtClean="0"/>
              <a:t>alap</a:t>
            </a:r>
            <a:endParaRPr lang="en-US" dirty="0" smtClean="0"/>
          </a:p>
          <a:p>
            <a:pPr marL="742950" lvl="1" indent="-285750"/>
            <a:r>
              <a:rPr lang="en-US" dirty="0" smtClean="0"/>
              <a:t>13 </a:t>
            </a:r>
            <a:r>
              <a:rPr lang="en-US" dirty="0" err="1" smtClean="0"/>
              <a:t>kiegészítő</a:t>
            </a:r>
            <a:endParaRPr lang="en-US" dirty="0" smtClean="0"/>
          </a:p>
          <a:p>
            <a:r>
              <a:rPr lang="en-US" dirty="0" err="1" smtClean="0"/>
              <a:t>Számos</a:t>
            </a:r>
            <a:r>
              <a:rPr lang="en-US" dirty="0" smtClean="0"/>
              <a:t> </a:t>
            </a:r>
            <a:r>
              <a:rPr lang="en-US" dirty="0" err="1" smtClean="0"/>
              <a:t>ezekre</a:t>
            </a:r>
            <a:r>
              <a:rPr lang="en-US" dirty="0" smtClean="0"/>
              <a:t> a </a:t>
            </a:r>
            <a:r>
              <a:rPr lang="en-US" dirty="0" err="1" smtClean="0"/>
              <a:t>szolgáltatásokra</a:t>
            </a:r>
            <a:r>
              <a:rPr lang="en-US" dirty="0" smtClean="0"/>
              <a:t> </a:t>
            </a:r>
            <a:r>
              <a:rPr lang="en-US" dirty="0" err="1" smtClean="0"/>
              <a:t>épülő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endParaRPr lang="en-US" dirty="0"/>
          </a:p>
          <a:p>
            <a:pPr marL="742950" lvl="1" indent="-285750"/>
            <a:r>
              <a:rPr lang="en-US" dirty="0" err="1" smtClean="0"/>
              <a:t>Komplett</a:t>
            </a:r>
            <a:r>
              <a:rPr lang="en-US" dirty="0" smtClean="0"/>
              <a:t> </a:t>
            </a:r>
            <a:r>
              <a:rPr lang="en-US" dirty="0" err="1" smtClean="0"/>
              <a:t>telepítési</a:t>
            </a:r>
            <a:r>
              <a:rPr lang="en-US" dirty="0" smtClean="0"/>
              <a:t> </a:t>
            </a:r>
            <a:r>
              <a:rPr lang="en-US" dirty="0" err="1" smtClean="0"/>
              <a:t>megoldások</a:t>
            </a:r>
            <a:r>
              <a:rPr lang="en-US" dirty="0" smtClean="0"/>
              <a:t> (pl. Fuel, </a:t>
            </a:r>
            <a:r>
              <a:rPr lang="en-US" dirty="0" err="1" smtClean="0"/>
              <a:t>Kolla</a:t>
            </a:r>
            <a:r>
              <a:rPr lang="en-US" dirty="0" smtClean="0"/>
              <a:t>, Chef)</a:t>
            </a:r>
          </a:p>
          <a:p>
            <a:pPr marL="742950" lvl="1" indent="-285750"/>
            <a:r>
              <a:rPr lang="en-US" dirty="0" err="1" smtClean="0"/>
              <a:t>Publikus</a:t>
            </a:r>
            <a:r>
              <a:rPr lang="en-US" dirty="0" smtClean="0"/>
              <a:t> </a:t>
            </a:r>
            <a:r>
              <a:rPr lang="en-US" dirty="0" err="1" smtClean="0"/>
              <a:t>felhők</a:t>
            </a:r>
            <a:r>
              <a:rPr lang="en-US" dirty="0"/>
              <a:t> </a:t>
            </a:r>
            <a:r>
              <a:rPr lang="en-US" dirty="0" smtClean="0"/>
              <a:t>(pl. Rackspace)</a:t>
            </a:r>
          </a:p>
          <a:p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dokumentált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3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OpenStack </a:t>
            </a:r>
            <a:r>
              <a:rPr lang="en-US" dirty="0" err="1" smtClean="0"/>
              <a:t>telepítése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üzemeltetése</a:t>
            </a:r>
            <a:r>
              <a:rPr lang="en-US" dirty="0" smtClean="0"/>
              <a:t> I.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alapvető</a:t>
            </a:r>
            <a:r>
              <a:rPr lang="en-US" dirty="0" smtClean="0"/>
              <a:t> </a:t>
            </a:r>
            <a:r>
              <a:rPr lang="en-US" dirty="0" err="1" smtClean="0"/>
              <a:t>működéshez</a:t>
            </a:r>
            <a:r>
              <a:rPr lang="en-US" dirty="0" smtClean="0"/>
              <a:t> minimum 5 </a:t>
            </a:r>
            <a:r>
              <a:rPr lang="en-US" dirty="0" err="1" smtClean="0"/>
              <a:t>komponens</a:t>
            </a:r>
            <a:r>
              <a:rPr lang="en-US" dirty="0" smtClean="0"/>
              <a:t> </a:t>
            </a:r>
            <a:r>
              <a:rPr lang="en-US" dirty="0" err="1" smtClean="0"/>
              <a:t>szükséges</a:t>
            </a:r>
            <a:r>
              <a:rPr lang="en-US" dirty="0" smtClean="0"/>
              <a:t>:</a:t>
            </a:r>
          </a:p>
          <a:p>
            <a:pPr marL="742950" lvl="1" indent="-285750"/>
            <a:r>
              <a:rPr lang="en-US" dirty="0" smtClean="0"/>
              <a:t>Nova (compute)</a:t>
            </a:r>
          </a:p>
          <a:p>
            <a:pPr marL="742950" lvl="1" indent="-285750"/>
            <a:r>
              <a:rPr lang="en-US" dirty="0" smtClean="0"/>
              <a:t>Neutron (</a:t>
            </a:r>
            <a:r>
              <a:rPr lang="en-US" dirty="0" err="1" smtClean="0"/>
              <a:t>hálózat</a:t>
            </a:r>
            <a:r>
              <a:rPr lang="en-US" dirty="0" smtClean="0"/>
              <a:t>)</a:t>
            </a:r>
          </a:p>
          <a:p>
            <a:pPr marL="742950" lvl="1" indent="-285750"/>
            <a:r>
              <a:rPr lang="en-US" dirty="0" smtClean="0"/>
              <a:t>Glance (</a:t>
            </a:r>
            <a:r>
              <a:rPr lang="en-US" dirty="0" err="1" smtClean="0"/>
              <a:t>imagek</a:t>
            </a:r>
            <a:r>
              <a:rPr lang="en-US" dirty="0" smtClean="0"/>
              <a:t> </a:t>
            </a:r>
            <a:r>
              <a:rPr lang="en-US" dirty="0" err="1" smtClean="0"/>
              <a:t>tárolása</a:t>
            </a:r>
            <a:r>
              <a:rPr lang="en-US" dirty="0" smtClean="0"/>
              <a:t>)</a:t>
            </a:r>
          </a:p>
          <a:p>
            <a:pPr marL="742950" lvl="1" indent="-285750"/>
            <a:r>
              <a:rPr lang="en-US" dirty="0" smtClean="0"/>
              <a:t>Cinder (storage)</a:t>
            </a:r>
          </a:p>
          <a:p>
            <a:pPr marL="742950" lvl="1" indent="-285750"/>
            <a:r>
              <a:rPr lang="en-US" dirty="0" smtClean="0"/>
              <a:t>Keystone (</a:t>
            </a:r>
            <a:r>
              <a:rPr lang="en-US" dirty="0" err="1" smtClean="0"/>
              <a:t>authentikáció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authorizáció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alapvető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működéséhez</a:t>
            </a:r>
            <a:r>
              <a:rPr lang="en-US" dirty="0" smtClean="0"/>
              <a:t> </a:t>
            </a:r>
            <a:r>
              <a:rPr lang="en-US" dirty="0" err="1" smtClean="0"/>
              <a:t>egyéb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OpenStack </a:t>
            </a:r>
            <a:r>
              <a:rPr lang="en-US" dirty="0" err="1" smtClean="0"/>
              <a:t>specifikus</a:t>
            </a:r>
            <a:r>
              <a:rPr lang="en-US" dirty="0" smtClean="0"/>
              <a:t> </a:t>
            </a:r>
            <a:r>
              <a:rPr lang="en-US" dirty="0" err="1" smtClean="0"/>
              <a:t>komponensre</a:t>
            </a:r>
            <a:r>
              <a:rPr lang="en-US" dirty="0" smtClean="0"/>
              <a:t> is </a:t>
            </a:r>
            <a:r>
              <a:rPr lang="en-US" dirty="0" err="1" smtClean="0"/>
              <a:t>szükég</a:t>
            </a:r>
            <a:r>
              <a:rPr lang="en-US" dirty="0" smtClean="0"/>
              <a:t> van:</a:t>
            </a:r>
          </a:p>
          <a:p>
            <a:pPr marL="742950" lvl="1" indent="-285750"/>
            <a:r>
              <a:rPr lang="en-US" dirty="0" err="1" smtClean="0"/>
              <a:t>Adatbázis</a:t>
            </a:r>
            <a:r>
              <a:rPr lang="en-US" dirty="0" smtClean="0"/>
              <a:t> (pl. MySQL</a:t>
            </a:r>
            <a:r>
              <a:rPr lang="en-US" dirty="0"/>
              <a:t>, </a:t>
            </a:r>
            <a:r>
              <a:rPr lang="en-US" dirty="0" smtClean="0"/>
              <a:t>PostgreSQL, MongoDB)</a:t>
            </a:r>
          </a:p>
          <a:p>
            <a:pPr marL="742950" lvl="1" indent="-285750"/>
            <a:r>
              <a:rPr lang="en-US" dirty="0" err="1" smtClean="0"/>
              <a:t>Memcached</a:t>
            </a:r>
            <a:r>
              <a:rPr lang="en-US" dirty="0"/>
              <a:t> </a:t>
            </a:r>
            <a:r>
              <a:rPr lang="en-US" dirty="0" smtClean="0"/>
              <a:t>(Token </a:t>
            </a:r>
            <a:r>
              <a:rPr lang="en-US" dirty="0" err="1" smtClean="0"/>
              <a:t>perzisztenciára</a:t>
            </a:r>
            <a:r>
              <a:rPr lang="en-US" dirty="0" smtClean="0"/>
              <a:t>. </a:t>
            </a:r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már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Mitakában</a:t>
            </a:r>
            <a:r>
              <a:rPr lang="en-US" dirty="0" smtClean="0"/>
              <a:t> </a:t>
            </a:r>
            <a:r>
              <a:rPr lang="en-US" dirty="0" err="1" smtClean="0"/>
              <a:t>deprecatednek</a:t>
            </a:r>
            <a:r>
              <a:rPr lang="en-US" dirty="0" smtClean="0"/>
              <a:t> </a:t>
            </a:r>
            <a:r>
              <a:rPr lang="en-US" dirty="0" err="1" smtClean="0"/>
              <a:t>számít</a:t>
            </a:r>
            <a:r>
              <a:rPr lang="en-US" dirty="0" smtClean="0"/>
              <a:t>. </a:t>
            </a:r>
            <a:r>
              <a:rPr lang="en-US" dirty="0" err="1" smtClean="0"/>
              <a:t>Érdemes</a:t>
            </a:r>
            <a:r>
              <a:rPr lang="en-US" dirty="0" smtClean="0"/>
              <a:t> </a:t>
            </a:r>
            <a:r>
              <a:rPr lang="en-US" dirty="0" err="1" smtClean="0"/>
              <a:t>fermet</a:t>
            </a:r>
            <a:r>
              <a:rPr lang="en-US" dirty="0" smtClean="0"/>
              <a:t> </a:t>
            </a:r>
            <a:r>
              <a:rPr lang="en-US" dirty="0" err="1" smtClean="0"/>
              <a:t>tokent</a:t>
            </a:r>
            <a:r>
              <a:rPr lang="en-US" dirty="0" smtClean="0"/>
              <a:t> </a:t>
            </a:r>
            <a:r>
              <a:rPr lang="en-US" dirty="0" err="1" smtClean="0"/>
              <a:t>használni</a:t>
            </a:r>
            <a:r>
              <a:rPr lang="en-US" dirty="0" smtClean="0"/>
              <a:t>.)</a:t>
            </a:r>
            <a:endParaRPr lang="en-US" dirty="0" smtClean="0"/>
          </a:p>
          <a:p>
            <a:pPr marL="742950" lvl="1" indent="-285750"/>
            <a:r>
              <a:rPr lang="en-US" dirty="0" smtClean="0"/>
              <a:t>AMQP (</a:t>
            </a:r>
            <a:r>
              <a:rPr lang="en-US" dirty="0" err="1" smtClean="0"/>
              <a:t>Ezen</a:t>
            </a:r>
            <a:r>
              <a:rPr lang="en-US" dirty="0" smtClean="0"/>
              <a:t> </a:t>
            </a:r>
            <a:r>
              <a:rPr lang="en-US" dirty="0" err="1" smtClean="0"/>
              <a:t>keresztül</a:t>
            </a:r>
            <a:r>
              <a:rPr lang="en-US" dirty="0" smtClean="0"/>
              <a:t> </a:t>
            </a:r>
            <a:r>
              <a:rPr lang="en-US" dirty="0" err="1" smtClean="0"/>
              <a:t>kommunikálnak</a:t>
            </a:r>
            <a:r>
              <a:rPr lang="en-US" dirty="0" smtClean="0"/>
              <a:t> </a:t>
            </a:r>
            <a:r>
              <a:rPr lang="en-US" dirty="0" err="1" smtClean="0"/>
              <a:t>egymással</a:t>
            </a:r>
            <a:r>
              <a:rPr lang="en-US" dirty="0" smtClean="0"/>
              <a:t> </a:t>
            </a:r>
            <a:r>
              <a:rPr lang="en-US" dirty="0" err="1" smtClean="0"/>
              <a:t>egyes</a:t>
            </a:r>
            <a:r>
              <a:rPr lang="en-US" dirty="0" smtClean="0"/>
              <a:t> OpenStack </a:t>
            </a:r>
            <a:r>
              <a:rPr lang="en-US" dirty="0" err="1" smtClean="0"/>
              <a:t>komponensek</a:t>
            </a:r>
            <a:r>
              <a:rPr lang="en-US" dirty="0" smtClean="0"/>
              <a:t>.)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5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345613" y="6478588"/>
            <a:ext cx="2843212" cy="219075"/>
          </a:xfrm>
        </p:spPr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071" y="165107"/>
            <a:ext cx="9215979" cy="654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7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a Docker?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Konténer</a:t>
            </a:r>
            <a:r>
              <a:rPr lang="en-US" dirty="0" smtClean="0"/>
              <a:t> </a:t>
            </a:r>
            <a:r>
              <a:rPr lang="en-US" dirty="0" err="1" smtClean="0"/>
              <a:t>technológia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Docker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olyan</a:t>
            </a:r>
            <a:r>
              <a:rPr lang="en-US" dirty="0" smtClean="0"/>
              <a:t> </a:t>
            </a:r>
            <a:r>
              <a:rPr lang="en-US" dirty="0" err="1" smtClean="0"/>
              <a:t>nyílt</a:t>
            </a:r>
            <a:r>
              <a:rPr lang="en-US" dirty="0" smtClean="0"/>
              <a:t> platform, </a:t>
            </a:r>
            <a:r>
              <a:rPr lang="en-US" dirty="0" err="1" smtClean="0"/>
              <a:t>amely</a:t>
            </a:r>
            <a:r>
              <a:rPr lang="en-US" dirty="0" smtClean="0"/>
              <a:t> </a:t>
            </a:r>
            <a:r>
              <a:rPr lang="en-US" dirty="0" err="1" smtClean="0"/>
              <a:t>lehetővé</a:t>
            </a:r>
            <a:r>
              <a:rPr lang="en-US" dirty="0" smtClean="0"/>
              <a:t> </a:t>
            </a:r>
            <a:r>
              <a:rPr lang="en-US" dirty="0" err="1" smtClean="0"/>
              <a:t>teszi</a:t>
            </a:r>
            <a:r>
              <a:rPr lang="en-US" dirty="0" smtClean="0"/>
              <a:t> a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konténerbe</a:t>
            </a:r>
            <a:r>
              <a:rPr lang="en-US" dirty="0" smtClean="0"/>
              <a:t> </a:t>
            </a:r>
            <a:r>
              <a:rPr lang="en-US" dirty="0" err="1" smtClean="0"/>
              <a:t>történő</a:t>
            </a:r>
            <a:r>
              <a:rPr lang="en-US" dirty="0" smtClean="0"/>
              <a:t> </a:t>
            </a:r>
            <a:r>
              <a:rPr lang="en-US" dirty="0" err="1" smtClean="0"/>
              <a:t>csomagolását</a:t>
            </a:r>
            <a:r>
              <a:rPr lang="en-US" dirty="0" smtClean="0"/>
              <a:t>, </a:t>
            </a:r>
            <a:r>
              <a:rPr lang="en-US" dirty="0" err="1" smtClean="0"/>
              <a:t>azok</a:t>
            </a:r>
            <a:r>
              <a:rPr lang="en-US" dirty="0" smtClean="0"/>
              <a:t> </a:t>
            </a:r>
            <a:r>
              <a:rPr lang="en-US" dirty="0" err="1" smtClean="0"/>
              <a:t>terjesztését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futtatását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Docker </a:t>
            </a:r>
            <a:r>
              <a:rPr lang="en-US" dirty="0" err="1" smtClean="0"/>
              <a:t>előnye</a:t>
            </a:r>
            <a:r>
              <a:rPr lang="en-US" dirty="0" smtClean="0"/>
              <a:t> a “</a:t>
            </a:r>
            <a:r>
              <a:rPr lang="en-US" dirty="0" err="1" smtClean="0"/>
              <a:t>hagyományos</a:t>
            </a:r>
            <a:r>
              <a:rPr lang="en-US" dirty="0" smtClean="0"/>
              <a:t>” </a:t>
            </a:r>
            <a:r>
              <a:rPr lang="en-US" dirty="0" err="1" smtClean="0"/>
              <a:t>telepítéssel</a:t>
            </a:r>
            <a:r>
              <a:rPr lang="en-US" dirty="0" smtClean="0"/>
              <a:t> </a:t>
            </a:r>
            <a:r>
              <a:rPr lang="en-US" dirty="0" err="1" smtClean="0"/>
              <a:t>szemben</a:t>
            </a:r>
            <a:endParaRPr lang="en-US" dirty="0" smtClean="0"/>
          </a:p>
          <a:p>
            <a:pPr marL="742950" lvl="1" indent="-285750"/>
            <a:r>
              <a:rPr lang="en-US" dirty="0" err="1" smtClean="0"/>
              <a:t>Teljesen</a:t>
            </a:r>
            <a:r>
              <a:rPr lang="en-US" dirty="0" smtClean="0"/>
              <a:t> </a:t>
            </a:r>
            <a:r>
              <a:rPr lang="en-US" dirty="0" err="1" smtClean="0"/>
              <a:t>elkülöníthető</a:t>
            </a:r>
            <a:r>
              <a:rPr lang="en-US" dirty="0" smtClean="0"/>
              <a:t> </a:t>
            </a:r>
            <a:r>
              <a:rPr lang="en-US" dirty="0" err="1" smtClean="0"/>
              <a:t>futtató</a:t>
            </a:r>
            <a:r>
              <a:rPr lang="en-US" dirty="0" smtClean="0"/>
              <a:t> </a:t>
            </a:r>
            <a:r>
              <a:rPr lang="en-US" dirty="0" err="1" smtClean="0"/>
              <a:t>környezet</a:t>
            </a:r>
            <a:r>
              <a:rPr lang="en-US" dirty="0" smtClean="0"/>
              <a:t> (</a:t>
            </a:r>
            <a:r>
              <a:rPr lang="en-US" dirty="0" err="1" smtClean="0"/>
              <a:t>akár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operációs</a:t>
            </a:r>
            <a:r>
              <a:rPr lang="en-US" dirty="0" smtClean="0"/>
              <a:t> </a:t>
            </a:r>
            <a:r>
              <a:rPr lang="en-US" dirty="0" err="1" smtClean="0"/>
              <a:t>rendszer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gazda</a:t>
            </a:r>
            <a:r>
              <a:rPr lang="en-US" dirty="0" smtClean="0"/>
              <a:t> </a:t>
            </a:r>
            <a:r>
              <a:rPr lang="en-US" dirty="0" err="1" smtClean="0"/>
              <a:t>gépen</a:t>
            </a:r>
            <a:r>
              <a:rPr lang="en-US" dirty="0" smtClean="0"/>
              <a:t>).</a:t>
            </a:r>
          </a:p>
          <a:p>
            <a:pPr marL="742950" lvl="1" indent="-285750"/>
            <a:r>
              <a:rPr lang="en-US" dirty="0" err="1" smtClean="0"/>
              <a:t>Könnyű</a:t>
            </a:r>
            <a:r>
              <a:rPr lang="en-US" dirty="0" smtClean="0"/>
              <a:t> </a:t>
            </a:r>
            <a:r>
              <a:rPr lang="en-US" dirty="0" err="1" smtClean="0"/>
              <a:t>karbantarthatóság</a:t>
            </a:r>
            <a:r>
              <a:rPr lang="en-US" dirty="0" smtClean="0"/>
              <a:t>.</a:t>
            </a:r>
          </a:p>
          <a:p>
            <a:pPr marL="742950" lvl="1" indent="-285750"/>
            <a:r>
              <a:rPr lang="en-US" dirty="0" err="1" smtClean="0"/>
              <a:t>Egyszerű</a:t>
            </a:r>
            <a:r>
              <a:rPr lang="en-US" dirty="0" smtClean="0"/>
              <a:t> </a:t>
            </a:r>
            <a:r>
              <a:rPr lang="en-US" dirty="0" err="1" smtClean="0"/>
              <a:t>terjesztés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Docker </a:t>
            </a:r>
            <a:r>
              <a:rPr lang="en-US" dirty="0" err="1" smtClean="0"/>
              <a:t>előnye</a:t>
            </a:r>
            <a:r>
              <a:rPr lang="en-US" dirty="0" smtClean="0"/>
              <a:t> a </a:t>
            </a:r>
            <a:r>
              <a:rPr lang="en-US" dirty="0" err="1" smtClean="0"/>
              <a:t>hagyományos</a:t>
            </a:r>
            <a:r>
              <a:rPr lang="en-US" dirty="0" smtClean="0"/>
              <a:t> </a:t>
            </a:r>
            <a:r>
              <a:rPr lang="en-US" dirty="0" err="1" smtClean="0"/>
              <a:t>virtualizációval</a:t>
            </a:r>
            <a:r>
              <a:rPr lang="en-US" dirty="0" smtClean="0"/>
              <a:t> </a:t>
            </a:r>
            <a:r>
              <a:rPr lang="en-US" dirty="0" err="1" smtClean="0"/>
              <a:t>szemben</a:t>
            </a:r>
            <a:endParaRPr lang="en-US" dirty="0"/>
          </a:p>
          <a:p>
            <a:pPr marL="742950" lvl="1" indent="-285750"/>
            <a:r>
              <a:rPr lang="en-US" dirty="0" err="1" smtClean="0"/>
              <a:t>Könnyebb</a:t>
            </a:r>
            <a:r>
              <a:rPr lang="en-US" dirty="0" smtClean="0"/>
              <a:t> </a:t>
            </a:r>
            <a:r>
              <a:rPr lang="en-US" dirty="0" err="1" smtClean="0"/>
              <a:t>hordozhatóság</a:t>
            </a:r>
            <a:r>
              <a:rPr lang="en-US" dirty="0" smtClean="0"/>
              <a:t>.</a:t>
            </a:r>
          </a:p>
          <a:p>
            <a:pPr marL="742950" lvl="1" indent="-285750"/>
            <a:r>
              <a:rPr lang="en-US" dirty="0" err="1" smtClean="0"/>
              <a:t>Egymásra</a:t>
            </a:r>
            <a:r>
              <a:rPr lang="en-US" dirty="0" smtClean="0"/>
              <a:t> </a:t>
            </a:r>
            <a:r>
              <a:rPr lang="en-US" dirty="0" err="1" smtClean="0"/>
              <a:t>épülő</a:t>
            </a:r>
            <a:r>
              <a:rPr lang="en-US" dirty="0" smtClean="0"/>
              <a:t> </a:t>
            </a:r>
            <a:r>
              <a:rPr lang="en-US" dirty="0" err="1" smtClean="0"/>
              <a:t>rétegek</a:t>
            </a:r>
            <a:r>
              <a:rPr lang="en-US" dirty="0" smtClean="0"/>
              <a:t>.</a:t>
            </a:r>
          </a:p>
          <a:p>
            <a:pPr marL="742950" lvl="1" indent="-285750"/>
            <a:r>
              <a:rPr lang="en-US" dirty="0" err="1" smtClean="0"/>
              <a:t>Kis</a:t>
            </a:r>
            <a:r>
              <a:rPr lang="en-US" dirty="0" smtClean="0"/>
              <a:t> </a:t>
            </a:r>
            <a:r>
              <a:rPr lang="en-US" dirty="0" err="1" smtClean="0"/>
              <a:t>méretű</a:t>
            </a:r>
            <a:r>
              <a:rPr lang="en-US" dirty="0" smtClean="0"/>
              <a:t> </a:t>
            </a:r>
            <a:r>
              <a:rPr lang="en-US" dirty="0" err="1" smtClean="0"/>
              <a:t>imagek</a:t>
            </a:r>
            <a:r>
              <a:rPr lang="en-US" dirty="0" smtClean="0"/>
              <a:t>.</a:t>
            </a:r>
          </a:p>
          <a:p>
            <a:pPr marL="742950" lvl="1" indent="-285750"/>
            <a:r>
              <a:rPr lang="en-US" dirty="0" err="1" smtClean="0"/>
              <a:t>Egyszerűbb</a:t>
            </a:r>
            <a:r>
              <a:rPr lang="en-US" dirty="0" smtClean="0"/>
              <a:t> </a:t>
            </a:r>
            <a:r>
              <a:rPr lang="en-US" dirty="0" err="1" smtClean="0"/>
              <a:t>terjesztés</a:t>
            </a:r>
            <a:r>
              <a:rPr lang="en-US" dirty="0" smtClean="0"/>
              <a:t> (</a:t>
            </a:r>
            <a:r>
              <a:rPr lang="en-US" dirty="0" err="1" smtClean="0"/>
              <a:t>nincs</a:t>
            </a:r>
            <a:r>
              <a:rPr lang="en-US" dirty="0" smtClean="0"/>
              <a:t> </a:t>
            </a:r>
            <a:r>
              <a:rPr lang="en-US" dirty="0" err="1" smtClean="0"/>
              <a:t>jelentősége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milyen</a:t>
            </a:r>
            <a:r>
              <a:rPr lang="en-US" dirty="0" smtClean="0"/>
              <a:t> </a:t>
            </a:r>
            <a:r>
              <a:rPr lang="en-US" dirty="0" err="1" smtClean="0"/>
              <a:t>virtualizációs</a:t>
            </a:r>
            <a:r>
              <a:rPr lang="en-US" dirty="0" smtClean="0"/>
              <a:t> </a:t>
            </a:r>
            <a:r>
              <a:rPr lang="en-US" dirty="0" err="1" smtClean="0"/>
              <a:t>technológiához</a:t>
            </a:r>
            <a:r>
              <a:rPr lang="en-US" dirty="0" smtClean="0"/>
              <a:t> </a:t>
            </a:r>
            <a:r>
              <a:rPr lang="en-US" dirty="0" err="1" smtClean="0"/>
              <a:t>készül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image.</a:t>
            </a:r>
          </a:p>
          <a:p>
            <a:r>
              <a:rPr lang="en-US" dirty="0" err="1" smtClean="0"/>
              <a:t>Rohamosan</a:t>
            </a:r>
            <a:r>
              <a:rPr lang="en-US" dirty="0" smtClean="0"/>
              <a:t> </a:t>
            </a:r>
            <a:r>
              <a:rPr lang="en-US" dirty="0" err="1" smtClean="0"/>
              <a:t>fejlődő</a:t>
            </a:r>
            <a:r>
              <a:rPr lang="en-US" dirty="0" smtClean="0"/>
              <a:t> </a:t>
            </a:r>
            <a:r>
              <a:rPr lang="en-US" dirty="0" err="1" smtClean="0"/>
              <a:t>nagy</a:t>
            </a:r>
            <a:r>
              <a:rPr lang="en-US" dirty="0" smtClean="0"/>
              <a:t> </a:t>
            </a:r>
            <a:r>
              <a:rPr lang="en-US" dirty="0" err="1" smtClean="0"/>
              <a:t>közösségi</a:t>
            </a:r>
            <a:r>
              <a:rPr lang="en-US" dirty="0" smtClean="0"/>
              <a:t> </a:t>
            </a:r>
            <a:r>
              <a:rPr lang="en-US" dirty="0" err="1" smtClean="0"/>
              <a:t>támogatással</a:t>
            </a:r>
            <a:r>
              <a:rPr lang="en-US" dirty="0" smtClean="0"/>
              <a:t> </a:t>
            </a:r>
            <a:r>
              <a:rPr lang="en-US" dirty="0" err="1" smtClean="0"/>
              <a:t>rendelkező</a:t>
            </a:r>
            <a:r>
              <a:rPr lang="en-US" dirty="0" smtClean="0"/>
              <a:t> </a:t>
            </a:r>
            <a:r>
              <a:rPr lang="en-US" dirty="0" err="1" smtClean="0"/>
              <a:t>technológia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5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Docker használata az OpenStack telepítéséhez az MTA Cloud</a:t>
            </a:r>
            <a:r>
              <a:rPr lang="en-US" dirty="0" smtClean="0"/>
              <a:t>@SZTAKI </a:t>
            </a:r>
            <a:r>
              <a:rPr lang="en-US" dirty="0" err="1" smtClean="0"/>
              <a:t>esetén</a:t>
            </a:r>
            <a:r>
              <a:rPr lang="en-US" dirty="0" smtClean="0"/>
              <a:t> I.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Docker használatának motivációja</a:t>
            </a:r>
          </a:p>
          <a:p>
            <a:pPr marL="742950" lvl="1" indent="-285750"/>
            <a:r>
              <a:rPr lang="hu-HU" dirty="0" smtClean="0"/>
              <a:t>OpenStack számos komponens.</a:t>
            </a:r>
          </a:p>
          <a:p>
            <a:pPr marL="742950" lvl="1" indent="-285750"/>
            <a:r>
              <a:rPr lang="hu-HU" dirty="0" smtClean="0"/>
              <a:t>A különböző disztribúciók más és más OpenStack verziókat szállítanak, akár saját patchekkel.</a:t>
            </a:r>
          </a:p>
          <a:p>
            <a:pPr marL="742950" lvl="1" indent="-285750"/>
            <a:r>
              <a:rPr lang="hu-HU" dirty="0" smtClean="0"/>
              <a:t>Gyors OpenStack kiadási ciklus (fél évente új kiadás).</a:t>
            </a:r>
          </a:p>
          <a:p>
            <a:pPr marL="742950" lvl="1" indent="-285750"/>
            <a:r>
              <a:rPr lang="hu-HU" dirty="0" smtClean="0"/>
              <a:t>Nehéz tesztelés éles környezetben. Egy tesztkörnyezet fenntartása költséges.</a:t>
            </a:r>
          </a:p>
          <a:p>
            <a:pPr marL="742950" lvl="1" indent="-285750"/>
            <a:r>
              <a:rPr lang="hu-HU" dirty="0" smtClean="0"/>
              <a:t>Az üzemeltetésnek a lehető legegyszerűbbnek kell lennie.</a:t>
            </a:r>
          </a:p>
          <a:p>
            <a:pPr marL="514350" indent="-285750"/>
            <a:r>
              <a:rPr lang="hu-HU" dirty="0" smtClean="0"/>
              <a:t>Technikai megvalósítás</a:t>
            </a:r>
          </a:p>
          <a:p>
            <a:pPr marL="742950" lvl="1" indent="-285750"/>
            <a:r>
              <a:rPr lang="hu-HU" dirty="0" smtClean="0"/>
              <a:t>Minden szolgáltatás minden komponense külön konténer.</a:t>
            </a:r>
            <a:r>
              <a:rPr lang="en-US" dirty="0" smtClean="0"/>
              <a:t> (pl. Nova 8 </a:t>
            </a:r>
            <a:r>
              <a:rPr lang="en-US" dirty="0" err="1" smtClean="0"/>
              <a:t>konténer</a:t>
            </a:r>
            <a:r>
              <a:rPr lang="en-US" dirty="0" smtClean="0"/>
              <a:t>)</a:t>
            </a:r>
            <a:endParaRPr lang="hu-HU" dirty="0" smtClean="0"/>
          </a:p>
          <a:p>
            <a:pPr marL="742950" lvl="1" indent="-285750"/>
            <a:r>
              <a:rPr lang="hu-HU" dirty="0" smtClean="0"/>
              <a:t>Alap image: </a:t>
            </a:r>
            <a:r>
              <a:rPr lang="hu-HU" dirty="0" err="1" smtClean="0"/>
              <a:t>Ubuntu</a:t>
            </a:r>
            <a:r>
              <a:rPr lang="hu-HU" dirty="0" smtClean="0"/>
              <a:t> 16.04</a:t>
            </a:r>
            <a:r>
              <a:rPr lang="en-US" dirty="0" smtClean="0"/>
              <a:t> LTS (</a:t>
            </a:r>
            <a:r>
              <a:rPr lang="en-US" dirty="0" err="1" smtClean="0"/>
              <a:t>hivatalos</a:t>
            </a:r>
            <a:r>
              <a:rPr lang="en-US" dirty="0" smtClean="0"/>
              <a:t> </a:t>
            </a:r>
            <a:r>
              <a:rPr lang="en-US" dirty="0" err="1" smtClean="0"/>
              <a:t>megjelenés</a:t>
            </a:r>
            <a:r>
              <a:rPr lang="en-US" dirty="0" smtClean="0"/>
              <a:t>: 04. 21.).</a:t>
            </a:r>
            <a:endParaRPr lang="hu-HU" dirty="0" smtClean="0"/>
          </a:p>
          <a:p>
            <a:pPr marL="742950" lvl="1" indent="-285750"/>
            <a:r>
              <a:rPr lang="hu-HU" dirty="0" smtClean="0"/>
              <a:t>OpenStack </a:t>
            </a:r>
            <a:r>
              <a:rPr lang="hu-HU" dirty="0" err="1" smtClean="0"/>
              <a:t>release</a:t>
            </a:r>
            <a:r>
              <a:rPr lang="hu-HU" dirty="0" smtClean="0"/>
              <a:t>: </a:t>
            </a:r>
            <a:r>
              <a:rPr lang="hu-HU" dirty="0" err="1" smtClean="0"/>
              <a:t>Mitaka</a:t>
            </a:r>
            <a:r>
              <a:rPr lang="en-US" dirty="0" smtClean="0"/>
              <a:t> (</a:t>
            </a:r>
            <a:r>
              <a:rPr lang="en-US" dirty="0" err="1" smtClean="0"/>
              <a:t>hivatalos</a:t>
            </a:r>
            <a:r>
              <a:rPr lang="en-US" dirty="0" smtClean="0"/>
              <a:t> </a:t>
            </a:r>
            <a:r>
              <a:rPr lang="en-US" dirty="0" err="1" smtClean="0"/>
              <a:t>megjelenés</a:t>
            </a:r>
            <a:r>
              <a:rPr lang="en-US" dirty="0" smtClean="0"/>
              <a:t>: 04. 08.).</a:t>
            </a:r>
            <a:endParaRPr lang="hu-HU" dirty="0" smtClean="0"/>
          </a:p>
          <a:p>
            <a:pPr marL="742950" lvl="1" indent="-285750"/>
            <a:r>
              <a:rPr lang="hu-HU" dirty="0" smtClean="0"/>
              <a:t>OpenStack telepítési módszer:</a:t>
            </a:r>
            <a:r>
              <a:rPr lang="en-US" dirty="0" smtClean="0"/>
              <a:t> </a:t>
            </a:r>
            <a:r>
              <a:rPr lang="en-US" dirty="0" err="1" smtClean="0"/>
              <a:t>Githubról</a:t>
            </a:r>
            <a:r>
              <a:rPr lang="en-US" dirty="0" smtClean="0"/>
              <a:t> pip-el.</a:t>
            </a:r>
          </a:p>
          <a:p>
            <a:pPr marL="742950" lvl="1" indent="-285750"/>
            <a:r>
              <a:rPr lang="en-US" dirty="0" err="1" smtClean="0"/>
              <a:t>Imageket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saját</a:t>
            </a:r>
            <a:r>
              <a:rPr lang="en-US" dirty="0" smtClean="0"/>
              <a:t> Docker </a:t>
            </a:r>
            <a:r>
              <a:rPr lang="en-US" dirty="0" err="1" smtClean="0"/>
              <a:t>registryben</a:t>
            </a:r>
            <a:r>
              <a:rPr lang="en-US" dirty="0" smtClean="0"/>
              <a:t> </a:t>
            </a:r>
            <a:r>
              <a:rPr lang="en-US" dirty="0" err="1" smtClean="0"/>
              <a:t>tároljuk</a:t>
            </a:r>
            <a:r>
              <a:rPr lang="en-US" dirty="0" smtClean="0"/>
              <a:t>. A </a:t>
            </a:r>
            <a:r>
              <a:rPr lang="en-US" dirty="0" err="1" smtClean="0"/>
              <a:t>Dockerfileokat</a:t>
            </a:r>
            <a:r>
              <a:rPr lang="en-US" dirty="0" smtClean="0"/>
              <a:t> </a:t>
            </a:r>
            <a:r>
              <a:rPr lang="en-US" dirty="0" err="1" smtClean="0"/>
              <a:t>pedig</a:t>
            </a:r>
            <a:r>
              <a:rPr lang="en-US" dirty="0" smtClean="0"/>
              <a:t> </a:t>
            </a:r>
            <a:r>
              <a:rPr lang="en-US" dirty="0" err="1" smtClean="0"/>
              <a:t>gitben</a:t>
            </a:r>
            <a:r>
              <a:rPr lang="en-US" dirty="0" smtClean="0"/>
              <a:t>.</a:t>
            </a:r>
          </a:p>
          <a:p>
            <a:pPr marL="742950" lvl="1" indent="-285750"/>
            <a:r>
              <a:rPr lang="en-US" dirty="0"/>
              <a:t>Host network </a:t>
            </a:r>
            <a:r>
              <a:rPr lang="en-US" dirty="0" err="1"/>
              <a:t>típus</a:t>
            </a:r>
            <a:r>
              <a:rPr lang="en-US" dirty="0"/>
              <a:t>.</a:t>
            </a:r>
          </a:p>
          <a:p>
            <a:pPr marL="742950" lvl="1" indent="-285750"/>
            <a:r>
              <a:rPr lang="en-US" dirty="0" err="1"/>
              <a:t>Pid</a:t>
            </a:r>
            <a:r>
              <a:rPr lang="en-US" dirty="0"/>
              <a:t> namespace a </a:t>
            </a:r>
            <a:r>
              <a:rPr lang="en-US" dirty="0" err="1"/>
              <a:t>Cephnek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Networkshop Debrecen, 2016.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ZTAKI_PPT">
  <a:themeElements>
    <a:clrScheme name="SZTAKI SZÍNEK">
      <a:dk1>
        <a:srgbClr val="254093"/>
      </a:dk1>
      <a:lt1>
        <a:sysClr val="window" lastClr="FFFFFF"/>
      </a:lt1>
      <a:dk2>
        <a:srgbClr val="254093"/>
      </a:dk2>
      <a:lt2>
        <a:srgbClr val="FFFFFF"/>
      </a:lt2>
      <a:accent1>
        <a:srgbClr val="F2C314"/>
      </a:accent1>
      <a:accent2>
        <a:srgbClr val="78C525"/>
      </a:accent2>
      <a:accent3>
        <a:srgbClr val="EE5C35"/>
      </a:accent3>
      <a:accent4>
        <a:srgbClr val="9451E7"/>
      </a:accent4>
      <a:accent5>
        <a:srgbClr val="4865BE"/>
      </a:accent5>
      <a:accent6>
        <a:srgbClr val="5E7AD1"/>
      </a:accent6>
      <a:hlink>
        <a:srgbClr val="7D96E3"/>
      </a:hlink>
      <a:folHlink>
        <a:srgbClr val="87898B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2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7176</TotalTime>
  <Words>1276</Words>
  <Application>Microsoft Office PowerPoint</Application>
  <PresentationFormat>Custom</PresentationFormat>
  <Paragraphs>194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Courier New</vt:lpstr>
      <vt:lpstr>HP Simplified</vt:lpstr>
      <vt:lpstr>Open Sans</vt:lpstr>
      <vt:lpstr>Open Sans Semibold</vt:lpstr>
      <vt:lpstr>SZTAKI_PPT</vt:lpstr>
      <vt:lpstr>OpenStack telepítése Docker és Ansible alapokon</vt:lpstr>
      <vt:lpstr>Miről lesz szó?</vt:lpstr>
      <vt:lpstr>Mi is az az OpenStack?</vt:lpstr>
      <vt:lpstr>OpenStack komponensek I.</vt:lpstr>
      <vt:lpstr>OpenStack komponensek II.</vt:lpstr>
      <vt:lpstr>OpenStack telepítése és üzemeltetése I.</vt:lpstr>
      <vt:lpstr>PowerPoint Presentation</vt:lpstr>
      <vt:lpstr>Mi az a Docker?</vt:lpstr>
      <vt:lpstr>Docker használata az OpenStack telepítéséhez az MTA Cloud@SZTAKI esetén I.</vt:lpstr>
      <vt:lpstr>Docker használata az OpenStack telepítéséhez az MTA Cloud@SZTAKI esetén II.</vt:lpstr>
      <vt:lpstr>Konténerek az MTA Cloudban</vt:lpstr>
      <vt:lpstr>Konfiguráció menedzsment I.</vt:lpstr>
      <vt:lpstr>Konfiguráció menedzsment II.</vt:lpstr>
      <vt:lpstr>Ansible használata I.</vt:lpstr>
      <vt:lpstr>Ansible használata II.</vt:lpstr>
      <vt:lpstr>Ansible használata III.</vt:lpstr>
      <vt:lpstr>OpenStack playbook egy részlete</vt:lpstr>
      <vt:lpstr>Egyéb műszaki megoldások az MTA Cloudban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Címdia</dc:title>
  <dc:creator>burgosz</dc:creator>
  <cp:lastModifiedBy>burgosz</cp:lastModifiedBy>
  <cp:revision>58</cp:revision>
  <dcterms:created xsi:type="dcterms:W3CDTF">2015-09-04T11:00:51Z</dcterms:created>
  <dcterms:modified xsi:type="dcterms:W3CDTF">2016-03-31T14:01:37Z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2839718</vt:lpwstr>
  </property>
  <property fmtid="{D5CDD505-2E9C-101B-9397-08002B2CF9AE}" pid="3" name="NXPowerLiteSettings">
    <vt:lpwstr>F900050004A000</vt:lpwstr>
  </property>
  <property fmtid="{D5CDD505-2E9C-101B-9397-08002B2CF9AE}" pid="4" name="NXPowerLiteVersion">
    <vt:lpwstr>D6.0.7</vt:lpwstr>
  </property>
</Properties>
</file>