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652" r:id="rId2"/>
  </p:sldMasterIdLst>
  <p:notesMasterIdLst>
    <p:notesMasterId r:id="rId15"/>
  </p:notesMasterIdLst>
  <p:handoutMasterIdLst>
    <p:handoutMasterId r:id="rId16"/>
  </p:handoutMasterIdLst>
  <p:sldIdLst>
    <p:sldId id="256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58" r:id="rId14"/>
  </p:sldIdLst>
  <p:sldSz cx="9144000" cy="6858000" type="screen4x3"/>
  <p:notesSz cx="6858000" cy="9144000"/>
  <p:defaultTextStyle>
    <a:defPPr>
      <a:defRPr lang="hu-HU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Arial" charset="0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Arial" charset="0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Arial" charset="0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Arial" charset="0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Arial" charset="0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charset="0"/>
        <a:ea typeface="Arial" charset="0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charset="0"/>
        <a:ea typeface="Arial" charset="0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charset="0"/>
        <a:ea typeface="Arial" charset="0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66"/>
    <a:srgbClr val="005B60"/>
    <a:srgbClr val="004C50"/>
    <a:srgbClr val="00504C"/>
    <a:srgbClr val="007D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94745" autoAdjust="0"/>
  </p:normalViewPr>
  <p:slideViewPr>
    <p:cSldViewPr>
      <p:cViewPr varScale="1">
        <p:scale>
          <a:sx n="102" d="100"/>
          <a:sy n="102" d="100"/>
        </p:scale>
        <p:origin x="13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EEC6132C-10CE-4C49-A359-C823F33071DF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6895241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DEDBCF93-10FD-CF4C-8087-0F195D6C41D5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5225650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EBEE605-3327-4644-98F4-ED9C473753FB}" type="slidenum">
              <a:rPr lang="hu-HU" altLang="en-US" sz="1200">
                <a:latin typeface="Arial" charset="0"/>
              </a:rPr>
              <a:pPr eaLnBrk="1" hangingPunct="1"/>
              <a:t>1</a:t>
            </a:fld>
            <a:endParaRPr lang="hu-HU" altLang="en-US" sz="1200">
              <a:latin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2784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0" y="0"/>
            <a:ext cx="9144000" cy="1916113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>
              <a:latin typeface="Times New Roman" pitchFamily="18" charset="0"/>
              <a:ea typeface="+mn-ea"/>
            </a:endParaRPr>
          </a:p>
        </p:txBody>
      </p:sp>
      <p:sp>
        <p:nvSpPr>
          <p:cNvPr id="3" name="Rectangle 16"/>
          <p:cNvSpPr>
            <a:spLocks noChangeArrowheads="1"/>
          </p:cNvSpPr>
          <p:nvPr/>
        </p:nvSpPr>
        <p:spPr bwMode="auto">
          <a:xfrm flipV="1">
            <a:off x="0" y="6021388"/>
            <a:ext cx="9144000" cy="836612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>
              <a:latin typeface="Times New Roman" pitchFamily="18" charset="0"/>
              <a:ea typeface="+mn-ea"/>
            </a:endParaRPr>
          </a:p>
        </p:txBody>
      </p:sp>
      <p:pic>
        <p:nvPicPr>
          <p:cNvPr id="4" name="Kép 13" descr="PPT_UMFT_uj_ke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8475"/>
            <a:ext cx="91440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ép 16" descr="PPT_UMFT_uj_logo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5521325"/>
            <a:ext cx="1071563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84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178078-9EC5-9240-B02A-2FE81DA7F6E9}" type="slidenum">
              <a:rPr lang="hu-HU" altLang="en-US"/>
              <a:pPr/>
              <a:t>‹#›</a:t>
            </a:fld>
            <a:r>
              <a:rPr lang="hu-HU" altLang="en-US"/>
              <a:t>. oldal</a:t>
            </a:r>
          </a:p>
        </p:txBody>
      </p:sp>
    </p:spTree>
    <p:extLst>
      <p:ext uri="{BB962C8B-B14F-4D97-AF65-F5344CB8AC3E}">
        <p14:creationId xmlns:p14="http://schemas.microsoft.com/office/powerpoint/2010/main" val="1558028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37325" y="96838"/>
            <a:ext cx="2149475" cy="6029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7313" y="96838"/>
            <a:ext cx="6297612" cy="6029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CE730F-8C93-7D46-82F2-E0571AE09CAE}" type="slidenum">
              <a:rPr lang="hu-HU" altLang="en-US"/>
              <a:pPr/>
              <a:t>‹#›</a:t>
            </a:fld>
            <a:r>
              <a:rPr lang="hu-HU" altLang="en-US"/>
              <a:t>. oldal</a:t>
            </a:r>
          </a:p>
        </p:txBody>
      </p:sp>
    </p:spTree>
    <p:extLst>
      <p:ext uri="{BB962C8B-B14F-4D97-AF65-F5344CB8AC3E}">
        <p14:creationId xmlns:p14="http://schemas.microsoft.com/office/powerpoint/2010/main" val="1509009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845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7306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058539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3940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7475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3146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7502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397998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3CA6D-168C-BB4A-8F09-4CAE321F0740}" type="slidenum">
              <a:rPr lang="hu-HU" altLang="en-US"/>
              <a:pPr/>
              <a:t>‹#›</a:t>
            </a:fld>
            <a:r>
              <a:rPr lang="hu-HU" altLang="en-US"/>
              <a:t>. oldal</a:t>
            </a:r>
          </a:p>
        </p:txBody>
      </p:sp>
    </p:spTree>
    <p:extLst>
      <p:ext uri="{BB962C8B-B14F-4D97-AF65-F5344CB8AC3E}">
        <p14:creationId xmlns:p14="http://schemas.microsoft.com/office/powerpoint/2010/main" val="5585849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541972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15596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9614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D1BE00-F0E7-8B41-B6DE-AE8BEC53359B}" type="slidenum">
              <a:rPr lang="hu-HU" altLang="en-US"/>
              <a:pPr/>
              <a:t>‹#›</a:t>
            </a:fld>
            <a:r>
              <a:rPr lang="hu-HU" altLang="en-US"/>
              <a:t>. oldal</a:t>
            </a:r>
          </a:p>
        </p:txBody>
      </p:sp>
    </p:spTree>
    <p:extLst>
      <p:ext uri="{BB962C8B-B14F-4D97-AF65-F5344CB8AC3E}">
        <p14:creationId xmlns:p14="http://schemas.microsoft.com/office/powerpoint/2010/main" val="1486872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981075"/>
            <a:ext cx="4038600" cy="514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038600" cy="514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3E8178-61E4-E144-B1E8-40821056108C}" type="slidenum">
              <a:rPr lang="hu-HU" altLang="en-US"/>
              <a:pPr/>
              <a:t>‹#›</a:t>
            </a:fld>
            <a:r>
              <a:rPr lang="hu-HU" altLang="en-US"/>
              <a:t>. oldal</a:t>
            </a:r>
          </a:p>
        </p:txBody>
      </p:sp>
    </p:spTree>
    <p:extLst>
      <p:ext uri="{BB962C8B-B14F-4D97-AF65-F5344CB8AC3E}">
        <p14:creationId xmlns:p14="http://schemas.microsoft.com/office/powerpoint/2010/main" val="1742676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1054CE-0894-BD4C-9EBE-5810724A4F19}" type="slidenum">
              <a:rPr lang="hu-HU" altLang="en-US"/>
              <a:pPr/>
              <a:t>‹#›</a:t>
            </a:fld>
            <a:r>
              <a:rPr lang="hu-HU" altLang="en-US"/>
              <a:t>. oldal</a:t>
            </a:r>
          </a:p>
        </p:txBody>
      </p:sp>
    </p:spTree>
    <p:extLst>
      <p:ext uri="{BB962C8B-B14F-4D97-AF65-F5344CB8AC3E}">
        <p14:creationId xmlns:p14="http://schemas.microsoft.com/office/powerpoint/2010/main" val="1784663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28E8DF-320E-B34A-9975-87A6EA43E2A5}" type="slidenum">
              <a:rPr lang="hu-HU" altLang="en-US"/>
              <a:pPr/>
              <a:t>‹#›</a:t>
            </a:fld>
            <a:r>
              <a:rPr lang="hu-HU" altLang="en-US"/>
              <a:t>. oldal</a:t>
            </a:r>
          </a:p>
        </p:txBody>
      </p:sp>
    </p:spTree>
    <p:extLst>
      <p:ext uri="{BB962C8B-B14F-4D97-AF65-F5344CB8AC3E}">
        <p14:creationId xmlns:p14="http://schemas.microsoft.com/office/powerpoint/2010/main" val="937716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C6DFD8-55E1-E947-AA2A-1D6DBD061EA6}" type="slidenum">
              <a:rPr lang="hu-HU" altLang="en-US"/>
              <a:pPr/>
              <a:t>‹#›</a:t>
            </a:fld>
            <a:r>
              <a:rPr lang="hu-HU" altLang="en-US"/>
              <a:t>. oldal</a:t>
            </a:r>
          </a:p>
        </p:txBody>
      </p:sp>
    </p:spTree>
    <p:extLst>
      <p:ext uri="{BB962C8B-B14F-4D97-AF65-F5344CB8AC3E}">
        <p14:creationId xmlns:p14="http://schemas.microsoft.com/office/powerpoint/2010/main" val="1968533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B27717-37FB-524F-95D7-FE173CA170F2}" type="slidenum">
              <a:rPr lang="hu-HU" altLang="en-US"/>
              <a:pPr/>
              <a:t>‹#›</a:t>
            </a:fld>
            <a:r>
              <a:rPr lang="hu-HU" altLang="en-US"/>
              <a:t>. oldal</a:t>
            </a:r>
          </a:p>
        </p:txBody>
      </p:sp>
    </p:spTree>
    <p:extLst>
      <p:ext uri="{BB962C8B-B14F-4D97-AF65-F5344CB8AC3E}">
        <p14:creationId xmlns:p14="http://schemas.microsoft.com/office/powerpoint/2010/main" val="1004090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928F6D-3F0E-5840-9E8A-814BAA9BC73D}" type="slidenum">
              <a:rPr lang="hu-HU" altLang="en-US"/>
              <a:pPr/>
              <a:t>‹#›</a:t>
            </a:fld>
            <a:r>
              <a:rPr lang="hu-HU" altLang="en-US"/>
              <a:t>. oldal</a:t>
            </a:r>
          </a:p>
        </p:txBody>
      </p:sp>
    </p:spTree>
    <p:extLst>
      <p:ext uri="{BB962C8B-B14F-4D97-AF65-F5344CB8AC3E}">
        <p14:creationId xmlns:p14="http://schemas.microsoft.com/office/powerpoint/2010/main" val="823846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ép 12" descr="PPT_UMFT_uj_logo2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25" y="6446838"/>
            <a:ext cx="6127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1" descr="ppt_mint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88" y="981075"/>
            <a:ext cx="5434012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1692275" y="223838"/>
            <a:ext cx="6192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b="1">
                <a:solidFill>
                  <a:schemeClr val="bg1"/>
                </a:solidFill>
                <a:latin typeface="Times New Roman" pitchFamily="18" charset="0"/>
                <a:ea typeface="+mn-ea"/>
              </a:rPr>
              <a:t>Nemzeti Információs Infrastruktúra Fejlesztési Intézet</a:t>
            </a:r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0825" y="6408738"/>
            <a:ext cx="12969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336666"/>
                </a:solidFill>
              </a:defRPr>
            </a:lvl1pPr>
          </a:lstStyle>
          <a:p>
            <a:fld id="{8564DD35-2822-0641-A2F7-DF1B6D9948B4}" type="slidenum">
              <a:rPr lang="hu-HU" altLang="en-US"/>
              <a:pPr/>
              <a:t>‹#›</a:t>
            </a:fld>
            <a:r>
              <a:rPr lang="hu-HU" altLang="en-US"/>
              <a:t>. oldal</a:t>
            </a:r>
          </a:p>
        </p:txBody>
      </p:sp>
      <p:pic>
        <p:nvPicPr>
          <p:cNvPr id="1030" name="Picture 22" descr="ppt_mint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4313"/>
            <a:ext cx="5434013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4" name="Text Box 28"/>
          <p:cNvSpPr txBox="1">
            <a:spLocks noChangeArrowheads="1"/>
          </p:cNvSpPr>
          <p:nvPr/>
        </p:nvSpPr>
        <p:spPr bwMode="auto">
          <a:xfrm>
            <a:off x="3253235" y="6402388"/>
            <a:ext cx="25010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Times New Roman" charset="0"/>
                <a:ea typeface="Arial" charset="0"/>
                <a:cs typeface="Arial" charset="0"/>
              </a:rPr>
              <a:t>VI-SEEM: HPC </a:t>
            </a:r>
            <a:r>
              <a:rPr lang="en-US" sz="1600" b="0" i="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Arial" charset="0"/>
                <a:cs typeface="Arial" charset="0"/>
              </a:rPr>
              <a:t>Délkeletről</a:t>
            </a:r>
            <a:endParaRPr lang="hu-HU" altLang="en-US" sz="1600" dirty="0">
              <a:solidFill>
                <a:srgbClr val="336666"/>
              </a:solidFill>
            </a:endParaRPr>
          </a:p>
        </p:txBody>
      </p:sp>
      <p:sp>
        <p:nvSpPr>
          <p:cNvPr id="4125" name="Rectangle 29"/>
          <p:cNvSpPr>
            <a:spLocks noChangeArrowheads="1"/>
          </p:cNvSpPr>
          <p:nvPr/>
        </p:nvSpPr>
        <p:spPr bwMode="auto">
          <a:xfrm>
            <a:off x="4356100" y="0"/>
            <a:ext cx="4787900" cy="6921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>
              <a:latin typeface="Times New Roman" pitchFamily="18" charset="0"/>
              <a:ea typeface="+mn-ea"/>
            </a:endParaRPr>
          </a:p>
        </p:txBody>
      </p:sp>
      <p:sp>
        <p:nvSpPr>
          <p:cNvPr id="4126" name="Rectangle 30"/>
          <p:cNvSpPr>
            <a:spLocks noChangeArrowheads="1"/>
          </p:cNvSpPr>
          <p:nvPr/>
        </p:nvSpPr>
        <p:spPr bwMode="auto">
          <a:xfrm>
            <a:off x="0" y="692150"/>
            <a:ext cx="9144000" cy="26035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>
              <a:latin typeface="Times New Roman" pitchFamily="18" charset="0"/>
              <a:ea typeface="+mn-ea"/>
            </a:endParaRPr>
          </a:p>
        </p:txBody>
      </p:sp>
      <p:sp>
        <p:nvSpPr>
          <p:cNvPr id="4119" name="Line 23"/>
          <p:cNvSpPr>
            <a:spLocks noChangeShapeType="1"/>
          </p:cNvSpPr>
          <p:nvPr/>
        </p:nvSpPr>
        <p:spPr bwMode="auto">
          <a:xfrm>
            <a:off x="539750" y="6381750"/>
            <a:ext cx="8064500" cy="0"/>
          </a:xfrm>
          <a:prstGeom prst="line">
            <a:avLst/>
          </a:prstGeom>
          <a:noFill/>
          <a:ln w="28575">
            <a:solidFill>
              <a:srgbClr val="3366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>
              <a:latin typeface="Times New Roman" pitchFamily="18" charset="0"/>
              <a:ea typeface="+mn-ea"/>
            </a:endParaRPr>
          </a:p>
        </p:txBody>
      </p:sp>
      <p:sp>
        <p:nvSpPr>
          <p:cNvPr id="1035" name="Rectangle 38"/>
          <p:cNvSpPr>
            <a:spLocks noGrp="1" noChangeArrowheads="1"/>
          </p:cNvSpPr>
          <p:nvPr>
            <p:ph type="title"/>
          </p:nvPr>
        </p:nvSpPr>
        <p:spPr bwMode="auto">
          <a:xfrm>
            <a:off x="87313" y="96838"/>
            <a:ext cx="82296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4000" tIns="10800" rIns="54000" bIns="1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/>
              <a:t>Mintacím szerkesztése</a:t>
            </a:r>
          </a:p>
        </p:txBody>
      </p:sp>
      <p:sp>
        <p:nvSpPr>
          <p:cNvPr id="1036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81075"/>
            <a:ext cx="82296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/>
              <a:t>Mintaszöveg szerkesztése</a:t>
            </a:r>
          </a:p>
          <a:p>
            <a:pPr lvl="1"/>
            <a:r>
              <a:rPr lang="hu-HU" altLang="en-US"/>
              <a:t>Második szint</a:t>
            </a:r>
          </a:p>
          <a:p>
            <a:pPr lvl="2"/>
            <a:r>
              <a:rPr lang="hu-HU" altLang="en-US"/>
              <a:t>Harmadik szint</a:t>
            </a:r>
          </a:p>
          <a:p>
            <a:pPr lvl="3"/>
            <a:r>
              <a:rPr lang="hu-HU" altLang="en-US"/>
              <a:t>Negyedik szint</a:t>
            </a:r>
          </a:p>
          <a:p>
            <a:pPr lvl="4"/>
            <a:r>
              <a:rPr lang="hu-HU" altLang="en-US"/>
              <a:t>Ötödik 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6666"/>
          </a:solidFill>
          <a:latin typeface="+mj-lt"/>
          <a:ea typeface="Arial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6666"/>
          </a:solidFill>
          <a:latin typeface="Times New Roman" pitchFamily="18" charset="0"/>
          <a:ea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6666"/>
          </a:solidFill>
          <a:latin typeface="Times New Roman" pitchFamily="18" charset="0"/>
          <a:ea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6666"/>
          </a:solidFill>
          <a:latin typeface="Times New Roman" pitchFamily="18" charset="0"/>
          <a:ea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6666"/>
          </a:solidFill>
          <a:latin typeface="Times New Roman" pitchFamily="18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6666"/>
          </a:solidFill>
          <a:latin typeface="Times New Roman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6666"/>
          </a:solidFill>
          <a:latin typeface="Times New Roman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6666"/>
          </a:solidFill>
          <a:latin typeface="Times New Roman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6666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336666"/>
          </a:solidFill>
          <a:latin typeface="+mn-lt"/>
          <a:ea typeface="Arial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2800">
          <a:solidFill>
            <a:srgbClr val="336666"/>
          </a:solidFill>
          <a:latin typeface="+mn-lt"/>
          <a:ea typeface="Arial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0000"/>
        <a:buFont typeface="Wingdings" charset="2"/>
        <a:buChar char="q"/>
        <a:defRPr sz="2400">
          <a:solidFill>
            <a:srgbClr val="336666"/>
          </a:solidFill>
          <a:latin typeface="+mn-lt"/>
          <a:ea typeface="Arial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36666"/>
          </a:solidFill>
          <a:latin typeface="+mn-lt"/>
          <a:ea typeface="Arial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66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66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66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66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66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Kép 4" descr="PPT_UMFT_uj_kep2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7375"/>
            <a:ext cx="91440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 rot="10800000">
            <a:off x="0" y="4941888"/>
            <a:ext cx="9144000" cy="1916112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>
              <a:latin typeface="Times New Roman" pitchFamily="18" charset="0"/>
              <a:ea typeface="+mn-ea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 rot="10800000" flipV="1">
            <a:off x="0" y="0"/>
            <a:ext cx="9144000" cy="836613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>
              <a:latin typeface="Times New Roman" pitchFamily="18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4" Type="http://schemas.openxmlformats.org/officeDocument/2006/relationships/image" Target="../media/image15.pn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ctrTitle" idx="4294967295"/>
          </p:nvPr>
        </p:nvSpPr>
        <p:spPr>
          <a:xfrm>
            <a:off x="684213" y="620713"/>
            <a:ext cx="7772400" cy="1223962"/>
          </a:xfrm>
        </p:spPr>
        <p:txBody>
          <a:bodyPr anchor="ctr"/>
          <a:lstStyle/>
          <a:p>
            <a:pPr algn="ctr"/>
            <a:r>
              <a:rPr lang="en-US" sz="3500" b="0" dirty="0"/>
              <a:t>VI-SEEM: HPC </a:t>
            </a:r>
            <a:r>
              <a:rPr lang="en-US" sz="3500" b="0" dirty="0" err="1" smtClean="0"/>
              <a:t>Délkeletről</a:t>
            </a:r>
            <a:endParaRPr lang="en-US" altLang="en-US" sz="3500" dirty="0"/>
          </a:p>
        </p:txBody>
      </p:sp>
      <p:sp>
        <p:nvSpPr>
          <p:cNvPr id="4099" name="Rectangle 10"/>
          <p:cNvSpPr>
            <a:spLocks noGrp="1" noChangeArrowheads="1"/>
          </p:cNvSpPr>
          <p:nvPr>
            <p:ph type="subTitle" idx="4294967295"/>
          </p:nvPr>
        </p:nvSpPr>
        <p:spPr>
          <a:xfrm>
            <a:off x="3748088" y="3973513"/>
            <a:ext cx="5256212" cy="1471612"/>
          </a:xfrm>
          <a:noFill/>
        </p:spPr>
        <p:txBody>
          <a:bodyPr/>
          <a:lstStyle/>
          <a:p>
            <a:pPr marL="0" indent="0" algn="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dirty="0" err="1" smtClean="0">
                <a:latin typeface="Times New Roman" charset="0"/>
              </a:rPr>
              <a:t>Márton</a:t>
            </a:r>
            <a:r>
              <a:rPr lang="en-US" altLang="en-US" dirty="0" smtClean="0">
                <a:latin typeface="Times New Roman" charset="0"/>
              </a:rPr>
              <a:t> </a:t>
            </a:r>
            <a:r>
              <a:rPr lang="en-US" altLang="en-US" dirty="0" err="1" smtClean="0">
                <a:latin typeface="Times New Roman" charset="0"/>
              </a:rPr>
              <a:t>Iván</a:t>
            </a:r>
            <a:endParaRPr lang="en-US" altLang="en-US" dirty="0" smtClean="0">
              <a:latin typeface="Times New Roman" charset="0"/>
            </a:endParaRPr>
          </a:p>
        </p:txBody>
      </p:sp>
      <p:sp>
        <p:nvSpPr>
          <p:cNvPr id="4100" name="Rectangle 11"/>
          <p:cNvSpPr>
            <a:spLocks noChangeArrowheads="1"/>
          </p:cNvSpPr>
          <p:nvPr/>
        </p:nvSpPr>
        <p:spPr bwMode="auto">
          <a:xfrm>
            <a:off x="147638" y="4446588"/>
            <a:ext cx="54721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hu-HU" altLang="en-US" sz="3000" dirty="0" smtClean="0">
                <a:solidFill>
                  <a:srgbClr val="336666"/>
                </a:solidFill>
              </a:rPr>
              <a:t>Networkshop 2016</a:t>
            </a:r>
          </a:p>
          <a:p>
            <a:pPr algn="l" eaLnBrk="1" hangingPunct="1">
              <a:lnSpc>
                <a:spcPct val="90000"/>
              </a:lnSpc>
            </a:pPr>
            <a:r>
              <a:rPr lang="hu-HU" altLang="en-US" sz="3000" dirty="0" smtClean="0">
                <a:solidFill>
                  <a:srgbClr val="336666"/>
                </a:solidFill>
              </a:rPr>
              <a:t>Debrecen</a:t>
            </a:r>
            <a:endParaRPr lang="hu-HU" altLang="en-US" sz="3000" dirty="0">
              <a:solidFill>
                <a:srgbClr val="336666"/>
              </a:solidFill>
            </a:endParaRPr>
          </a:p>
        </p:txBody>
      </p:sp>
      <p:sp>
        <p:nvSpPr>
          <p:cNvPr id="4101" name="Rectangle 12"/>
          <p:cNvSpPr>
            <a:spLocks noChangeArrowheads="1"/>
          </p:cNvSpPr>
          <p:nvPr/>
        </p:nvSpPr>
        <p:spPr bwMode="auto">
          <a:xfrm>
            <a:off x="147638" y="4005263"/>
            <a:ext cx="2768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hu-HU" altLang="en-US" sz="3000" dirty="0" smtClean="0">
                <a:solidFill>
                  <a:srgbClr val="336666"/>
                </a:solidFill>
              </a:rPr>
              <a:t>2016. 04. 01.</a:t>
            </a:r>
            <a:endParaRPr lang="hu-HU" altLang="en-US" sz="3000" dirty="0">
              <a:solidFill>
                <a:srgbClr val="336666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Felhasználási</a:t>
            </a:r>
            <a:r>
              <a:rPr lang="en-US" dirty="0" smtClean="0"/>
              <a:t> </a:t>
            </a:r>
            <a:r>
              <a:rPr lang="en-US" dirty="0" err="1" smtClean="0"/>
              <a:t>területek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3CA6D-168C-BB4A-8F09-4CAE321F0740}" type="slidenum">
              <a:rPr lang="hu-HU" altLang="en-US" smtClean="0"/>
              <a:pPr/>
              <a:t>10</a:t>
            </a:fld>
            <a:r>
              <a:rPr lang="hu-HU" altLang="en-US" smtClean="0"/>
              <a:t>. oldal</a:t>
            </a:r>
            <a:endParaRPr lang="hu-HU" alt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2349153"/>
              </p:ext>
            </p:extLst>
          </p:nvPr>
        </p:nvGraphicFramePr>
        <p:xfrm>
          <a:off x="90660" y="867651"/>
          <a:ext cx="8945835" cy="5550195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583272"/>
                <a:gridCol w="3183120"/>
                <a:gridCol w="3179443"/>
              </a:tblGrid>
              <a:tr h="259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noProof="0" dirty="0" smtClean="0">
                          <a:effectLst/>
                          <a:latin typeface="+mn-lt"/>
                        </a:rPr>
                        <a:t>Climate</a:t>
                      </a:r>
                      <a:endParaRPr lang="en-US" sz="1800" b="1" noProof="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noProof="0" dirty="0" smtClean="0">
                          <a:effectLst/>
                          <a:latin typeface="+mn-lt"/>
                        </a:rPr>
                        <a:t>Life Sciences</a:t>
                      </a:r>
                      <a:endParaRPr lang="en-US" sz="1800" b="1" noProof="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noProof="0" dirty="0" smtClean="0">
                          <a:effectLst/>
                          <a:latin typeface="+mn-lt"/>
                        </a:rPr>
                        <a:t>Cultural Heritage</a:t>
                      </a:r>
                      <a:endParaRPr lang="en-US" sz="1800" b="1" noProof="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78AC"/>
                    </a:solidFill>
                  </a:tcPr>
                </a:tc>
              </a:tr>
              <a:tr h="6912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Regional Climate Modelling</a:t>
                      </a:r>
                      <a:endParaRPr lang="en-US" sz="2400" b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Modeling and Molecular Dynamics (MD) study of important drug targets</a:t>
                      </a:r>
                      <a:endParaRPr lang="en-US" sz="24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Digital Libraries</a:t>
                      </a:r>
                      <a:endParaRPr lang="en-US" sz="24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0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Global Climate Modelling</a:t>
                      </a:r>
                      <a:endParaRPr lang="en-US" sz="2400" b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Computer-aided drug design</a:t>
                      </a:r>
                      <a:endParaRPr lang="en-US" sz="24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Interactive Visualization Tools</a:t>
                      </a:r>
                      <a:endParaRPr lang="en-US" sz="24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216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Weather Forecasting</a:t>
                      </a:r>
                      <a:endParaRPr lang="en-US" sz="2400" b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Analysis of Next Generation DNA sequencing data and RNA profiling data</a:t>
                      </a:r>
                      <a:endParaRPr lang="en-US" sz="24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Semantic Referencing</a:t>
                      </a:r>
                      <a:endParaRPr lang="en-US" sz="24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Air Pollution/Quality</a:t>
                      </a:r>
                      <a:endParaRPr lang="en-US" sz="2400" b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Data mining to identify prevalent diseases/mutations in the SEEM region </a:t>
                      </a:r>
                      <a:endParaRPr lang="en-US" sz="24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Image Classification</a:t>
                      </a:r>
                      <a:endParaRPr lang="en-US" sz="24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216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Model Development</a:t>
                      </a:r>
                      <a:endParaRPr lang="en-US" sz="2400" b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Image processing for biological applications</a:t>
                      </a:r>
                      <a:endParaRPr lang="en-US" sz="24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Modelling of Built Environments and Advanced Representation Techniques</a:t>
                      </a:r>
                      <a:endParaRPr lang="en-US" sz="24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912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Visualization, Datasets, etc.</a:t>
                      </a:r>
                      <a:endParaRPr lang="en-US" sz="2400" b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Computational simulation of DNA and RNA</a:t>
                      </a:r>
                      <a:endParaRPr lang="en-US" sz="24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Scientific simulation of materiality and systems' properties</a:t>
                      </a:r>
                      <a:endParaRPr lang="en-US" sz="24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65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Other</a:t>
                      </a:r>
                      <a:endParaRPr lang="en-US" sz="2400" b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Synchrotron data analysis</a:t>
                      </a:r>
                      <a:endParaRPr lang="en-US" sz="24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Geo-referencing Tools</a:t>
                      </a:r>
                      <a:endParaRPr lang="en-US" sz="24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0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400" b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Other</a:t>
                      </a:r>
                      <a:endParaRPr lang="en-US" sz="24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noProof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Bioarchaeology</a:t>
                      </a:r>
                      <a:endParaRPr lang="en-US" sz="24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6526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Hozzáférés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erőforrásokhoz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Pályázatokon</a:t>
            </a:r>
            <a:r>
              <a:rPr lang="en-US" dirty="0" smtClean="0"/>
              <a:t> (Call-</a:t>
            </a:r>
            <a:r>
              <a:rPr lang="en-US" dirty="0" err="1" smtClean="0"/>
              <a:t>okon</a:t>
            </a:r>
            <a:r>
              <a:rPr lang="en-US" dirty="0" smtClean="0"/>
              <a:t>) </a:t>
            </a:r>
            <a:r>
              <a:rPr lang="en-US" dirty="0" err="1" smtClean="0"/>
              <a:t>keresztül</a:t>
            </a:r>
            <a:r>
              <a:rPr lang="en-US" dirty="0"/>
              <a:t>:</a:t>
            </a:r>
            <a:endParaRPr lang="en-US" dirty="0" smtClean="0"/>
          </a:p>
          <a:p>
            <a:pPr lvl="1"/>
            <a:r>
              <a:rPr lang="en-US" dirty="0" smtClean="0"/>
              <a:t>3 </a:t>
            </a:r>
            <a:r>
              <a:rPr lang="en-US" dirty="0" err="1" smtClean="0"/>
              <a:t>pályázati</a:t>
            </a:r>
            <a:r>
              <a:rPr lang="en-US" dirty="0" smtClean="0"/>
              <a:t> </a:t>
            </a:r>
            <a:r>
              <a:rPr lang="en-US" dirty="0" err="1" smtClean="0"/>
              <a:t>ciklus</a:t>
            </a:r>
            <a:r>
              <a:rPr lang="en-US" dirty="0" smtClean="0"/>
              <a:t> </a:t>
            </a:r>
            <a:r>
              <a:rPr lang="en-US" dirty="0" err="1" smtClean="0"/>
              <a:t>várható</a:t>
            </a:r>
            <a:endParaRPr lang="en-US" dirty="0"/>
          </a:p>
          <a:p>
            <a:pPr lvl="1"/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első</a:t>
            </a:r>
            <a:r>
              <a:rPr lang="en-US" dirty="0" smtClean="0"/>
              <a:t> </a:t>
            </a:r>
            <a:r>
              <a:rPr lang="en-US" dirty="0" err="1" smtClean="0"/>
              <a:t>évben</a:t>
            </a:r>
            <a:r>
              <a:rPr lang="en-US" dirty="0" smtClean="0"/>
              <a:t> </a:t>
            </a:r>
            <a:r>
              <a:rPr lang="en-US" dirty="0" err="1" smtClean="0"/>
              <a:t>együttműködés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előre</a:t>
            </a:r>
            <a:r>
              <a:rPr lang="en-US" dirty="0" smtClean="0"/>
              <a:t> </a:t>
            </a:r>
            <a:r>
              <a:rPr lang="en-US" dirty="0" err="1" smtClean="0"/>
              <a:t>meghatározott</a:t>
            </a:r>
            <a:r>
              <a:rPr lang="en-US" dirty="0" smtClean="0"/>
              <a:t> </a:t>
            </a:r>
            <a:r>
              <a:rPr lang="en-US" dirty="0" err="1" smtClean="0"/>
              <a:t>partnerekkel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err="1" smtClean="0"/>
              <a:t>További</a:t>
            </a:r>
            <a:r>
              <a:rPr lang="en-US" dirty="0" smtClean="0"/>
              <a:t> </a:t>
            </a:r>
            <a:r>
              <a:rPr lang="en-US" dirty="0" err="1" smtClean="0"/>
              <a:t>két</a:t>
            </a:r>
            <a:r>
              <a:rPr lang="en-US" dirty="0" smtClean="0"/>
              <a:t> </a:t>
            </a:r>
            <a:r>
              <a:rPr lang="en-US" dirty="0" err="1" smtClean="0"/>
              <a:t>nyílt</a:t>
            </a:r>
            <a:r>
              <a:rPr lang="en-US" dirty="0" smtClean="0"/>
              <a:t> </a:t>
            </a:r>
            <a:r>
              <a:rPr lang="en-US" dirty="0" err="1" smtClean="0"/>
              <a:t>pályázati</a:t>
            </a:r>
            <a:r>
              <a:rPr lang="en-US" dirty="0" smtClean="0"/>
              <a:t> </a:t>
            </a:r>
            <a:r>
              <a:rPr lang="en-US" dirty="0" err="1" smtClean="0"/>
              <a:t>lehetőség</a:t>
            </a:r>
            <a:r>
              <a:rPr lang="en-US" dirty="0" smtClean="0"/>
              <a:t> (Open call) a </a:t>
            </a:r>
            <a:r>
              <a:rPr lang="en-US" dirty="0" err="1" smtClean="0"/>
              <a:t>projekt</a:t>
            </a:r>
            <a:r>
              <a:rPr lang="en-US" dirty="0" smtClean="0"/>
              <a:t> 18. </a:t>
            </a:r>
            <a:r>
              <a:rPr lang="en-US" dirty="0" err="1" smtClean="0"/>
              <a:t>és</a:t>
            </a:r>
            <a:r>
              <a:rPr lang="en-US" dirty="0" smtClean="0"/>
              <a:t> 28. </a:t>
            </a:r>
            <a:r>
              <a:rPr lang="en-US" dirty="0" err="1" smtClean="0"/>
              <a:t>hónapjában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3CA6D-168C-BB4A-8F09-4CAE321F0740}" type="slidenum">
              <a:rPr lang="hu-HU" altLang="en-US" smtClean="0"/>
              <a:pPr/>
              <a:t>11</a:t>
            </a:fld>
            <a:r>
              <a:rPr lang="hu-HU" altLang="en-US" smtClean="0"/>
              <a:t>. oldal</a:t>
            </a:r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757616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052513"/>
            <a:ext cx="8229600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en-US" b="1" dirty="0" smtClean="0"/>
              <a:t>Köszön</a:t>
            </a:r>
            <a:r>
              <a:rPr lang="en-US" altLang="en-US" b="1" dirty="0" err="1" smtClean="0"/>
              <a:t>öm</a:t>
            </a:r>
            <a:r>
              <a:rPr lang="hu-HU" altLang="en-US" b="1" dirty="0" smtClean="0"/>
              <a:t> </a:t>
            </a:r>
            <a:r>
              <a:rPr lang="hu-HU" altLang="en-US" b="1" dirty="0"/>
              <a:t>a figyelmet!</a:t>
            </a: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3748088" y="4189413"/>
            <a:ext cx="5256212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n-US" altLang="en-US" sz="3200" dirty="0" err="1" smtClean="0">
                <a:solidFill>
                  <a:srgbClr val="336666"/>
                </a:solidFill>
              </a:rPr>
              <a:t>Márton</a:t>
            </a:r>
            <a:r>
              <a:rPr lang="en-US" altLang="en-US" sz="3200" dirty="0" smtClean="0">
                <a:solidFill>
                  <a:srgbClr val="336666"/>
                </a:solidFill>
              </a:rPr>
              <a:t> </a:t>
            </a:r>
            <a:r>
              <a:rPr lang="en-US" altLang="en-US" sz="3200" dirty="0" err="1" smtClean="0">
                <a:solidFill>
                  <a:srgbClr val="336666"/>
                </a:solidFill>
              </a:rPr>
              <a:t>Iván</a:t>
            </a:r>
            <a:endParaRPr lang="en-US" altLang="en-US" sz="3200" dirty="0" smtClean="0">
              <a:solidFill>
                <a:srgbClr val="33666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VI-SEEM </a:t>
            </a:r>
            <a:r>
              <a:rPr lang="en-US" dirty="0" err="1" smtClean="0"/>
              <a:t>projekt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785" y="2026967"/>
            <a:ext cx="2952328" cy="304695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VRE for regional Interdisciplinary communities in Southeast Europe </a:t>
            </a:r>
            <a:r>
              <a:rPr lang="en-US" dirty="0" smtClean="0"/>
              <a:t>and the </a:t>
            </a:r>
            <a:r>
              <a:rPr lang="en-US" dirty="0"/>
              <a:t>Eastern </a:t>
            </a:r>
            <a:r>
              <a:rPr lang="en-US" dirty="0" smtClean="0"/>
              <a:t>Mediterranean</a:t>
            </a:r>
          </a:p>
          <a:p>
            <a:r>
              <a:rPr lang="en-US" dirty="0" smtClean="0"/>
              <a:t>2015. 10. 01.-től</a:t>
            </a:r>
            <a:endParaRPr lang="en-US" dirty="0"/>
          </a:p>
          <a:p>
            <a:r>
              <a:rPr lang="en-US" dirty="0" smtClean="0"/>
              <a:t>3 </a:t>
            </a:r>
            <a:r>
              <a:rPr lang="en-US" dirty="0" err="1" smtClean="0"/>
              <a:t>éves</a:t>
            </a:r>
            <a:r>
              <a:rPr lang="en-US" dirty="0" smtClean="0"/>
              <a:t> </a:t>
            </a:r>
            <a:r>
              <a:rPr lang="en-US" dirty="0" err="1" smtClean="0"/>
              <a:t>projekt</a:t>
            </a:r>
            <a:endParaRPr lang="en-US" dirty="0"/>
          </a:p>
          <a:p>
            <a:r>
              <a:rPr lang="en-US" dirty="0" smtClean="0"/>
              <a:t>3.3m </a:t>
            </a:r>
            <a:r>
              <a:rPr lang="en-US" dirty="0" err="1" smtClean="0"/>
              <a:t>eurós</a:t>
            </a:r>
            <a:r>
              <a:rPr lang="en-US" dirty="0" smtClean="0"/>
              <a:t> </a:t>
            </a:r>
            <a:r>
              <a:rPr lang="en-US" dirty="0" err="1" smtClean="0"/>
              <a:t>költségvetéssel</a:t>
            </a:r>
            <a:endParaRPr lang="en-US" dirty="0"/>
          </a:p>
          <a:p>
            <a:endParaRPr lang="en-US" dirty="0"/>
          </a:p>
        </p:txBody>
      </p:sp>
      <p:sp>
        <p:nvSpPr>
          <p:cNvPr id="5122" name="Dia számának hely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73036A8-1A5E-3A46-81F4-0DB849A9F42A}" type="slidenum">
              <a:rPr lang="hu-HU" altLang="en-US">
                <a:solidFill>
                  <a:srgbClr val="336666"/>
                </a:solidFill>
              </a:rPr>
              <a:pPr eaLnBrk="1" hangingPunct="1"/>
              <a:t>2</a:t>
            </a:fld>
            <a:r>
              <a:rPr lang="hu-HU" altLang="en-US">
                <a:solidFill>
                  <a:srgbClr val="336666"/>
                </a:solidFill>
              </a:rPr>
              <a:t>. oldal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 &amp; 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E8178-61E4-E144-B1E8-40821056108C}" type="slidenum">
              <a:rPr lang="hu-HU" altLang="en-US" smtClean="0"/>
              <a:pPr/>
              <a:t>3</a:t>
            </a:fld>
            <a:r>
              <a:rPr lang="hu-HU" altLang="en-US" smtClean="0"/>
              <a:t>. oldal</a:t>
            </a:r>
            <a:endParaRPr lang="hu-HU" alt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79" y="3378607"/>
            <a:ext cx="4035500" cy="2921359"/>
          </a:xfrm>
          <a:prstGeom prst="rect">
            <a:avLst/>
          </a:prstGeom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53772854"/>
              </p:ext>
            </p:extLst>
          </p:nvPr>
        </p:nvGraphicFramePr>
        <p:xfrm>
          <a:off x="4283968" y="808318"/>
          <a:ext cx="4645388" cy="54916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8971"/>
                <a:gridCol w="2671108"/>
                <a:gridCol w="716776"/>
                <a:gridCol w="778533"/>
              </a:tblGrid>
              <a:tr h="2728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</a:rPr>
                        <a:t>Participant no.</a:t>
                      </a:r>
                      <a:endParaRPr lang="el-G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</a:rPr>
                        <a:t>Participant organisation name</a:t>
                      </a:r>
                      <a:endParaRPr lang="el-G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>
                    <a:lnB w="12700" cmpd="sng">
                      <a:noFill/>
                    </a:lnB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</a:rPr>
                        <a:t>Part. short name</a:t>
                      </a:r>
                      <a:endParaRPr lang="el-G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>
                    <a:lnB w="12700" cmpd="sng">
                      <a:noFill/>
                    </a:lnB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</a:rPr>
                        <a:t>Country</a:t>
                      </a:r>
                      <a:endParaRPr lang="el-G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>
                    <a:lnB w="12700" cmpd="sng">
                      <a:noFill/>
                    </a:lnB>
                    <a:solidFill>
                      <a:srgbClr val="1078AC"/>
                    </a:solidFill>
                  </a:tcPr>
                </a:tc>
              </a:tr>
              <a:tr h="2008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</a:rPr>
                        <a:t>1 (</a:t>
                      </a:r>
                      <a:r>
                        <a:rPr lang="en-GB" sz="900" dirty="0" err="1" smtClean="0">
                          <a:solidFill>
                            <a:schemeClr val="bg1"/>
                          </a:solidFill>
                          <a:effectLst/>
                        </a:rPr>
                        <a:t>Coord</a:t>
                      </a:r>
                      <a:r>
                        <a:rPr lang="en-GB" sz="900" dirty="0" smtClean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l-G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R w="12700" cmpd="sng">
                      <a:noFill/>
                    </a:lnR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GREEK RESEARCH AND TECHNOLOGY NETWORK S.A.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GRNET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Greece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64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l-G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R w="12700" cmpd="sng">
                      <a:noFill/>
                    </a:lnR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THE CYPRUS </a:t>
                      </a:r>
                      <a:r>
                        <a:rPr lang="en-GB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INSTITUTE</a:t>
                      </a: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CyI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Cyprus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860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l-G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R w="12700" cmpd="sng">
                      <a:noFill/>
                    </a:lnR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INSTITUTE OF INFORMATION AND COMMUNICATION TECHNOLOGIES – BULGARIAN ACADEMY OF SCIENCES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IICT-BAS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Bulgaria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64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l-G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R w="12700" cmpd="sng">
                      <a:noFill/>
                    </a:lnR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INSTITUTE</a:t>
                      </a:r>
                      <a:r>
                        <a:rPr lang="en-GB" sz="9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OF PHYSICS BELGRADE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IPB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Serbia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82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l-G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R w="12700" cmpd="sng">
                      <a:noFill/>
                    </a:lnR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NATIONAL INFORMATION INFRASTRUCTURE DEVELOPMENT INSTITUTE</a:t>
                      </a: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NIIF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Hungary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64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l-G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R w="12700" cmpd="sng">
                      <a:noFill/>
                    </a:lnR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WEST UNIVERSITY OF TIMISOARA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UVT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Romania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64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l-G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R w="12700" cmpd="sng">
                      <a:noFill/>
                    </a:lnR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POLYTECHNIC UNIVERSITY OF TIRANA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UPT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Albania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28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el-G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R w="12700" cmpd="sng">
                      <a:noFill/>
                    </a:lnR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UNIVERSITY OF BANJA LUKA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UNI BL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Bosnia and Herzegovina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28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l-G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R w="12700" cmpd="sng">
                      <a:noFill/>
                    </a:lnR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SS CYRIL AND METHODIUS UNIVERSITY OF SKOPJE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UKIM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FYR of Macedonia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72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l-G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R w="12700" cmpd="sng">
                      <a:noFill/>
                    </a:lnR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UNIVERSITY OF MONTENEGRO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UOM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Montenegro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093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el-G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R w="12700" cmpd="sng">
                      <a:noFill/>
                    </a:lnR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RESEARCH AND EDUCATIONAL NETWORKING ASSOCIATION OF MOLDOVA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RENAM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Moldova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57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el-G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R w="12700" cmpd="sng">
                      <a:noFill/>
                    </a:lnR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INSTITUTE FOR INFORMATICS AND AUTOMATION PROBLEMS OF THE NATIONAL ACADEMY OF SCIENCES OF THE REPUBLIC OF ARMENIA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IIAP-NAS-RA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Armenia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093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el-G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R w="12700" cmpd="sng">
                      <a:noFill/>
                    </a:lnR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GEORGIAN RESEARCH AND EDUCATIONAL NETWORKING ASSOCIATION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GRENA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Georgia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64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el-G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R w="12700" cmpd="sng">
                      <a:noFill/>
                    </a:lnR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BIBLIOTHECA ALEXANDRINA </a:t>
                      </a:r>
                      <a:endParaRPr lang="en-GB" sz="9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BA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Egypt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4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el-G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R w="12700" cmpd="sng">
                      <a:noFill/>
                    </a:lnR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INTER UNIVERSITY COMPUTATION CENTER 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IUCC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Israel 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3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el-G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R w="12700" cmpd="sng">
                      <a:noFill/>
                    </a:lnR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SYNCHROTRON-LIGHT FOR EXPERIMENTAL SCIENCE AND </a:t>
                      </a:r>
                      <a:r>
                        <a:rPr lang="en-GB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APPLICATIONS </a:t>
                      </a: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IN THE MIDDLE EAST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SESAME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Jordan 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7279" y="808318"/>
            <a:ext cx="4034834" cy="250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 algn="l" defTabSz="958850">
              <a:lnSpc>
                <a:spcPct val="90000"/>
              </a:lnSpc>
              <a:buClr>
                <a:schemeClr val="folHlink"/>
              </a:buClr>
              <a:buSzPct val="60000"/>
              <a:buFont typeface="Wingdings" pitchFamily="2" charset="2"/>
              <a:buBlip>
                <a:blip r:embed="rId3"/>
              </a:buBlip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VRE for regional Interdisciplinary communities in SEE and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EM</a:t>
            </a:r>
          </a:p>
          <a:p>
            <a:pPr marL="358775" indent="-358775" algn="l" defTabSz="958850">
              <a:lnSpc>
                <a:spcPct val="90000"/>
              </a:lnSpc>
              <a:buClr>
                <a:schemeClr val="folHlink"/>
              </a:buClr>
              <a:buSzPct val="60000"/>
              <a:buFont typeface="Wingdings" pitchFamily="2" charset="2"/>
              <a:buBlip>
                <a:blip r:embed="rId3"/>
              </a:buBlip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58775" indent="-358775" algn="l" defTabSz="958850">
              <a:lnSpc>
                <a:spcPct val="90000"/>
              </a:lnSpc>
              <a:buClr>
                <a:schemeClr val="folHlink"/>
              </a:buClr>
              <a:buSzPct val="60000"/>
              <a:buFont typeface="Wingdings" pitchFamily="2" charset="2"/>
              <a:buBlip>
                <a:blip r:embed="rId3"/>
              </a:buBlip>
            </a:pP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Együttműködés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a SEE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és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az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EM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régiók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között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58775" indent="-358775" algn="l" defTabSz="958850">
              <a:lnSpc>
                <a:spcPct val="90000"/>
              </a:lnSpc>
              <a:buClr>
                <a:schemeClr val="folHlink"/>
              </a:buClr>
              <a:buSzPct val="60000"/>
              <a:buFont typeface="Wingdings" pitchFamily="2" charset="2"/>
              <a:buBlip>
                <a:blip r:embed="rId3"/>
              </a:buBlip>
            </a:pP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58775" indent="-358775" algn="l" defTabSz="958850">
              <a:lnSpc>
                <a:spcPct val="90000"/>
              </a:lnSpc>
              <a:buClr>
                <a:schemeClr val="folHlink"/>
              </a:buClr>
              <a:buSzPct val="60000"/>
              <a:buFont typeface="Wingdings" pitchFamily="2" charset="2"/>
              <a:buBlip>
                <a:blip r:embed="rId3"/>
              </a:buBlip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SEE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: network SEEREN1-2, Grid SEE-GRID-1/2/SCI, HPC HP-SEE</a:t>
            </a:r>
          </a:p>
          <a:p>
            <a:pPr marL="358775" indent="-358775" algn="l" defTabSz="958850">
              <a:lnSpc>
                <a:spcPct val="90000"/>
              </a:lnSpc>
              <a:buClr>
                <a:schemeClr val="folHlink"/>
              </a:buClr>
              <a:buSzPct val="60000"/>
              <a:buFont typeface="Wingdings" pitchFamily="2" charset="2"/>
              <a:buBlip>
                <a:blip r:embed="rId3"/>
              </a:buBlip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EM: HPC LinkSCEEM1-2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532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projekt</a:t>
            </a:r>
            <a:r>
              <a:rPr lang="en-US" dirty="0" smtClean="0"/>
              <a:t> </a:t>
            </a:r>
            <a:r>
              <a:rPr lang="en-US" dirty="0" err="1" smtClean="0"/>
              <a:t>célja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E8178-61E4-E144-B1E8-40821056108C}" type="slidenum">
              <a:rPr lang="hu-HU" altLang="en-US" smtClean="0"/>
              <a:pPr/>
              <a:t>4</a:t>
            </a:fld>
            <a:r>
              <a:rPr lang="hu-HU" altLang="en-US" smtClean="0"/>
              <a:t>. oldal</a:t>
            </a:r>
            <a:endParaRPr lang="hu-HU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sz="half" idx="1"/>
          </p:nvPr>
        </p:nvSpPr>
        <p:spPr bwMode="auto">
          <a:xfrm>
            <a:off x="457200" y="981074"/>
            <a:ext cx="3394720" cy="51842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5785" tIns="47892" rIns="95785" bIns="47892"/>
          <a:lstStyle/>
          <a:p>
            <a:pPr marL="358775" indent="-358775" defTabSz="958850">
              <a:lnSpc>
                <a:spcPct val="90000"/>
              </a:lnSpc>
              <a:buClr>
                <a:schemeClr val="folHlink"/>
              </a:buClr>
              <a:buSzPct val="60000"/>
              <a:buBlip>
                <a:blip r:embed="rId2"/>
              </a:buBlip>
            </a:pPr>
            <a:r>
              <a:rPr lang="hu-HU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Cél: Felhasználóbarát és integrált E-Infrastruktúra biztosítása </a:t>
            </a:r>
            <a:r>
              <a:rPr lang="hu-H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klímakutatási</a:t>
            </a:r>
            <a:r>
              <a:rPr lang="hu-HU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hu-H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élettudományi </a:t>
            </a:r>
            <a:r>
              <a:rPr lang="hu-HU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és </a:t>
            </a:r>
            <a:r>
              <a:rPr lang="hu-H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digitális kulturális örökség</a:t>
            </a:r>
            <a:r>
              <a:rPr lang="hu-HU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gel foglalkozó tudományos közösségek számára a SEEM régióban</a:t>
            </a:r>
          </a:p>
          <a:p>
            <a:pPr marL="358775" indent="-358775" defTabSz="958850">
              <a:lnSpc>
                <a:spcPct val="90000"/>
              </a:lnSpc>
              <a:buClr>
                <a:schemeClr val="folHlink"/>
              </a:buClr>
              <a:buSzPct val="60000"/>
              <a:buBlip>
                <a:blip r:embed="rId2"/>
              </a:buBlip>
            </a:pPr>
            <a:endParaRPr lang="hu-HU" sz="1800" b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58775" indent="-358775" defTabSz="958850">
              <a:lnSpc>
                <a:spcPct val="90000"/>
              </a:lnSpc>
              <a:buClr>
                <a:schemeClr val="folHlink"/>
              </a:buClr>
              <a:buSzPct val="60000"/>
              <a:buBlip>
                <a:blip r:embed="rId2"/>
              </a:buBlip>
            </a:pPr>
            <a:r>
              <a:rPr lang="hu-H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Ebb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ől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a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célból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különböző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u-HU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sz</a:t>
            </a:r>
            <a:r>
              <a:rPr lang="en-US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ámítási</a:t>
            </a:r>
            <a:r>
              <a:rPr lang="hu-HU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hu-H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adatt</a:t>
            </a:r>
            <a:r>
              <a:rPr lang="en-US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árolási</a:t>
            </a:r>
            <a:r>
              <a:rPr lang="hu-HU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8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és</a:t>
            </a:r>
            <a:r>
              <a:rPr lang="en-US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u-HU" sz="18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vizualiz</a:t>
            </a:r>
            <a:r>
              <a:rPr lang="en-US" sz="18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ációs</a:t>
            </a:r>
            <a:r>
              <a:rPr lang="en-US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8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erőforrásokat</a:t>
            </a:r>
            <a:r>
              <a:rPr lang="hu-H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, illetve </a:t>
            </a:r>
            <a:r>
              <a:rPr lang="hu-HU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szolg</a:t>
            </a:r>
            <a:r>
              <a:rPr lang="en-US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áltatásokat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,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szoftvereket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és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eszközöket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biztosít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hu-HU" sz="1800" b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517588"/>
            <a:ext cx="5026024" cy="407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41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projekt</a:t>
            </a:r>
            <a:r>
              <a:rPr lang="en-US" dirty="0"/>
              <a:t> </a:t>
            </a:r>
            <a:r>
              <a:rPr lang="en-US" dirty="0" err="1"/>
              <a:t>célja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3CA6D-168C-BB4A-8F09-4CAE321F0740}" type="slidenum">
              <a:rPr lang="hu-HU" altLang="en-US" smtClean="0"/>
              <a:pPr/>
              <a:t>5</a:t>
            </a:fld>
            <a:r>
              <a:rPr lang="hu-HU" altLang="en-US" smtClean="0"/>
              <a:t>. oldal</a:t>
            </a:r>
            <a:endParaRPr lang="hu-HU" altLang="en-US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" t="2765" r="5451" b="4297"/>
          <a:stretch/>
        </p:blipFill>
        <p:spPr>
          <a:xfrm>
            <a:off x="2558099" y="1091057"/>
            <a:ext cx="4027801" cy="4925123"/>
          </a:xfrm>
        </p:spPr>
      </p:pic>
    </p:spTree>
    <p:extLst>
      <p:ext uri="{BB962C8B-B14F-4D97-AF65-F5344CB8AC3E}">
        <p14:creationId xmlns:p14="http://schemas.microsoft.com/office/powerpoint/2010/main" val="1114570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Elérhető</a:t>
            </a:r>
            <a:r>
              <a:rPr lang="en-US" dirty="0" smtClean="0"/>
              <a:t> </a:t>
            </a:r>
            <a:r>
              <a:rPr lang="en-US" dirty="0" err="1" smtClean="0"/>
              <a:t>erőforrások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3CA6D-168C-BB4A-8F09-4CAE321F0740}" type="slidenum">
              <a:rPr lang="hu-HU" altLang="en-US" smtClean="0"/>
              <a:pPr/>
              <a:t>6</a:t>
            </a:fld>
            <a:r>
              <a:rPr lang="hu-HU" altLang="en-US" smtClean="0"/>
              <a:t>. oldal</a:t>
            </a:r>
            <a:endParaRPr lang="hu-HU" alt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4095558"/>
              </p:ext>
            </p:extLst>
          </p:nvPr>
        </p:nvGraphicFramePr>
        <p:xfrm>
          <a:off x="1043608" y="980728"/>
          <a:ext cx="6851102" cy="52752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5817"/>
                <a:gridCol w="1086503"/>
                <a:gridCol w="750426"/>
                <a:gridCol w="1866313"/>
                <a:gridCol w="1842043"/>
              </a:tblGrid>
              <a:tr h="10866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Resource Type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2" marR="54332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Number of countries contributing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2" marR="54332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Number of sites 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2" marR="54332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Total amount of resources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2" marR="54332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Total amount of resources dedicated for the project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2" marR="54332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78AC"/>
                    </a:solidFill>
                  </a:tcPr>
                </a:tc>
              </a:tr>
              <a:tr h="4940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HPC x86 Compute 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2" marR="543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8 </a:t>
                      </a:r>
                      <a:endParaRPr lang="el-G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2" marR="543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11</a:t>
                      </a:r>
                      <a:endParaRPr lang="el-G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2" marR="543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~21500 cores</a:t>
                      </a:r>
                      <a:endParaRPr lang="el-G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2" marR="543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~17.5 Million core hours per year </a:t>
                      </a:r>
                      <a:endParaRPr lang="el-G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2" marR="543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46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HPC GPU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2" marR="543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 </a:t>
                      </a:r>
                      <a:endParaRPr lang="el-G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2" marR="543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</a:t>
                      </a:r>
                      <a:endParaRPr lang="el-G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2" marR="543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~325000 GP-GPU cores</a:t>
                      </a:r>
                      <a:endParaRPr lang="el-G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2" marR="543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~ 18000 GPU cores</a:t>
                      </a:r>
                      <a:endParaRPr lang="el-G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2" marR="543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693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HPC Intel Phi Accelerators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2" marR="543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 </a:t>
                      </a:r>
                      <a:endParaRPr lang="el-G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2" marR="543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</a:t>
                      </a:r>
                      <a:endParaRPr lang="el-G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2" marR="543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~18500 co-processor cores</a:t>
                      </a:r>
                      <a:endParaRPr lang="el-G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2" marR="543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~8Μ co processor core hours per year</a:t>
                      </a:r>
                      <a:endParaRPr lang="el-G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2" marR="543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46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Grid Compute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2" marR="543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12 </a:t>
                      </a:r>
                      <a:endParaRPr lang="el-G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2" marR="543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25</a:t>
                      </a:r>
                      <a:endParaRPr lang="el-G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2" marR="543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~ 2900 cores</a:t>
                      </a:r>
                      <a:endParaRPr lang="el-G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2" marR="543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10-15% of the resources</a:t>
                      </a:r>
                      <a:endParaRPr lang="el-G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2" marR="543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46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Cloud Compute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2" marR="543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8 </a:t>
                      </a:r>
                      <a:endParaRPr lang="el-G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2" marR="543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9</a:t>
                      </a:r>
                      <a:endParaRPr lang="el-G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2" marR="543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~ 10500 VM cores</a:t>
                      </a:r>
                      <a:endParaRPr lang="el-G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2" marR="543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5% of VM cores</a:t>
                      </a:r>
                      <a:endParaRPr lang="el-G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2" marR="543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19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HPC Test/Train Cluster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2" marR="543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</a:t>
                      </a:r>
                      <a:endParaRPr lang="el-G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2" marR="543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</a:t>
                      </a:r>
                      <a:endParaRPr lang="el-G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2" marR="543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~300 cores</a:t>
                      </a:r>
                      <a:endParaRPr lang="el-G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2" marR="543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~50000 cores hours per year</a:t>
                      </a:r>
                      <a:endParaRPr lang="el-G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2" marR="543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46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Storage (Disk)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2" marR="543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13 </a:t>
                      </a:r>
                      <a:endParaRPr lang="el-G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2" marR="543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18</a:t>
                      </a:r>
                      <a:endParaRPr lang="el-G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2" marR="543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3.1 PB</a:t>
                      </a:r>
                      <a:endParaRPr lang="el-G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2" marR="543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515 TB</a:t>
                      </a:r>
                      <a:endParaRPr lang="el-G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2" marR="543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46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Storage (Tape)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2" marR="543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 </a:t>
                      </a:r>
                      <a:endParaRPr lang="el-G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2" marR="543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</a:t>
                      </a:r>
                      <a:endParaRPr lang="el-G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2" marR="543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8 PB</a:t>
                      </a:r>
                      <a:endParaRPr lang="el-G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2" marR="543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550 TB</a:t>
                      </a:r>
                      <a:endParaRPr lang="el-G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2" marR="543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7036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3CA6D-168C-BB4A-8F09-4CAE321F0740}" type="slidenum">
              <a:rPr lang="hu-HU" altLang="en-US" smtClean="0"/>
              <a:pPr/>
              <a:t>7</a:t>
            </a:fld>
            <a:r>
              <a:rPr lang="hu-HU" altLang="en-US" smtClean="0"/>
              <a:t>. oldal</a:t>
            </a:r>
            <a:endParaRPr lang="hu-HU" altLang="en-US"/>
          </a:p>
        </p:txBody>
      </p:sp>
      <p:pic>
        <p:nvPicPr>
          <p:cNvPr id="5" name="Picture 5" descr="SEE-GRID-SCI-Sites-201002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08721"/>
            <a:ext cx="9210960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51702" y="980728"/>
            <a:ext cx="3492298" cy="1015663"/>
          </a:xfrm>
          <a:prstGeom prst="rect">
            <a:avLst/>
          </a:prstGeom>
          <a:solidFill>
            <a:srgbClr val="919789"/>
          </a:solidFill>
        </p:spPr>
        <p:txBody>
          <a:bodyPr wrap="square">
            <a:spAutoFit/>
          </a:bodyPr>
          <a:lstStyle/>
          <a:p>
            <a:pPr algn="l">
              <a:defRPr/>
            </a:pPr>
            <a:endParaRPr lang="hu-HU" sz="1500" dirty="0" smtClean="0">
              <a:solidFill>
                <a:schemeClr val="bg2">
                  <a:lumMod val="50000"/>
                </a:schemeClr>
              </a:solidFill>
              <a:cs typeface="+mn-cs"/>
            </a:endParaRPr>
          </a:p>
          <a:p>
            <a:pPr algn="l">
              <a:defRPr/>
            </a:pPr>
            <a:r>
              <a:rPr lang="hu-HU" sz="1500" dirty="0" smtClean="0">
                <a:solidFill>
                  <a:schemeClr val="bg1"/>
                </a:solidFill>
                <a:cs typeface="+mn-cs"/>
              </a:rPr>
              <a:t>A SEE-GRID projektek </a:t>
            </a:r>
            <a:r>
              <a:rPr lang="hu-HU" sz="1500" dirty="0" smtClean="0">
                <a:solidFill>
                  <a:schemeClr val="bg1"/>
                </a:solidFill>
                <a:cs typeface="+mn-cs"/>
              </a:rPr>
              <a:t>végére már </a:t>
            </a:r>
            <a:r>
              <a:rPr lang="hu-HU" sz="1500" dirty="0" smtClean="0">
                <a:solidFill>
                  <a:schemeClr val="bg1"/>
                </a:solidFill>
                <a:cs typeface="+mn-cs"/>
              </a:rPr>
              <a:t>55 elérhető telephelyen vál</a:t>
            </a:r>
            <a:r>
              <a:rPr lang="hu-HU" sz="1500" dirty="0" smtClean="0">
                <a:solidFill>
                  <a:schemeClr val="bg1"/>
                </a:solidFill>
                <a:cs typeface="+mn-cs"/>
              </a:rPr>
              <a:t>t elérhetővé a </a:t>
            </a:r>
            <a:r>
              <a:rPr lang="hu-HU" sz="1500" dirty="0" err="1" smtClean="0">
                <a:solidFill>
                  <a:schemeClr val="bg1"/>
                </a:solidFill>
                <a:cs typeface="+mn-cs"/>
              </a:rPr>
              <a:t>cloud</a:t>
            </a:r>
            <a:r>
              <a:rPr lang="hu-HU" sz="1500" dirty="0" smtClean="0">
                <a:solidFill>
                  <a:schemeClr val="bg1"/>
                </a:solidFill>
                <a:cs typeface="+mn-cs"/>
              </a:rPr>
              <a:t> szolgáltatás.</a:t>
            </a:r>
            <a:endParaRPr lang="hu-HU" sz="1500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7308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3CA6D-168C-BB4A-8F09-4CAE321F0740}" type="slidenum">
              <a:rPr lang="hu-HU" altLang="en-US" smtClean="0"/>
              <a:pPr/>
              <a:t>8</a:t>
            </a:fld>
            <a:r>
              <a:rPr lang="hu-HU" altLang="en-US" smtClean="0"/>
              <a:t>. oldal</a:t>
            </a:r>
            <a:endParaRPr lang="hu-HU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93670"/>
            <a:ext cx="3793926" cy="210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126869" y="1223675"/>
            <a:ext cx="6017131" cy="209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6666"/>
                </a:solidFill>
                <a:latin typeface="+mn-lt"/>
                <a:ea typeface="Arial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800">
                <a:solidFill>
                  <a:srgbClr val="336666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Font typeface="Wingdings" charset="2"/>
              <a:buChar char="q"/>
              <a:defRPr sz="2400">
                <a:solidFill>
                  <a:srgbClr val="336666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66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66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66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66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66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66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Blip>
                <a:blip r:embed="rId3"/>
              </a:buBlip>
            </a:pPr>
            <a:r>
              <a:rPr lang="en-US" altLang="el-GR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3 top 500 </a:t>
            </a:r>
            <a:r>
              <a:rPr lang="en-US" altLang="el-GR" sz="20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szuperszámítógép</a:t>
            </a:r>
            <a:r>
              <a:rPr lang="en-US" altLang="el-GR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in June 2015 (</a:t>
            </a:r>
            <a:r>
              <a:rPr lang="en-US" altLang="el-GR" sz="20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Bulgária</a:t>
            </a:r>
            <a:r>
              <a:rPr lang="en-US" altLang="el-GR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altLang="el-GR" sz="20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Görögország</a:t>
            </a:r>
            <a:r>
              <a:rPr lang="en-US" altLang="el-GR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altLang="el-GR" sz="20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Magyarország</a:t>
            </a:r>
            <a:r>
              <a:rPr lang="en-US" altLang="el-GR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  <a:p>
            <a:pPr>
              <a:buFontTx/>
              <a:buBlip>
                <a:blip r:embed="rId3"/>
              </a:buBlip>
            </a:pPr>
            <a:r>
              <a:rPr lang="en-US" altLang="el-GR" sz="20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Heterogén</a:t>
            </a:r>
            <a:r>
              <a:rPr lang="en-US" altLang="el-GR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l-GR" sz="20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infrastruktúra</a:t>
            </a:r>
            <a:r>
              <a:rPr lang="en-US" altLang="el-GR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- Blue Gene/P SCs, </a:t>
            </a:r>
            <a:r>
              <a:rPr lang="en-US" altLang="el-GR" sz="20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nagy</a:t>
            </a:r>
            <a:r>
              <a:rPr lang="en-US" altLang="el-GR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HPC </a:t>
            </a:r>
            <a:r>
              <a:rPr lang="en-US" altLang="el-GR" sz="20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klaszterek</a:t>
            </a:r>
            <a:r>
              <a:rPr lang="en-US" altLang="el-GR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l-GR" sz="20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nagysebességű</a:t>
            </a:r>
            <a:r>
              <a:rPr lang="en-US" altLang="el-GR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l-GR" sz="20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interconnecttel</a:t>
            </a:r>
            <a:r>
              <a:rPr lang="en-US" altLang="el-GR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>
              <a:buFontTx/>
              <a:buBlip>
                <a:blip r:embed="rId3"/>
              </a:buBlip>
            </a:pPr>
            <a:r>
              <a:rPr lang="en-US" altLang="el-GR" sz="20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Jelentős</a:t>
            </a:r>
            <a:r>
              <a:rPr lang="en-US" altLang="el-GR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l-GR" sz="20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számú</a:t>
            </a:r>
            <a:r>
              <a:rPr lang="en-US" altLang="el-GR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l-GR" sz="20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könyvtár</a:t>
            </a:r>
            <a:r>
              <a:rPr lang="en-US" altLang="el-GR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altLang="el-GR" sz="20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eszközkészlet</a:t>
            </a:r>
            <a:r>
              <a:rPr lang="en-US" altLang="el-GR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l-GR" sz="20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és</a:t>
            </a:r>
            <a:r>
              <a:rPr lang="en-US" altLang="el-GR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l-GR" sz="20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szoftver</a:t>
            </a:r>
            <a:r>
              <a:rPr lang="en-US" altLang="el-GR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l-GR" sz="20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támogatásával</a:t>
            </a:r>
            <a:r>
              <a:rPr lang="en-US" altLang="el-GR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en-US" altLang="el-GR" sz="2000" kern="0" dirty="0" smtClean="0">
              <a:solidFill>
                <a:schemeClr val="tx1">
                  <a:lumMod val="75000"/>
                  <a:lumOff val="25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" name="Picture 5" descr="Picture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90" y="1264048"/>
            <a:ext cx="2819166" cy="2643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parado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4100216"/>
            <a:ext cx="3203144" cy="2116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557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Adattárolás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200" dirty="0" smtClean="0"/>
              <a:t>A kiválasztott tudományos közösségek számára a teljes adat életciklus menedzsment támogatása.</a:t>
            </a:r>
          </a:p>
          <a:p>
            <a:r>
              <a:rPr lang="hu-HU" sz="2200" dirty="0" smtClean="0"/>
              <a:t>Adattárolás, együttműködés a közösségekkel a minőségi adatok kiválasztása és integrálása terén.</a:t>
            </a:r>
          </a:p>
          <a:p>
            <a:r>
              <a:rPr lang="hu-HU" sz="2200" dirty="0" smtClean="0"/>
              <a:t>Szolgáltatások telepítése, szükség esetén fejlesztése és üzemeltetése a projekt során.</a:t>
            </a:r>
          </a:p>
          <a:p>
            <a:r>
              <a:rPr lang="hu-HU" sz="2200" dirty="0" smtClean="0"/>
              <a:t>A </a:t>
            </a:r>
            <a:r>
              <a:rPr lang="hu-HU" sz="2200" dirty="0" err="1" smtClean="0"/>
              <a:t>tudo</a:t>
            </a:r>
            <a:r>
              <a:rPr lang="en-US" sz="2200" dirty="0" err="1" smtClean="0"/>
              <a:t>mányterületekre</a:t>
            </a:r>
            <a:r>
              <a:rPr lang="en-US" sz="2200" dirty="0" smtClean="0"/>
              <a:t> </a:t>
            </a:r>
            <a:r>
              <a:rPr lang="en-US" sz="2200" dirty="0" err="1" smtClean="0"/>
              <a:t>jellemző</a:t>
            </a:r>
            <a:r>
              <a:rPr lang="en-US" sz="2200" dirty="0" smtClean="0"/>
              <a:t> </a:t>
            </a:r>
            <a:r>
              <a:rPr lang="en-US" sz="2200" dirty="0" err="1" smtClean="0"/>
              <a:t>adatforrások</a:t>
            </a:r>
            <a:r>
              <a:rPr lang="en-US" sz="2200" dirty="0" smtClean="0"/>
              <a:t> </a:t>
            </a:r>
            <a:r>
              <a:rPr lang="en-US" sz="2200" dirty="0" err="1" smtClean="0"/>
              <a:t>összegyűjtése</a:t>
            </a:r>
            <a:r>
              <a:rPr lang="en-US" sz="2200" dirty="0" smtClean="0"/>
              <a:t> </a:t>
            </a:r>
            <a:r>
              <a:rPr lang="en-US" sz="2200" dirty="0" err="1" smtClean="0"/>
              <a:t>és</a:t>
            </a:r>
            <a:r>
              <a:rPr lang="en-US" sz="2200" dirty="0" smtClean="0"/>
              <a:t> </a:t>
            </a:r>
            <a:r>
              <a:rPr lang="en-US" sz="2200" dirty="0" err="1" smtClean="0"/>
              <a:t>elérhetővé</a:t>
            </a:r>
            <a:r>
              <a:rPr lang="en-US" sz="2200" dirty="0" smtClean="0"/>
              <a:t> </a:t>
            </a:r>
            <a:r>
              <a:rPr lang="en-US" sz="2200" dirty="0" err="1" smtClean="0"/>
              <a:t>tétele</a:t>
            </a:r>
            <a:r>
              <a:rPr lang="en-US" sz="2200" dirty="0" smtClean="0"/>
              <a:t> </a:t>
            </a:r>
            <a:r>
              <a:rPr lang="en-US" sz="2200" dirty="0" err="1" smtClean="0"/>
              <a:t>közös</a:t>
            </a:r>
            <a:r>
              <a:rPr lang="en-US" sz="2200" dirty="0" smtClean="0"/>
              <a:t> </a:t>
            </a:r>
            <a:r>
              <a:rPr lang="en-US" sz="2200" dirty="0" err="1" smtClean="0"/>
              <a:t>szolgáltatásokon</a:t>
            </a:r>
            <a:r>
              <a:rPr lang="en-US" sz="2200" dirty="0" smtClean="0"/>
              <a:t> </a:t>
            </a:r>
            <a:r>
              <a:rPr lang="en-US" sz="2200" dirty="0" err="1" smtClean="0"/>
              <a:t>és</a:t>
            </a:r>
            <a:r>
              <a:rPr lang="en-US" sz="2200" dirty="0" smtClean="0"/>
              <a:t> </a:t>
            </a:r>
            <a:r>
              <a:rPr lang="en-US" sz="2200" dirty="0" err="1" smtClean="0"/>
              <a:t>interfészeken</a:t>
            </a:r>
            <a:r>
              <a:rPr lang="en-US" sz="2200" dirty="0" smtClean="0"/>
              <a:t> </a:t>
            </a:r>
            <a:r>
              <a:rPr lang="en-US" sz="2200" dirty="0" err="1" smtClean="0"/>
              <a:t>keresztül</a:t>
            </a:r>
            <a:r>
              <a:rPr lang="en-US" sz="2200" dirty="0" smtClean="0"/>
              <a:t>.</a:t>
            </a:r>
            <a:endParaRPr lang="hu-HU" sz="2200" dirty="0" smtClean="0"/>
          </a:p>
          <a:p>
            <a:r>
              <a:rPr lang="hu-HU" sz="2200" dirty="0" smtClean="0"/>
              <a:t>Adat megoszt</a:t>
            </a:r>
            <a:r>
              <a:rPr lang="en-US" sz="2200" dirty="0" err="1" smtClean="0"/>
              <a:t>ás</a:t>
            </a:r>
            <a:r>
              <a:rPr lang="en-US" sz="2200" dirty="0" smtClean="0"/>
              <a:t> </a:t>
            </a:r>
            <a:r>
              <a:rPr lang="hu-HU" sz="2200" dirty="0" smtClean="0"/>
              <a:t>(gyors, </a:t>
            </a:r>
            <a:r>
              <a:rPr lang="hu-HU" sz="2200" dirty="0" err="1" smtClean="0"/>
              <a:t>dropbox</a:t>
            </a:r>
            <a:r>
              <a:rPr lang="hu-HU" sz="2200" dirty="0" smtClean="0"/>
              <a:t>-szer</a:t>
            </a:r>
            <a:r>
              <a:rPr lang="en-US" sz="2200" dirty="0" err="1" smtClean="0"/>
              <a:t>ű</a:t>
            </a:r>
            <a:r>
              <a:rPr lang="hu-HU" sz="2200" dirty="0" smtClean="0"/>
              <a:t>), </a:t>
            </a:r>
            <a:r>
              <a:rPr lang="hu-HU" sz="2200" dirty="0" err="1" smtClean="0"/>
              <a:t>archiv</a:t>
            </a:r>
            <a:r>
              <a:rPr lang="en-US" sz="2200" dirty="0" err="1" smtClean="0"/>
              <a:t>álás</a:t>
            </a:r>
            <a:r>
              <a:rPr lang="hu-HU" sz="2200" dirty="0" smtClean="0"/>
              <a:t>, adat </a:t>
            </a:r>
            <a:r>
              <a:rPr lang="hu-HU" sz="2200" dirty="0" err="1" smtClean="0"/>
              <a:t>feldolgoz</a:t>
            </a:r>
            <a:r>
              <a:rPr lang="en-US" sz="2200" dirty="0" err="1" smtClean="0"/>
              <a:t>ás</a:t>
            </a:r>
            <a:r>
              <a:rPr lang="hu-HU" sz="2200" dirty="0" smtClean="0"/>
              <a:t>, </a:t>
            </a:r>
            <a:r>
              <a:rPr lang="hu-HU" sz="2200" dirty="0" err="1" smtClean="0"/>
              <a:t>kollaborat</a:t>
            </a:r>
            <a:r>
              <a:rPr lang="en-US" sz="2200" dirty="0" err="1" smtClean="0"/>
              <a:t>ív</a:t>
            </a:r>
            <a:r>
              <a:rPr lang="en-US" sz="2200" dirty="0" smtClean="0"/>
              <a:t> </a:t>
            </a:r>
            <a:r>
              <a:rPr lang="en-US" sz="2200" dirty="0" err="1" smtClean="0"/>
              <a:t>hozzáférees</a:t>
            </a:r>
            <a:r>
              <a:rPr lang="hu-HU" sz="2200" dirty="0" smtClean="0"/>
              <a:t>, k</a:t>
            </a:r>
            <a:r>
              <a:rPr lang="en-US" sz="2200" dirty="0" err="1" smtClean="0"/>
              <a:t>özös</a:t>
            </a:r>
            <a:r>
              <a:rPr lang="en-US" sz="2200" dirty="0" smtClean="0"/>
              <a:t> </a:t>
            </a:r>
            <a:r>
              <a:rPr lang="en-US" sz="2200" dirty="0" err="1" smtClean="0"/>
              <a:t>interfészek</a:t>
            </a:r>
            <a:r>
              <a:rPr lang="en-US" sz="2200" dirty="0" smtClean="0"/>
              <a:t> </a:t>
            </a:r>
            <a:r>
              <a:rPr lang="en-US" sz="2200" dirty="0" err="1" smtClean="0"/>
              <a:t>az</a:t>
            </a:r>
            <a:r>
              <a:rPr lang="en-US" sz="2200" dirty="0" smtClean="0"/>
              <a:t> </a:t>
            </a:r>
            <a:r>
              <a:rPr lang="en-US" sz="2200" dirty="0" err="1" smtClean="0"/>
              <a:t>elérés</a:t>
            </a:r>
            <a:r>
              <a:rPr lang="en-US" sz="2200" dirty="0" smtClean="0"/>
              <a:t> </a:t>
            </a:r>
            <a:r>
              <a:rPr lang="en-US" sz="2200" dirty="0" err="1" smtClean="0"/>
              <a:t>számára</a:t>
            </a:r>
            <a:r>
              <a:rPr lang="hu-HU" sz="2200" dirty="0" smtClean="0"/>
              <a:t>, adat </a:t>
            </a:r>
            <a:r>
              <a:rPr lang="hu-HU" sz="2200" dirty="0" err="1" smtClean="0"/>
              <a:t>annot</a:t>
            </a:r>
            <a:r>
              <a:rPr lang="en-US" sz="2200" dirty="0" err="1" smtClean="0"/>
              <a:t>áció</a:t>
            </a:r>
            <a:r>
              <a:rPr lang="en-US" sz="2200" dirty="0" smtClean="0"/>
              <a:t> </a:t>
            </a:r>
            <a:r>
              <a:rPr lang="en-US" sz="2200" dirty="0" err="1" smtClean="0"/>
              <a:t>és</a:t>
            </a:r>
            <a:r>
              <a:rPr lang="en-US" sz="2200" dirty="0" smtClean="0"/>
              <a:t> </a:t>
            </a:r>
            <a:r>
              <a:rPr lang="en-US" sz="2200" dirty="0" err="1" smtClean="0"/>
              <a:t>hivatkozhatóság</a:t>
            </a:r>
            <a:r>
              <a:rPr lang="hu-HU" sz="2200" dirty="0" smtClean="0"/>
              <a:t>, </a:t>
            </a:r>
            <a:r>
              <a:rPr lang="hu-HU" sz="2200" dirty="0" err="1" smtClean="0"/>
              <a:t>metaadat</a:t>
            </a:r>
            <a:r>
              <a:rPr lang="hu-HU" sz="2200" dirty="0" smtClean="0"/>
              <a:t> t</a:t>
            </a:r>
            <a:r>
              <a:rPr lang="en-US" sz="2200" dirty="0" err="1" smtClean="0"/>
              <a:t>árolás</a:t>
            </a:r>
            <a:r>
              <a:rPr lang="hu-HU" sz="2200" dirty="0" smtClean="0"/>
              <a:t>, </a:t>
            </a:r>
            <a:r>
              <a:rPr lang="hu-HU" sz="2200" dirty="0" err="1" smtClean="0"/>
              <a:t>PIDs</a:t>
            </a:r>
            <a:r>
              <a:rPr lang="hu-HU" sz="2200" dirty="0" smtClean="0"/>
              <a:t>, stb.</a:t>
            </a:r>
          </a:p>
          <a:p>
            <a:endParaRPr lang="hu-HU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3CA6D-168C-BB4A-8F09-4CAE321F0740}" type="slidenum">
              <a:rPr lang="hu-HU" altLang="en-US" smtClean="0"/>
              <a:pPr/>
              <a:t>9</a:t>
            </a:fld>
            <a:r>
              <a:rPr lang="hu-HU" altLang="en-US" smtClean="0"/>
              <a:t>. oldal</a:t>
            </a:r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764049491"/>
      </p:ext>
    </p:extLst>
  </p:cSld>
  <p:clrMapOvr>
    <a:masterClrMapping/>
  </p:clrMapOvr>
</p:sld>
</file>

<file path=ppt/theme/theme1.xml><?xml version="1.0" encoding="utf-8"?>
<a:theme xmlns:a="http://schemas.openxmlformats.org/drawingml/2006/main" name="ppt_niif_sablon">
  <a:themeElements>
    <a:clrScheme name="ppt_niif_sabl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t_niif_sablon">
      <a:majorFont>
        <a:latin typeface="Times New Roman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ppt_niif_sabl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niif_sabl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niif_sabl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niif_sabl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niif_sabl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niif_sabl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niif_sabl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niif_sabl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niif_sabl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niif_sabl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niif_sabl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niif_sabl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gyéni tervezés">
  <a:themeElements>
    <a:clrScheme name="Egyéni tervezé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gyéni tervezé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Egyéni tervezé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yéni tervezé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yéni tervezé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yéni tervezé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yéni tervezé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yéni tervezé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ppt_niifi_sablon</Template>
  <TotalTime>123</TotalTime>
  <Words>728</Words>
  <Application>Microsoft Macintosh PowerPoint</Application>
  <PresentationFormat>On-screen Show (4:3)</PresentationFormat>
  <Paragraphs>195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 Unicode MS</vt:lpstr>
      <vt:lpstr>MS Mincho</vt:lpstr>
      <vt:lpstr>Times New Roman</vt:lpstr>
      <vt:lpstr>Verdana</vt:lpstr>
      <vt:lpstr>Wingdings</vt:lpstr>
      <vt:lpstr>Arial</vt:lpstr>
      <vt:lpstr>ppt_niif_sablon</vt:lpstr>
      <vt:lpstr>Egyéni tervezés</vt:lpstr>
      <vt:lpstr>VI-SEEM: HPC Délkeletről</vt:lpstr>
      <vt:lpstr>A VI-SEEM projekt</vt:lpstr>
      <vt:lpstr>SEE &amp; EM</vt:lpstr>
      <vt:lpstr>A projekt célja</vt:lpstr>
      <vt:lpstr>A projekt célja</vt:lpstr>
      <vt:lpstr>Elérhető erőforrások </vt:lpstr>
      <vt:lpstr>Cloud</vt:lpstr>
      <vt:lpstr>HPC</vt:lpstr>
      <vt:lpstr>Adattárolás</vt:lpstr>
      <vt:lpstr>Felhasználási területek</vt:lpstr>
      <vt:lpstr>Hozzáférés az erőforrásokhoz</vt:lpstr>
      <vt:lpstr>Köszönöm a figyelmet!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VI-SEEM: HPC Délkeletről és vendéglátás a SAML szövetségekben</dc:title>
  <dc:creator>EDU_PYGX_5929@diakoffice.onmicrosoft.com</dc:creator>
  <cp:lastModifiedBy>EDU_PYGX_5929@diakoffice.onmicrosoft.com</cp:lastModifiedBy>
  <cp:revision>17</cp:revision>
  <dcterms:created xsi:type="dcterms:W3CDTF">2016-03-31T09:13:52Z</dcterms:created>
  <dcterms:modified xsi:type="dcterms:W3CDTF">2016-03-31T11:26:31Z</dcterms:modified>
</cp:coreProperties>
</file>