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52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9" r:id="rId4"/>
    <p:sldId id="260" r:id="rId5"/>
    <p:sldId id="270" r:id="rId6"/>
    <p:sldId id="272" r:id="rId7"/>
    <p:sldId id="273" r:id="rId8"/>
    <p:sldId id="274" r:id="rId9"/>
    <p:sldId id="275" r:id="rId10"/>
    <p:sldId id="258" r:id="rId11"/>
  </p:sldIdLst>
  <p:sldSz cx="9144000" cy="6858000" type="screen4x3"/>
  <p:notesSz cx="6858000" cy="9144000"/>
  <p:defaultTextStyle>
    <a:defPPr>
      <a:defRPr lang="hu-HU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66"/>
    <a:srgbClr val="005B60"/>
    <a:srgbClr val="004C50"/>
    <a:srgbClr val="00504C"/>
    <a:srgbClr val="007D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5" autoAdjust="0"/>
    <p:restoredTop sz="90219" autoAdjust="0"/>
  </p:normalViewPr>
  <p:slideViewPr>
    <p:cSldViewPr>
      <p:cViewPr varScale="1">
        <p:scale>
          <a:sx n="67" d="100"/>
          <a:sy n="67" d="100"/>
        </p:scale>
        <p:origin x="8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6E3A0D7-8591-4074-BEBE-76A9A0E38D5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37476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80FC88F-AEBE-4970-90BE-0274F551C5E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96349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5B35763-E207-4291-A663-C7E4C41B91F4}" type="slidenum">
              <a:rPr lang="hu-HU" altLang="hu-HU" sz="1200">
                <a:latin typeface="Arial" panose="020B0604020202020204" pitchFamily="34" charset="0"/>
              </a:rPr>
              <a:pPr eaLnBrk="1" hangingPunct="1"/>
              <a:t>1</a:t>
            </a:fld>
            <a:endParaRPr lang="hu-HU" altLang="hu-HU" sz="1200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157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FC88F-AEBE-4970-90BE-0274F551C5E2}" type="slidenum">
              <a:rPr lang="hu-HU" altLang="hu-HU" smtClean="0"/>
              <a:pPr/>
              <a:t>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25341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TENCZER Szabolcs - </a:t>
            </a:r>
            <a:r>
              <a:rPr lang="hu-HU" sz="1200" b="0" i="1" kern="120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regsite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FC88F-AEBE-4970-90BE-0274F551C5E2}" type="slidenum">
              <a:rPr lang="hu-HU" altLang="hu-HU" smtClean="0"/>
              <a:pPr/>
              <a:t>5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9687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0" y="0"/>
            <a:ext cx="9144000" cy="1916113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>
              <a:cs typeface="Arial" charset="0"/>
            </a:endParaRP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 flipV="1">
            <a:off x="0" y="6021388"/>
            <a:ext cx="9144000" cy="836612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>
              <a:cs typeface="Arial" charset="0"/>
            </a:endParaRPr>
          </a:p>
        </p:txBody>
      </p:sp>
      <p:pic>
        <p:nvPicPr>
          <p:cNvPr id="4" name="Kép 13" descr="PPT_UMFT_uj_ke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8475"/>
            <a:ext cx="914400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ép 16" descr="PPT_UMFT_uj_logo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5521325"/>
            <a:ext cx="1071563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3131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E5C7C8-1AA9-427E-AA86-8A7E14035F9F}" type="slidenum">
              <a:rPr lang="hu-HU" altLang="hu-HU"/>
              <a:pPr/>
              <a:t>‹#›</a:t>
            </a:fld>
            <a:r>
              <a:rPr lang="hu-HU" altLang="hu-HU"/>
              <a:t>. oldal</a:t>
            </a:r>
          </a:p>
        </p:txBody>
      </p:sp>
    </p:spTree>
    <p:extLst>
      <p:ext uri="{BB962C8B-B14F-4D97-AF65-F5344CB8AC3E}">
        <p14:creationId xmlns:p14="http://schemas.microsoft.com/office/powerpoint/2010/main" val="2430836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37325" y="96838"/>
            <a:ext cx="2149475" cy="60293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7313" y="96838"/>
            <a:ext cx="6297612" cy="60293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51B365-582F-46BE-974D-721822D53567}" type="slidenum">
              <a:rPr lang="hu-HU" altLang="hu-HU"/>
              <a:pPr/>
              <a:t>‹#›</a:t>
            </a:fld>
            <a:r>
              <a:rPr lang="hu-HU" altLang="hu-HU"/>
              <a:t>. oldal</a:t>
            </a:r>
          </a:p>
        </p:txBody>
      </p:sp>
    </p:spTree>
    <p:extLst>
      <p:ext uri="{BB962C8B-B14F-4D97-AF65-F5344CB8AC3E}">
        <p14:creationId xmlns:p14="http://schemas.microsoft.com/office/powerpoint/2010/main" val="4160008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4534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4394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186899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1566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77230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13653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93471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0926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F3D82B-5A93-4075-B8C5-015976CCB445}" type="slidenum">
              <a:rPr lang="hu-HU" altLang="hu-HU"/>
              <a:pPr/>
              <a:t>‹#›</a:t>
            </a:fld>
            <a:r>
              <a:rPr lang="hu-HU" altLang="hu-HU"/>
              <a:t>. oldal</a:t>
            </a:r>
          </a:p>
        </p:txBody>
      </p:sp>
    </p:spTree>
    <p:extLst>
      <p:ext uri="{BB962C8B-B14F-4D97-AF65-F5344CB8AC3E}">
        <p14:creationId xmlns:p14="http://schemas.microsoft.com/office/powerpoint/2010/main" val="20208939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391282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2156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8528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5C012-B129-49DB-B0B3-6D1209C7B6D6}" type="slidenum">
              <a:rPr lang="hu-HU" altLang="hu-HU"/>
              <a:pPr/>
              <a:t>‹#›</a:t>
            </a:fld>
            <a:r>
              <a:rPr lang="hu-HU" altLang="hu-HU"/>
              <a:t>. oldal</a:t>
            </a:r>
          </a:p>
        </p:txBody>
      </p:sp>
    </p:spTree>
    <p:extLst>
      <p:ext uri="{BB962C8B-B14F-4D97-AF65-F5344CB8AC3E}">
        <p14:creationId xmlns:p14="http://schemas.microsoft.com/office/powerpoint/2010/main" val="294032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4038600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38600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0BE78-2B76-4CEC-B958-54536C12236C}" type="slidenum">
              <a:rPr lang="hu-HU" altLang="hu-HU"/>
              <a:pPr/>
              <a:t>‹#›</a:t>
            </a:fld>
            <a:r>
              <a:rPr lang="hu-HU" altLang="hu-HU"/>
              <a:t>. oldal</a:t>
            </a:r>
          </a:p>
        </p:txBody>
      </p:sp>
    </p:spTree>
    <p:extLst>
      <p:ext uri="{BB962C8B-B14F-4D97-AF65-F5344CB8AC3E}">
        <p14:creationId xmlns:p14="http://schemas.microsoft.com/office/powerpoint/2010/main" val="373945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69CF74-8E0A-43EF-A420-403322691898}" type="slidenum">
              <a:rPr lang="hu-HU" altLang="hu-HU"/>
              <a:pPr/>
              <a:t>‹#›</a:t>
            </a:fld>
            <a:r>
              <a:rPr lang="hu-HU" altLang="hu-HU"/>
              <a:t>. oldal</a:t>
            </a:r>
          </a:p>
        </p:txBody>
      </p:sp>
    </p:spTree>
    <p:extLst>
      <p:ext uri="{BB962C8B-B14F-4D97-AF65-F5344CB8AC3E}">
        <p14:creationId xmlns:p14="http://schemas.microsoft.com/office/powerpoint/2010/main" val="154671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912211-DCD0-4758-982D-7B68DB09CEC1}" type="slidenum">
              <a:rPr lang="hu-HU" altLang="hu-HU"/>
              <a:pPr/>
              <a:t>‹#›</a:t>
            </a:fld>
            <a:r>
              <a:rPr lang="hu-HU" altLang="hu-HU"/>
              <a:t>. oldal</a:t>
            </a:r>
          </a:p>
        </p:txBody>
      </p:sp>
    </p:spTree>
    <p:extLst>
      <p:ext uri="{BB962C8B-B14F-4D97-AF65-F5344CB8AC3E}">
        <p14:creationId xmlns:p14="http://schemas.microsoft.com/office/powerpoint/2010/main" val="267147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DD6AEB-2295-4635-B08E-B37B5F3A1462}" type="slidenum">
              <a:rPr lang="hu-HU" altLang="hu-HU"/>
              <a:pPr/>
              <a:t>‹#›</a:t>
            </a:fld>
            <a:r>
              <a:rPr lang="hu-HU" altLang="hu-HU"/>
              <a:t>. oldal</a:t>
            </a:r>
          </a:p>
        </p:txBody>
      </p:sp>
    </p:spTree>
    <p:extLst>
      <p:ext uri="{BB962C8B-B14F-4D97-AF65-F5344CB8AC3E}">
        <p14:creationId xmlns:p14="http://schemas.microsoft.com/office/powerpoint/2010/main" val="88036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A270D0-5F42-469F-9530-0BB5390F96B1}" type="slidenum">
              <a:rPr lang="hu-HU" altLang="hu-HU"/>
              <a:pPr/>
              <a:t>‹#›</a:t>
            </a:fld>
            <a:r>
              <a:rPr lang="hu-HU" altLang="hu-HU"/>
              <a:t>. oldal</a:t>
            </a:r>
          </a:p>
        </p:txBody>
      </p:sp>
    </p:spTree>
    <p:extLst>
      <p:ext uri="{BB962C8B-B14F-4D97-AF65-F5344CB8AC3E}">
        <p14:creationId xmlns:p14="http://schemas.microsoft.com/office/powerpoint/2010/main" val="138803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819C4D-22E9-4BF6-9E19-936EE20A181B}" type="slidenum">
              <a:rPr lang="hu-HU" altLang="hu-HU"/>
              <a:pPr/>
              <a:t>‹#›</a:t>
            </a:fld>
            <a:r>
              <a:rPr lang="hu-HU" altLang="hu-HU"/>
              <a:t>. oldal</a:t>
            </a:r>
          </a:p>
        </p:txBody>
      </p:sp>
    </p:spTree>
    <p:extLst>
      <p:ext uri="{BB962C8B-B14F-4D97-AF65-F5344CB8AC3E}">
        <p14:creationId xmlns:p14="http://schemas.microsoft.com/office/powerpoint/2010/main" val="420074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ép 12" descr="PPT_UMFT_uj_logo2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725" y="6446838"/>
            <a:ext cx="6127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1" descr="ppt_minta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988" y="981075"/>
            <a:ext cx="5434012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692275" y="223838"/>
            <a:ext cx="6192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 b="1">
                <a:solidFill>
                  <a:schemeClr val="bg1"/>
                </a:solidFill>
                <a:cs typeface="Arial" charset="0"/>
              </a:rPr>
              <a:t>Nemzeti Információs Infrastruktúra Fejlesztési Intézet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408738"/>
            <a:ext cx="12969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336666"/>
                </a:solidFill>
              </a:defRPr>
            </a:lvl1pPr>
          </a:lstStyle>
          <a:p>
            <a:fld id="{6132B245-47F7-4FBB-805A-A9647D513ED6}" type="slidenum">
              <a:rPr lang="hu-HU" altLang="hu-HU"/>
              <a:pPr/>
              <a:t>‹#›</a:t>
            </a:fld>
            <a:r>
              <a:rPr lang="hu-HU" altLang="hu-HU"/>
              <a:t>. oldal</a:t>
            </a:r>
          </a:p>
        </p:txBody>
      </p:sp>
      <p:pic>
        <p:nvPicPr>
          <p:cNvPr id="1030" name="Picture 22" descr="ppt_minta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24313"/>
            <a:ext cx="5434013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3732213" y="6402388"/>
            <a:ext cx="1543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>
                <a:solidFill>
                  <a:srgbClr val="336666"/>
                </a:solidFill>
                <a:cs typeface="Arial" charset="0"/>
              </a:rPr>
              <a:t>El</a:t>
            </a:r>
            <a:r>
              <a:rPr lang="en-US">
                <a:solidFill>
                  <a:srgbClr val="336666"/>
                </a:solidFill>
                <a:cs typeface="Times New Roman" pitchFamily="18" charset="0"/>
              </a:rPr>
              <a:t>ő</a:t>
            </a:r>
            <a:r>
              <a:rPr lang="hu-HU">
                <a:solidFill>
                  <a:srgbClr val="336666"/>
                </a:solidFill>
                <a:cs typeface="Times New Roman" pitchFamily="18" charset="0"/>
              </a:rPr>
              <a:t>a</a:t>
            </a:r>
            <a:r>
              <a:rPr lang="hu-HU">
                <a:solidFill>
                  <a:srgbClr val="336666"/>
                </a:solidFill>
                <a:cs typeface="Arial" charset="0"/>
              </a:rPr>
              <a:t>dás címe</a:t>
            </a:r>
          </a:p>
        </p:txBody>
      </p:sp>
      <p:sp>
        <p:nvSpPr>
          <p:cNvPr id="4125" name="Rectangle 29"/>
          <p:cNvSpPr>
            <a:spLocks noChangeArrowheads="1"/>
          </p:cNvSpPr>
          <p:nvPr/>
        </p:nvSpPr>
        <p:spPr bwMode="auto">
          <a:xfrm>
            <a:off x="4356100" y="0"/>
            <a:ext cx="4787900" cy="6921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>
              <a:cs typeface="Arial" charset="0"/>
            </a:endParaRPr>
          </a:p>
        </p:txBody>
      </p:sp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0" y="692150"/>
            <a:ext cx="9144000" cy="26035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>
              <a:cs typeface="Arial" charset="0"/>
            </a:endParaRPr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>
            <a:off x="539750" y="6381750"/>
            <a:ext cx="8064500" cy="0"/>
          </a:xfrm>
          <a:prstGeom prst="line">
            <a:avLst/>
          </a:prstGeom>
          <a:noFill/>
          <a:ln w="28575">
            <a:solidFill>
              <a:srgbClr val="3366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u-HU">
              <a:cs typeface="Arial" charset="0"/>
            </a:endParaRPr>
          </a:p>
        </p:txBody>
      </p:sp>
      <p:sp>
        <p:nvSpPr>
          <p:cNvPr id="1035" name="Rectangle 38"/>
          <p:cNvSpPr>
            <a:spLocks noGrp="1" noChangeArrowheads="1"/>
          </p:cNvSpPr>
          <p:nvPr>
            <p:ph type="title"/>
          </p:nvPr>
        </p:nvSpPr>
        <p:spPr bwMode="auto">
          <a:xfrm>
            <a:off x="87313" y="96838"/>
            <a:ext cx="8229600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10800" rIns="54000" bIns="1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36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66"/>
          </a:solidFill>
          <a:latin typeface="Times New Roman" pitchFamily="18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66"/>
          </a:solidFill>
          <a:latin typeface="Times New Roman" pitchFamily="18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66"/>
          </a:solidFill>
          <a:latin typeface="Times New Roman" pitchFamily="18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66"/>
          </a:solidFill>
          <a:latin typeface="Times New Roman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66"/>
          </a:solidFill>
          <a:latin typeface="Times New Roman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66"/>
          </a:solidFill>
          <a:latin typeface="Times New Roman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66"/>
          </a:solidFill>
          <a:latin typeface="Times New Roman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66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3366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rgbClr val="336666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q"/>
        <a:defRPr sz="2400">
          <a:solidFill>
            <a:srgbClr val="336666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36666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66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66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66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66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66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ép 4" descr="PPT_UMFT_uj_kep2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57375"/>
            <a:ext cx="91440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Rectangle 7"/>
          <p:cNvSpPr>
            <a:spLocks noChangeArrowheads="1"/>
          </p:cNvSpPr>
          <p:nvPr/>
        </p:nvSpPr>
        <p:spPr bwMode="auto">
          <a:xfrm rot="10800000">
            <a:off x="0" y="4941888"/>
            <a:ext cx="9144000" cy="1916112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>
              <a:cs typeface="Arial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 rot="10800000" flipV="1"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help.c4e.niif.h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620713"/>
            <a:ext cx="7772400" cy="1223962"/>
          </a:xfrm>
        </p:spPr>
        <p:txBody>
          <a:bodyPr anchor="ctr"/>
          <a:lstStyle/>
          <a:p>
            <a:pPr algn="ctr"/>
            <a:r>
              <a:rPr lang="hu-HU" altLang="hu-HU" sz="4400" dirty="0" err="1" smtClean="0"/>
              <a:t>Cloud</a:t>
            </a:r>
            <a:r>
              <a:rPr lang="hu-HU" altLang="hu-HU" sz="4400" dirty="0" smtClean="0"/>
              <a:t> 4 Education</a:t>
            </a:r>
          </a:p>
        </p:txBody>
      </p:sp>
      <p:sp>
        <p:nvSpPr>
          <p:cNvPr id="4099" name="Rectangle 10"/>
          <p:cNvSpPr>
            <a:spLocks noGrp="1" noChangeArrowheads="1"/>
          </p:cNvSpPr>
          <p:nvPr>
            <p:ph type="subTitle" idx="4294967295"/>
          </p:nvPr>
        </p:nvSpPr>
        <p:spPr>
          <a:xfrm>
            <a:off x="3748088" y="3973513"/>
            <a:ext cx="5256212" cy="1471612"/>
          </a:xfrm>
          <a:noFill/>
        </p:spPr>
        <p:txBody>
          <a:bodyPr/>
          <a:lstStyle/>
          <a:p>
            <a:pPr marL="0" indent="0" algn="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hu-HU" altLang="hu-HU" dirty="0" smtClean="0">
                <a:latin typeface="Times New Roman" panose="02020603050405020304" pitchFamily="18" charset="0"/>
              </a:rPr>
              <a:t>Bodor János</a:t>
            </a:r>
          </a:p>
          <a:p>
            <a:pPr marL="0" indent="0" algn="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hu-HU" altLang="hu-HU" dirty="0" err="1" smtClean="0">
                <a:latin typeface="Times New Roman" panose="02020603050405020304" pitchFamily="18" charset="0"/>
              </a:rPr>
              <a:t>Erdősi</a:t>
            </a:r>
            <a:r>
              <a:rPr lang="hu-HU" altLang="hu-HU" dirty="0" smtClean="0">
                <a:latin typeface="Times New Roman" panose="02020603050405020304" pitchFamily="18" charset="0"/>
              </a:rPr>
              <a:t> Péter</a:t>
            </a:r>
          </a:p>
        </p:txBody>
      </p:sp>
      <p:sp>
        <p:nvSpPr>
          <p:cNvPr id="4100" name="Rectangle 11"/>
          <p:cNvSpPr>
            <a:spLocks noChangeArrowheads="1"/>
          </p:cNvSpPr>
          <p:nvPr/>
        </p:nvSpPr>
        <p:spPr bwMode="auto">
          <a:xfrm>
            <a:off x="147638" y="4446588"/>
            <a:ext cx="547211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90000"/>
              </a:lnSpc>
            </a:pPr>
            <a:endParaRPr lang="hu-HU" altLang="hu-HU" sz="3000" dirty="0">
              <a:solidFill>
                <a:srgbClr val="336666"/>
              </a:solidFill>
            </a:endParaRPr>
          </a:p>
        </p:txBody>
      </p:sp>
      <p:sp>
        <p:nvSpPr>
          <p:cNvPr id="4101" name="Rectangle 12"/>
          <p:cNvSpPr>
            <a:spLocks noChangeArrowheads="1"/>
          </p:cNvSpPr>
          <p:nvPr/>
        </p:nvSpPr>
        <p:spPr bwMode="auto">
          <a:xfrm>
            <a:off x="147638" y="4005263"/>
            <a:ext cx="4352354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90000"/>
              </a:lnSpc>
            </a:pPr>
            <a:endParaRPr lang="hu-HU" altLang="hu-HU" sz="3000" dirty="0" smtClean="0">
              <a:solidFill>
                <a:srgbClr val="336666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hu-HU" altLang="hu-HU" sz="3000" smtClean="0">
                <a:solidFill>
                  <a:srgbClr val="336666"/>
                </a:solidFill>
              </a:rPr>
              <a:t>NWS </a:t>
            </a:r>
            <a:r>
              <a:rPr lang="hu-HU" altLang="hu-HU" sz="3000" smtClean="0">
                <a:solidFill>
                  <a:srgbClr val="336666"/>
                </a:solidFill>
              </a:rPr>
              <a:t>2016 </a:t>
            </a:r>
            <a:r>
              <a:rPr lang="hu-HU" altLang="hu-HU" sz="3000" dirty="0" smtClean="0">
                <a:solidFill>
                  <a:srgbClr val="336666"/>
                </a:solidFill>
              </a:rPr>
              <a:t>- Debrecen</a:t>
            </a:r>
          </a:p>
          <a:p>
            <a:pPr algn="l" eaLnBrk="1" hangingPunct="1">
              <a:lnSpc>
                <a:spcPct val="90000"/>
              </a:lnSpc>
            </a:pPr>
            <a:fld id="{2B478D5A-F847-4373-B1E7-9646AE9F764D}" type="datetime1">
              <a:rPr lang="hu-HU" altLang="hu-HU" sz="3000" smtClean="0">
                <a:solidFill>
                  <a:srgbClr val="336666"/>
                </a:solidFill>
              </a:rPr>
              <a:pPr algn="l" eaLnBrk="1" hangingPunct="1">
                <a:lnSpc>
                  <a:spcPct val="90000"/>
                </a:lnSpc>
              </a:pPr>
              <a:t>2016. 04. 04.</a:t>
            </a:fld>
            <a:endParaRPr lang="hu-HU" altLang="hu-HU" sz="3000" dirty="0">
              <a:solidFill>
                <a:srgbClr val="33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ia számának hely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5C30C08-EB6D-482E-A5A8-5BF291A2161A}" type="slidenum">
              <a:rPr lang="hu-HU" altLang="hu-HU">
                <a:solidFill>
                  <a:srgbClr val="336666"/>
                </a:solidFill>
              </a:rPr>
              <a:pPr eaLnBrk="1" hangingPunct="1"/>
              <a:t>2</a:t>
            </a:fld>
            <a:r>
              <a:rPr lang="hu-HU" altLang="hu-HU" dirty="0">
                <a:solidFill>
                  <a:srgbClr val="336666"/>
                </a:solidFill>
              </a:rPr>
              <a:t>. oldal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smtClean="0"/>
              <a:t>Mi az </a:t>
            </a:r>
            <a:r>
              <a:rPr lang="hu-HU" altLang="hu-HU" dirty="0" err="1" smtClean="0"/>
              <a:t>OpenStack</a:t>
            </a:r>
            <a:r>
              <a:rPr lang="hu-HU" altLang="hu-HU" dirty="0" smtClean="0"/>
              <a:t>?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2966628" y="6425839"/>
            <a:ext cx="3210744" cy="354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54000" tIns="10800" rIns="54000" bIns="1080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hu-HU" altLang="hu-HU" sz="1600" dirty="0" err="1"/>
              <a:t>Cloud</a:t>
            </a:r>
            <a:r>
              <a:rPr lang="hu-HU" altLang="hu-HU" sz="1600" dirty="0"/>
              <a:t> 4 Education</a:t>
            </a:r>
            <a:endParaRPr lang="hu-HU" altLang="hu-HU" sz="1600" b="0" kern="0" dirty="0" smtClean="0"/>
          </a:p>
        </p:txBody>
      </p:sp>
      <p:pic>
        <p:nvPicPr>
          <p:cNvPr id="1028" name="Picture 4" descr="http://www.dcvcs.com/wp-content/uploads/2015/05/OpenStack-Major-Release-Cycle-1024x4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933056"/>
            <a:ext cx="8064896" cy="240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www.openstack.org/themes/openstack/images/software/openstack-software-diagra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36712"/>
            <a:ext cx="7090742" cy="293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ia számának hely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5C30C08-EB6D-482E-A5A8-5BF291A2161A}" type="slidenum">
              <a:rPr lang="hu-HU" altLang="hu-HU">
                <a:solidFill>
                  <a:srgbClr val="336666"/>
                </a:solidFill>
              </a:rPr>
              <a:pPr eaLnBrk="1" hangingPunct="1"/>
              <a:t>3</a:t>
            </a:fld>
            <a:r>
              <a:rPr lang="hu-HU" altLang="hu-HU" dirty="0">
                <a:solidFill>
                  <a:srgbClr val="336666"/>
                </a:solidFill>
              </a:rPr>
              <a:t>. oldal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smtClean="0"/>
              <a:t>Miből áll a C4E – Hardware I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dirty="0" smtClean="0"/>
              <a:t>5 blokk, ahol egy blokk tartalmaz:</a:t>
            </a:r>
          </a:p>
          <a:p>
            <a:pPr lvl="1"/>
            <a:r>
              <a:rPr lang="hu-HU" altLang="hu-HU" dirty="0" smtClean="0"/>
              <a:t>14 </a:t>
            </a:r>
            <a:r>
              <a:rPr lang="hu-HU" altLang="hu-HU" dirty="0" err="1" smtClean="0"/>
              <a:t>compute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node-ot</a:t>
            </a:r>
            <a:endParaRPr lang="hu-HU" altLang="hu-HU" dirty="0" smtClean="0"/>
          </a:p>
          <a:p>
            <a:pPr lvl="2"/>
            <a:r>
              <a:rPr lang="hu-HU" altLang="hu-HU" dirty="0"/>
              <a:t>2x Intel(R) </a:t>
            </a:r>
            <a:r>
              <a:rPr lang="hu-HU" altLang="hu-HU" dirty="0" err="1"/>
              <a:t>Xeon</a:t>
            </a:r>
            <a:r>
              <a:rPr lang="hu-HU" altLang="hu-HU" dirty="0"/>
              <a:t>(</a:t>
            </a:r>
            <a:r>
              <a:rPr lang="hu-HU" altLang="hu-HU" dirty="0" err="1"/>
              <a:t>R</a:t>
            </a:r>
            <a:r>
              <a:rPr lang="hu-HU" altLang="hu-HU" dirty="0"/>
              <a:t>) CPU </a:t>
            </a:r>
            <a:r>
              <a:rPr lang="hu-HU" altLang="hu-HU" dirty="0" smtClean="0"/>
              <a:t>E5-2640</a:t>
            </a:r>
          </a:p>
          <a:p>
            <a:pPr lvl="2"/>
            <a:r>
              <a:rPr lang="hu-HU" altLang="hu-HU" dirty="0" smtClean="0"/>
              <a:t>128GB memória</a:t>
            </a:r>
          </a:p>
          <a:p>
            <a:pPr lvl="2"/>
            <a:r>
              <a:rPr lang="hu-HU" altLang="hu-HU" dirty="0" smtClean="0"/>
              <a:t>2x10Gb/s Ethernet</a:t>
            </a:r>
          </a:p>
          <a:p>
            <a:pPr lvl="2"/>
            <a:r>
              <a:rPr lang="hu-HU" altLang="hu-HU" dirty="0" smtClean="0"/>
              <a:t>32GB </a:t>
            </a:r>
            <a:r>
              <a:rPr lang="hu-HU" altLang="hu-HU" dirty="0" err="1" smtClean="0"/>
              <a:t>Sata</a:t>
            </a:r>
            <a:r>
              <a:rPr lang="hu-HU" altLang="hu-HU" dirty="0" smtClean="0"/>
              <a:t> SSD</a:t>
            </a:r>
          </a:p>
          <a:p>
            <a:pPr lvl="1"/>
            <a:r>
              <a:rPr lang="hu-HU" altLang="hu-HU" dirty="0" smtClean="0"/>
              <a:t>4 </a:t>
            </a:r>
            <a:r>
              <a:rPr lang="hu-HU" altLang="hu-HU" dirty="0" err="1" smtClean="0"/>
              <a:t>storage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node</a:t>
            </a:r>
            <a:endParaRPr lang="hu-HU" altLang="hu-HU" dirty="0" smtClean="0"/>
          </a:p>
          <a:p>
            <a:pPr lvl="2"/>
            <a:r>
              <a:rPr lang="hu-HU" altLang="hu-HU" dirty="0"/>
              <a:t>Intel(R) </a:t>
            </a:r>
            <a:r>
              <a:rPr lang="hu-HU" altLang="hu-HU" dirty="0" err="1"/>
              <a:t>Xeon</a:t>
            </a:r>
            <a:r>
              <a:rPr lang="hu-HU" altLang="hu-HU" dirty="0"/>
              <a:t>(</a:t>
            </a:r>
            <a:r>
              <a:rPr lang="hu-HU" altLang="hu-HU" dirty="0" err="1"/>
              <a:t>R</a:t>
            </a:r>
            <a:r>
              <a:rPr lang="hu-HU" altLang="hu-HU" dirty="0"/>
              <a:t>) CPU E5-2620 </a:t>
            </a:r>
            <a:endParaRPr lang="hu-HU" altLang="hu-HU" dirty="0" smtClean="0"/>
          </a:p>
          <a:p>
            <a:pPr lvl="2"/>
            <a:r>
              <a:rPr lang="hu-HU" altLang="hu-HU" dirty="0" smtClean="0"/>
              <a:t>64GB memória</a:t>
            </a:r>
          </a:p>
          <a:p>
            <a:pPr lvl="2"/>
            <a:r>
              <a:rPr lang="hu-HU" altLang="hu-HU" dirty="0"/>
              <a:t>2x10Gb/s </a:t>
            </a:r>
            <a:r>
              <a:rPr lang="hu-HU" altLang="hu-HU" dirty="0" smtClean="0"/>
              <a:t>Ethernet</a:t>
            </a:r>
            <a:endParaRPr lang="hu-HU" altLang="hu-HU" dirty="0"/>
          </a:p>
          <a:p>
            <a:pPr lvl="2"/>
            <a:r>
              <a:rPr lang="hu-HU" altLang="hu-HU" dirty="0" err="1" smtClean="0"/>
              <a:t>Multipath</a:t>
            </a:r>
            <a:r>
              <a:rPr lang="hu-HU" altLang="hu-HU" dirty="0" smtClean="0"/>
              <a:t> SAS a diszk dobozok felé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2966628" y="6425839"/>
            <a:ext cx="3210744" cy="354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54000" tIns="10800" rIns="54000" bIns="1080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hu-HU" altLang="hu-HU" sz="1600" dirty="0" err="1"/>
              <a:t>Cloud</a:t>
            </a:r>
            <a:r>
              <a:rPr lang="hu-HU" altLang="hu-HU" sz="1600" dirty="0"/>
              <a:t> 4 Education</a:t>
            </a:r>
            <a:endParaRPr lang="hu-HU" altLang="hu-HU" sz="16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31798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ia számának hely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5C30C08-EB6D-482E-A5A8-5BF291A2161A}" type="slidenum">
              <a:rPr lang="hu-HU" altLang="hu-HU">
                <a:solidFill>
                  <a:srgbClr val="336666"/>
                </a:solidFill>
              </a:rPr>
              <a:pPr eaLnBrk="1" hangingPunct="1"/>
              <a:t>4</a:t>
            </a:fld>
            <a:r>
              <a:rPr lang="hu-HU" altLang="hu-HU" dirty="0">
                <a:solidFill>
                  <a:srgbClr val="336666"/>
                </a:solidFill>
              </a:rPr>
              <a:t>. oldal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smtClean="0"/>
              <a:t>Miből áll a C4E – Hardware II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dirty="0" smtClean="0"/>
              <a:t>5 blokk, ahol egy blokk tartalmaz:</a:t>
            </a:r>
          </a:p>
          <a:p>
            <a:pPr lvl="1"/>
            <a:r>
              <a:rPr lang="hu-HU" altLang="hu-HU" dirty="0" err="1" smtClean="0"/>
              <a:t>Eternus</a:t>
            </a:r>
            <a:r>
              <a:rPr lang="hu-HU" altLang="hu-HU" dirty="0" smtClean="0"/>
              <a:t> JX40</a:t>
            </a:r>
          </a:p>
          <a:p>
            <a:pPr lvl="2"/>
            <a:r>
              <a:rPr lang="hu-HU" altLang="hu-HU" dirty="0" smtClean="0"/>
              <a:t>24*1TB SAS</a:t>
            </a:r>
          </a:p>
          <a:p>
            <a:pPr lvl="1"/>
            <a:r>
              <a:rPr lang="hu-HU" altLang="hu-HU" dirty="0" err="1" smtClean="0"/>
              <a:t>Eternus</a:t>
            </a:r>
            <a:r>
              <a:rPr lang="hu-HU" altLang="hu-HU" dirty="0" smtClean="0"/>
              <a:t> JX60</a:t>
            </a:r>
          </a:p>
          <a:p>
            <a:pPr lvl="2"/>
            <a:r>
              <a:rPr lang="hu-HU" altLang="hu-HU" dirty="0" smtClean="0"/>
              <a:t>60*3TB NL-SAS</a:t>
            </a:r>
          </a:p>
          <a:p>
            <a:pPr lvl="1"/>
            <a:r>
              <a:rPr lang="hu-HU" altLang="hu-HU" dirty="0" smtClean="0"/>
              <a:t>1 „</a:t>
            </a:r>
            <a:r>
              <a:rPr lang="hu-HU" altLang="hu-HU" dirty="0" err="1" smtClean="0"/>
              <a:t>Utility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node</a:t>
            </a:r>
            <a:r>
              <a:rPr lang="hu-HU" altLang="hu-HU" dirty="0" smtClean="0"/>
              <a:t>” –</a:t>
            </a:r>
            <a:r>
              <a:rPr lang="hu-HU" altLang="hu-HU" dirty="0" err="1" smtClean="0"/>
              <a:t>ot</a:t>
            </a:r>
            <a:endParaRPr lang="hu-HU" altLang="hu-HU" dirty="0" smtClean="0"/>
          </a:p>
          <a:p>
            <a:pPr lvl="2"/>
            <a:r>
              <a:rPr lang="hu-HU" altLang="hu-HU" dirty="0"/>
              <a:t> Intel(R) </a:t>
            </a:r>
            <a:r>
              <a:rPr lang="hu-HU" altLang="hu-HU" dirty="0" err="1"/>
              <a:t>Xeon</a:t>
            </a:r>
            <a:r>
              <a:rPr lang="hu-HU" altLang="hu-HU" dirty="0"/>
              <a:t>(</a:t>
            </a:r>
            <a:r>
              <a:rPr lang="hu-HU" altLang="hu-HU" dirty="0" err="1"/>
              <a:t>R</a:t>
            </a:r>
            <a:r>
              <a:rPr lang="hu-HU" altLang="hu-HU" dirty="0"/>
              <a:t>) CPU </a:t>
            </a:r>
            <a:r>
              <a:rPr lang="hu-HU" altLang="hu-HU" dirty="0" smtClean="0"/>
              <a:t>E5-2603</a:t>
            </a:r>
          </a:p>
          <a:p>
            <a:pPr lvl="2"/>
            <a:r>
              <a:rPr lang="hu-HU" altLang="hu-HU" dirty="0" smtClean="0"/>
              <a:t>64GB memória</a:t>
            </a:r>
          </a:p>
          <a:p>
            <a:pPr lvl="2"/>
            <a:r>
              <a:rPr lang="hu-HU" altLang="hu-HU" dirty="0" smtClean="0"/>
              <a:t>60Gb/s </a:t>
            </a:r>
            <a:r>
              <a:rPr lang="hu-HU" altLang="hu-HU" dirty="0"/>
              <a:t>E</a:t>
            </a:r>
            <a:r>
              <a:rPr lang="hu-HU" altLang="hu-HU" dirty="0" smtClean="0"/>
              <a:t>thernet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2966628" y="6425839"/>
            <a:ext cx="3210744" cy="354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54000" tIns="10800" rIns="54000" bIns="1080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hu-HU" altLang="hu-HU" sz="1600" dirty="0" err="1"/>
              <a:t>Cloud</a:t>
            </a:r>
            <a:r>
              <a:rPr lang="hu-HU" altLang="hu-HU" sz="1600" dirty="0"/>
              <a:t> 4 Education</a:t>
            </a:r>
            <a:endParaRPr lang="hu-HU" altLang="hu-HU" sz="16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283125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ia számának hely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5C30C08-EB6D-482E-A5A8-5BF291A2161A}" type="slidenum">
              <a:rPr lang="hu-HU" altLang="hu-HU">
                <a:solidFill>
                  <a:srgbClr val="336666"/>
                </a:solidFill>
              </a:rPr>
              <a:pPr eaLnBrk="1" hangingPunct="1"/>
              <a:t>5</a:t>
            </a:fld>
            <a:r>
              <a:rPr lang="hu-HU" altLang="hu-HU" dirty="0">
                <a:solidFill>
                  <a:srgbClr val="336666"/>
                </a:solidFill>
              </a:rPr>
              <a:t>. oldal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smtClean="0"/>
              <a:t>Miből áll a C4E – Szoftver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dirty="0" err="1" smtClean="0"/>
              <a:t>Ubuntu</a:t>
            </a:r>
            <a:r>
              <a:rPr lang="hu-HU" altLang="hu-HU" dirty="0" smtClean="0"/>
              <a:t> 14.04 </a:t>
            </a:r>
            <a:r>
              <a:rPr lang="hu-HU" altLang="hu-HU" dirty="0" err="1" smtClean="0"/>
              <a:t>LTS-re</a:t>
            </a:r>
            <a:r>
              <a:rPr lang="hu-HU" altLang="hu-HU" dirty="0" smtClean="0"/>
              <a:t> épül az </a:t>
            </a:r>
            <a:r>
              <a:rPr lang="hu-HU" altLang="hu-HU" dirty="0" err="1" smtClean="0"/>
              <a:t>Openstack</a:t>
            </a:r>
            <a:endParaRPr lang="hu-HU" altLang="hu-HU" dirty="0" smtClean="0"/>
          </a:p>
          <a:p>
            <a:r>
              <a:rPr lang="hu-HU" altLang="hu-HU" dirty="0" err="1" smtClean="0"/>
              <a:t>Citrix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Xenserverre</a:t>
            </a:r>
            <a:r>
              <a:rPr lang="hu-HU" altLang="hu-HU" dirty="0" smtClean="0"/>
              <a:t> épül a „</a:t>
            </a:r>
            <a:r>
              <a:rPr lang="hu-HU" altLang="hu-HU" dirty="0" err="1" smtClean="0"/>
              <a:t>Utility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cluster</a:t>
            </a:r>
            <a:r>
              <a:rPr lang="hu-HU" altLang="hu-HU" dirty="0" smtClean="0"/>
              <a:t>”, ahol a vezérlő gépek futnak HA </a:t>
            </a:r>
            <a:r>
              <a:rPr lang="hu-HU" altLang="hu-HU" dirty="0" err="1" smtClean="0"/>
              <a:t>setupban</a:t>
            </a:r>
            <a:endParaRPr lang="hu-HU" altLang="hu-HU" dirty="0" smtClean="0"/>
          </a:p>
          <a:p>
            <a:r>
              <a:rPr lang="hu-HU" altLang="hu-HU" dirty="0" smtClean="0"/>
              <a:t>CEPH alapú </a:t>
            </a:r>
            <a:r>
              <a:rPr lang="hu-HU" altLang="hu-HU" dirty="0" err="1" smtClean="0"/>
              <a:t>storage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CentOS</a:t>
            </a:r>
            <a:r>
              <a:rPr lang="hu-HU" altLang="hu-HU" dirty="0" smtClean="0"/>
              <a:t> alapon</a:t>
            </a:r>
          </a:p>
          <a:p>
            <a:r>
              <a:rPr lang="hu-HU" altLang="hu-HU" dirty="0" smtClean="0"/>
              <a:t>Natív neutron szerverek</a:t>
            </a:r>
          </a:p>
          <a:p>
            <a:endParaRPr lang="hu-HU" altLang="hu-HU" dirty="0" smtClean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2966628" y="6425839"/>
            <a:ext cx="3210744" cy="354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54000" tIns="10800" rIns="54000" bIns="1080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hu-HU" altLang="hu-HU" sz="1600" dirty="0" err="1"/>
              <a:t>Cloud</a:t>
            </a:r>
            <a:r>
              <a:rPr lang="hu-HU" altLang="hu-HU" sz="1600" dirty="0"/>
              <a:t> 4 Education</a:t>
            </a:r>
            <a:endParaRPr lang="hu-HU" altLang="hu-HU" sz="16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175175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ia számának hely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5C30C08-EB6D-482E-A5A8-5BF291A2161A}" type="slidenum">
              <a:rPr lang="hu-HU" altLang="hu-HU">
                <a:solidFill>
                  <a:srgbClr val="336666"/>
                </a:solidFill>
              </a:rPr>
              <a:pPr eaLnBrk="1" hangingPunct="1"/>
              <a:t>6</a:t>
            </a:fld>
            <a:r>
              <a:rPr lang="hu-HU" altLang="hu-HU" dirty="0">
                <a:solidFill>
                  <a:srgbClr val="336666"/>
                </a:solidFill>
              </a:rPr>
              <a:t>. oldal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smtClean="0"/>
              <a:t>Miből áll a C4E – </a:t>
            </a:r>
            <a:r>
              <a:rPr lang="hu-HU" altLang="hu-HU" dirty="0" err="1" smtClean="0"/>
              <a:t>High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Avaibility</a:t>
            </a:r>
            <a:endParaRPr lang="hu-HU" altLang="hu-HU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dirty="0" smtClean="0"/>
              <a:t>Amit lehetett, legalább dupláztunk</a:t>
            </a:r>
          </a:p>
          <a:p>
            <a:r>
              <a:rPr lang="hu-HU" altLang="hu-HU" dirty="0" smtClean="0"/>
              <a:t>Géptípusok szerint van két-két</a:t>
            </a:r>
          </a:p>
          <a:p>
            <a:pPr lvl="1"/>
            <a:r>
              <a:rPr lang="hu-HU" altLang="hu-HU" dirty="0" err="1" smtClean="0"/>
              <a:t>Database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node</a:t>
            </a:r>
            <a:r>
              <a:rPr lang="hu-HU" altLang="hu-HU" dirty="0" smtClean="0"/>
              <a:t> (</a:t>
            </a:r>
            <a:r>
              <a:rPr lang="hu-HU" altLang="hu-HU" dirty="0" err="1" smtClean="0"/>
              <a:t>MariaDB</a:t>
            </a:r>
            <a:r>
              <a:rPr lang="hu-HU" altLang="hu-HU" dirty="0" smtClean="0"/>
              <a:t> + </a:t>
            </a:r>
            <a:r>
              <a:rPr lang="hu-HU" altLang="hu-HU" dirty="0" err="1" smtClean="0"/>
              <a:t>Galera</a:t>
            </a:r>
            <a:r>
              <a:rPr lang="hu-HU" altLang="hu-HU" dirty="0" smtClean="0"/>
              <a:t>)</a:t>
            </a:r>
          </a:p>
          <a:p>
            <a:pPr lvl="1"/>
            <a:r>
              <a:rPr lang="hu-HU" altLang="hu-HU" dirty="0" err="1" smtClean="0"/>
              <a:t>Controller</a:t>
            </a:r>
            <a:r>
              <a:rPr lang="hu-HU" altLang="hu-HU" dirty="0"/>
              <a:t> </a:t>
            </a:r>
            <a:r>
              <a:rPr lang="hu-HU" altLang="hu-HU" dirty="0" err="1" smtClean="0"/>
              <a:t>node</a:t>
            </a:r>
            <a:r>
              <a:rPr lang="hu-HU" altLang="hu-HU" dirty="0" smtClean="0"/>
              <a:t> (</a:t>
            </a:r>
            <a:r>
              <a:rPr lang="hu-HU" altLang="hu-HU" dirty="0" err="1" smtClean="0"/>
              <a:t>RabbitMQ</a:t>
            </a:r>
            <a:r>
              <a:rPr lang="hu-HU" altLang="hu-HU" dirty="0" smtClean="0"/>
              <a:t>, </a:t>
            </a:r>
            <a:r>
              <a:rPr lang="hu-HU" altLang="hu-HU" dirty="0" err="1" smtClean="0"/>
              <a:t>Apache</a:t>
            </a:r>
            <a:r>
              <a:rPr lang="hu-HU" altLang="hu-HU" dirty="0" smtClean="0"/>
              <a:t>, </a:t>
            </a:r>
            <a:r>
              <a:rPr lang="hu-HU" altLang="hu-HU" dirty="0" err="1" smtClean="0"/>
              <a:t>Keystone</a:t>
            </a:r>
            <a:r>
              <a:rPr lang="hu-HU" altLang="hu-HU" dirty="0" smtClean="0"/>
              <a:t>, </a:t>
            </a:r>
            <a:r>
              <a:rPr lang="hu-HU" altLang="hu-HU" dirty="0" err="1" smtClean="0"/>
              <a:t>Cinder</a:t>
            </a:r>
            <a:r>
              <a:rPr lang="hu-HU" altLang="hu-HU" dirty="0"/>
              <a:t> </a:t>
            </a:r>
            <a:r>
              <a:rPr lang="hu-HU" altLang="hu-HU" dirty="0" smtClean="0"/>
              <a:t>API)</a:t>
            </a:r>
          </a:p>
          <a:p>
            <a:pPr lvl="1"/>
            <a:r>
              <a:rPr lang="hu-HU" altLang="hu-HU" dirty="0" smtClean="0"/>
              <a:t>Storage </a:t>
            </a:r>
            <a:r>
              <a:rPr lang="hu-HU" altLang="hu-HU" dirty="0" err="1" smtClean="0"/>
              <a:t>node</a:t>
            </a:r>
            <a:r>
              <a:rPr lang="hu-HU" altLang="hu-HU" dirty="0" smtClean="0"/>
              <a:t> (</a:t>
            </a:r>
            <a:r>
              <a:rPr lang="hu-HU" altLang="hu-HU" dirty="0" err="1" smtClean="0"/>
              <a:t>Glance</a:t>
            </a:r>
            <a:r>
              <a:rPr lang="hu-HU" altLang="hu-HU" dirty="0" smtClean="0"/>
              <a:t>, </a:t>
            </a:r>
            <a:r>
              <a:rPr lang="hu-HU" altLang="hu-HU" dirty="0" err="1" smtClean="0"/>
              <a:t>Cinder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Volume</a:t>
            </a:r>
            <a:r>
              <a:rPr lang="hu-HU" altLang="hu-HU" dirty="0" smtClean="0"/>
              <a:t>)</a:t>
            </a:r>
            <a:endParaRPr lang="hu-HU" altLang="hu-HU" dirty="0"/>
          </a:p>
          <a:p>
            <a:pPr lvl="1"/>
            <a:r>
              <a:rPr lang="hu-HU" altLang="hu-HU" dirty="0" smtClean="0"/>
              <a:t>Network </a:t>
            </a:r>
            <a:r>
              <a:rPr lang="hu-HU" altLang="hu-HU" dirty="0" err="1" smtClean="0"/>
              <a:t>node</a:t>
            </a:r>
            <a:r>
              <a:rPr lang="hu-HU" altLang="hu-HU" dirty="0" smtClean="0"/>
              <a:t> (Neutron)</a:t>
            </a:r>
          </a:p>
          <a:p>
            <a:pPr lvl="1"/>
            <a:r>
              <a:rPr lang="hu-HU" altLang="hu-HU" dirty="0" smtClean="0"/>
              <a:t>Proxy </a:t>
            </a:r>
            <a:r>
              <a:rPr lang="hu-HU" altLang="hu-HU" dirty="0" err="1" smtClean="0"/>
              <a:t>node</a:t>
            </a:r>
            <a:r>
              <a:rPr lang="hu-HU" altLang="hu-HU" dirty="0" smtClean="0"/>
              <a:t> (</a:t>
            </a:r>
            <a:r>
              <a:rPr lang="hu-HU" altLang="hu-HU" dirty="0" err="1" smtClean="0"/>
              <a:t>Keepalived</a:t>
            </a:r>
            <a:r>
              <a:rPr lang="hu-HU" altLang="hu-HU" dirty="0" smtClean="0"/>
              <a:t> + </a:t>
            </a:r>
            <a:r>
              <a:rPr lang="hu-HU" altLang="hu-HU" dirty="0" err="1" smtClean="0"/>
              <a:t>HAProxy</a:t>
            </a:r>
            <a:r>
              <a:rPr lang="hu-HU" altLang="hu-HU" dirty="0" smtClean="0"/>
              <a:t> aktív-passzív </a:t>
            </a:r>
            <a:r>
              <a:rPr lang="hu-HU" altLang="hu-HU" dirty="0" err="1" smtClean="0"/>
              <a:t>setupban</a:t>
            </a:r>
            <a:r>
              <a:rPr lang="hu-HU" altLang="hu-HU" dirty="0" smtClean="0"/>
              <a:t>)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2966628" y="6425839"/>
            <a:ext cx="3210744" cy="354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54000" tIns="10800" rIns="54000" bIns="1080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hu-HU" altLang="hu-HU" sz="1600" dirty="0" err="1"/>
              <a:t>Cloud</a:t>
            </a:r>
            <a:r>
              <a:rPr lang="hu-HU" altLang="hu-HU" sz="1600" dirty="0"/>
              <a:t> 4 Education</a:t>
            </a:r>
            <a:endParaRPr lang="hu-HU" altLang="hu-HU" sz="16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189283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ia számának hely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5C30C08-EB6D-482E-A5A8-5BF291A2161A}" type="slidenum">
              <a:rPr lang="hu-HU" altLang="hu-HU">
                <a:solidFill>
                  <a:srgbClr val="336666"/>
                </a:solidFill>
              </a:rPr>
              <a:pPr eaLnBrk="1" hangingPunct="1"/>
              <a:t>7</a:t>
            </a:fld>
            <a:r>
              <a:rPr lang="hu-HU" altLang="hu-HU" dirty="0">
                <a:solidFill>
                  <a:srgbClr val="336666"/>
                </a:solidFill>
              </a:rPr>
              <a:t>. oldal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smtClean="0"/>
              <a:t>Milyen hálózatot válasszak?!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altLang="hu-HU" dirty="0" smtClean="0"/>
              <a:t>Alapvetően két hálózattípus érhető el:</a:t>
            </a:r>
          </a:p>
          <a:p>
            <a:r>
              <a:rPr lang="hu-HU" altLang="hu-HU" dirty="0"/>
              <a:t>„</a:t>
            </a:r>
            <a:r>
              <a:rPr lang="hu-HU" altLang="hu-HU" dirty="0" err="1"/>
              <a:t>Flat</a:t>
            </a:r>
            <a:r>
              <a:rPr lang="hu-HU" altLang="hu-HU" dirty="0"/>
              <a:t>”</a:t>
            </a:r>
          </a:p>
          <a:p>
            <a:pPr lvl="1"/>
            <a:r>
              <a:rPr lang="hu-HU" altLang="hu-HU" dirty="0" smtClean="0"/>
              <a:t>L2 kapcsolat a HBONE gerinccel</a:t>
            </a:r>
          </a:p>
          <a:p>
            <a:pPr lvl="1"/>
            <a:r>
              <a:rPr lang="hu-HU" altLang="hu-HU" dirty="0" smtClean="0"/>
              <a:t>Minimális izoláció (</a:t>
            </a:r>
            <a:r>
              <a:rPr lang="hu-HU" altLang="hu-HU" dirty="0" err="1" smtClean="0"/>
              <a:t>security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group</a:t>
            </a:r>
            <a:r>
              <a:rPr lang="hu-HU" altLang="hu-HU" dirty="0" smtClean="0"/>
              <a:t>)</a:t>
            </a:r>
          </a:p>
          <a:p>
            <a:pPr lvl="1"/>
            <a:r>
              <a:rPr lang="hu-HU" altLang="hu-HU" dirty="0" smtClean="0"/>
              <a:t>Gyors</a:t>
            </a:r>
          </a:p>
          <a:p>
            <a:r>
              <a:rPr lang="hu-HU" altLang="hu-HU" dirty="0" smtClean="0"/>
              <a:t>„</a:t>
            </a:r>
            <a:r>
              <a:rPr lang="hu-HU" altLang="hu-HU" dirty="0" err="1" smtClean="0"/>
              <a:t>Smart</a:t>
            </a:r>
            <a:r>
              <a:rPr lang="hu-HU" altLang="hu-HU" dirty="0" smtClean="0"/>
              <a:t>”</a:t>
            </a:r>
          </a:p>
          <a:p>
            <a:pPr lvl="1"/>
            <a:r>
              <a:rPr lang="hu-HU" altLang="hu-HU" dirty="0" err="1" smtClean="0"/>
              <a:t>Layer</a:t>
            </a:r>
            <a:r>
              <a:rPr lang="hu-HU" altLang="hu-HU" dirty="0" smtClean="0"/>
              <a:t> 3-as szolgáltatások: </a:t>
            </a:r>
            <a:r>
              <a:rPr lang="hu-HU" altLang="hu-HU" dirty="0" err="1" smtClean="0"/>
              <a:t>Nat</a:t>
            </a:r>
            <a:r>
              <a:rPr lang="hu-HU" altLang="hu-HU" dirty="0" smtClean="0"/>
              <a:t>, </a:t>
            </a:r>
            <a:r>
              <a:rPr lang="hu-HU" altLang="hu-HU" dirty="0" err="1" smtClean="0"/>
              <a:t>FWaaS</a:t>
            </a:r>
            <a:r>
              <a:rPr lang="hu-HU" altLang="hu-HU" dirty="0" smtClean="0"/>
              <a:t>, </a:t>
            </a:r>
            <a:r>
              <a:rPr lang="hu-HU" altLang="hu-HU" dirty="0" err="1" smtClean="0"/>
              <a:t>LBaaS</a:t>
            </a:r>
            <a:r>
              <a:rPr lang="hu-HU" altLang="hu-HU" dirty="0" smtClean="0"/>
              <a:t>, </a:t>
            </a:r>
            <a:r>
              <a:rPr lang="hu-HU" altLang="hu-HU" dirty="0" err="1" smtClean="0"/>
              <a:t>VPNaaS</a:t>
            </a:r>
            <a:r>
              <a:rPr lang="hu-HU" altLang="hu-HU" dirty="0" smtClean="0"/>
              <a:t>? </a:t>
            </a:r>
            <a:r>
              <a:rPr lang="hu-HU" altLang="hu-HU" dirty="0" smtClean="0">
                <a:sym typeface="Wingdings" panose="05000000000000000000" pitchFamily="2" charset="2"/>
              </a:rPr>
              <a:t></a:t>
            </a:r>
            <a:endParaRPr lang="hu-HU" altLang="hu-HU" dirty="0" smtClean="0"/>
          </a:p>
          <a:p>
            <a:pPr lvl="1"/>
            <a:r>
              <a:rPr lang="hu-HU" altLang="hu-HU" dirty="0" smtClean="0"/>
              <a:t>Lassabb, mint a „</a:t>
            </a:r>
            <a:r>
              <a:rPr lang="hu-HU" altLang="hu-HU" dirty="0" err="1" smtClean="0"/>
              <a:t>Flat</a:t>
            </a:r>
            <a:r>
              <a:rPr lang="hu-HU" altLang="hu-HU" dirty="0" smtClean="0"/>
              <a:t>”</a:t>
            </a:r>
          </a:p>
          <a:p>
            <a:pPr lvl="1"/>
            <a:endParaRPr lang="hu-HU" altLang="hu-HU" dirty="0" smtClean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2966628" y="6425839"/>
            <a:ext cx="3210744" cy="354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54000" tIns="10800" rIns="54000" bIns="1080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hu-HU" altLang="hu-HU" sz="1600" dirty="0" err="1"/>
              <a:t>Cloud</a:t>
            </a:r>
            <a:r>
              <a:rPr lang="hu-HU" altLang="hu-HU" sz="1600" dirty="0"/>
              <a:t> 4 Education</a:t>
            </a:r>
            <a:endParaRPr lang="hu-HU" altLang="hu-HU" sz="16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262847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ia számának hely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5C30C08-EB6D-482E-A5A8-5BF291A2161A}" type="slidenum">
              <a:rPr lang="hu-HU" altLang="hu-HU">
                <a:solidFill>
                  <a:srgbClr val="336666"/>
                </a:solidFill>
              </a:rPr>
              <a:pPr eaLnBrk="1" hangingPunct="1"/>
              <a:t>8</a:t>
            </a:fld>
            <a:r>
              <a:rPr lang="hu-HU" altLang="hu-HU" dirty="0">
                <a:solidFill>
                  <a:srgbClr val="336666"/>
                </a:solidFill>
              </a:rPr>
              <a:t>. oldal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smtClean="0"/>
              <a:t>Használatba vétel (DEMO)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hu-HU" altLang="hu-HU" dirty="0" smtClean="0"/>
          </a:p>
          <a:p>
            <a:pPr marL="0" indent="0">
              <a:buNone/>
            </a:pPr>
            <a:r>
              <a:rPr lang="hu-HU" altLang="hu-HU" dirty="0" err="1" smtClean="0"/>
              <a:t>Dashboard</a:t>
            </a:r>
            <a:r>
              <a:rPr lang="hu-HU" altLang="hu-HU" dirty="0" smtClean="0"/>
              <a:t>: http://c4e.niif.hu</a:t>
            </a:r>
          </a:p>
          <a:p>
            <a:pPr marL="0" indent="0">
              <a:buNone/>
            </a:pPr>
            <a:endParaRPr lang="hu-HU" altLang="hu-HU" dirty="0" smtClean="0"/>
          </a:p>
          <a:p>
            <a:pPr marL="0" indent="0">
              <a:buNone/>
            </a:pPr>
            <a:r>
              <a:rPr lang="hu-HU" altLang="hu-HU" dirty="0" smtClean="0"/>
              <a:t>Segítség (FAQ): </a:t>
            </a:r>
            <a:r>
              <a:rPr lang="hu-HU" altLang="hu-HU" dirty="0" smtClean="0">
                <a:hlinkClick r:id="rId2"/>
              </a:rPr>
              <a:t>http://help.c4e.niif.hu</a:t>
            </a:r>
            <a:endParaRPr lang="hu-HU" altLang="hu-HU" dirty="0" smtClean="0"/>
          </a:p>
          <a:p>
            <a:pPr marL="0" indent="0">
              <a:buNone/>
            </a:pPr>
            <a:endParaRPr lang="hu-HU" altLang="hu-HU" dirty="0" smtClean="0"/>
          </a:p>
          <a:p>
            <a:pPr marL="0" indent="0">
              <a:buNone/>
            </a:pPr>
            <a:r>
              <a:rPr lang="hu-HU" altLang="hu-HU" dirty="0" smtClean="0"/>
              <a:t>Igénylő lap: https</a:t>
            </a:r>
            <a:r>
              <a:rPr lang="hu-HU" altLang="hu-HU" dirty="0"/>
              <a:t>://webform.niif.hu/content/c4e-cloud-hozzaferes-igenylese</a:t>
            </a:r>
            <a:endParaRPr lang="hu-HU" altLang="hu-HU" dirty="0" smtClean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2966628" y="6425839"/>
            <a:ext cx="3210744" cy="354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54000" tIns="10800" rIns="54000" bIns="1080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6666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hu-HU" altLang="hu-HU" sz="1600" dirty="0" err="1"/>
              <a:t>Cloud</a:t>
            </a:r>
            <a:r>
              <a:rPr lang="hu-HU" altLang="hu-HU" sz="1600" dirty="0"/>
              <a:t> 4 Education</a:t>
            </a:r>
            <a:endParaRPr lang="hu-HU" altLang="hu-HU" sz="16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184328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052513"/>
            <a:ext cx="82296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hu-HU" altLang="hu-HU" sz="4800" kern="1200" dirty="0" smtClean="0">
                <a:solidFill>
                  <a:srgbClr val="336666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Köszönjük a </a:t>
            </a:r>
            <a:r>
              <a:rPr lang="hu-HU" altLang="hu-HU" sz="4800" kern="1200" dirty="0">
                <a:solidFill>
                  <a:srgbClr val="336666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figyelmet!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3748088" y="4189413"/>
            <a:ext cx="5256212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90000"/>
              </a:lnSpc>
            </a:pPr>
            <a:r>
              <a:rPr lang="hu-HU" altLang="hu-HU" sz="3200" dirty="0" smtClean="0">
                <a:solidFill>
                  <a:srgbClr val="336666"/>
                </a:solidFill>
              </a:rPr>
              <a:t>Bodor János</a:t>
            </a:r>
          </a:p>
          <a:p>
            <a:pPr algn="r" eaLnBrk="1" hangingPunct="1">
              <a:lnSpc>
                <a:spcPct val="90000"/>
              </a:lnSpc>
            </a:pPr>
            <a:r>
              <a:rPr lang="hu-HU" altLang="hu-HU" sz="3200" dirty="0" err="1" smtClean="0">
                <a:solidFill>
                  <a:srgbClr val="336666"/>
                </a:solidFill>
              </a:rPr>
              <a:t>Erdősi</a:t>
            </a:r>
            <a:r>
              <a:rPr lang="hu-HU" altLang="hu-HU" sz="3200" dirty="0" smtClean="0">
                <a:solidFill>
                  <a:srgbClr val="336666"/>
                </a:solidFill>
              </a:rPr>
              <a:t> </a:t>
            </a:r>
            <a:r>
              <a:rPr lang="hu-HU" altLang="hu-HU" sz="3200" dirty="0">
                <a:solidFill>
                  <a:srgbClr val="336666"/>
                </a:solidFill>
              </a:rPr>
              <a:t>Péter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niif_sablon">
  <a:themeElements>
    <a:clrScheme name="ppt_niif_sabl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_niif_sablon">
      <a:majorFont>
        <a:latin typeface="Times New Roman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ppt_niif_sabl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niif_sabl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niif_sabl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niif_sabl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niif_sabl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niif_sabl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niif_sabl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niif_sabl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niif_sabl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niif_sabl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niif_sabl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niif_sabl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gyéni tervezés">
  <a:themeElements>
    <a:clrScheme name="Egyéni tervezé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gyéni tervezé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Egyéni tervezé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yéni tervezé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yéni tervezé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yéni tervezé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yéni tervezé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yéni tervezé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ppt_niifi_sablon</Template>
  <TotalTime>165</TotalTime>
  <Words>328</Words>
  <Application>Microsoft Office PowerPoint</Application>
  <PresentationFormat>Diavetítés a képernyőre (4:3 oldalarány)</PresentationFormat>
  <Paragraphs>79</Paragraphs>
  <Slides>9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2</vt:i4>
      </vt:variant>
      <vt:variant>
        <vt:lpstr>Diacímek</vt:lpstr>
      </vt:variant>
      <vt:variant>
        <vt:i4>9</vt:i4>
      </vt:variant>
    </vt:vector>
  </HeadingPairs>
  <TitlesOfParts>
    <vt:vector size="15" baseType="lpstr">
      <vt:lpstr>Arial</vt:lpstr>
      <vt:lpstr>Times New Roman</vt:lpstr>
      <vt:lpstr>Verdana</vt:lpstr>
      <vt:lpstr>Wingdings</vt:lpstr>
      <vt:lpstr>ppt_niif_sablon</vt:lpstr>
      <vt:lpstr>Egyéni tervezés</vt:lpstr>
      <vt:lpstr>Cloud 4 Education</vt:lpstr>
      <vt:lpstr>Mi az OpenStack?</vt:lpstr>
      <vt:lpstr>Miből áll a C4E – Hardware I</vt:lpstr>
      <vt:lpstr>Miből áll a C4E – Hardware II</vt:lpstr>
      <vt:lpstr>Miből áll a C4E – Szoftver</vt:lpstr>
      <vt:lpstr>Miből áll a C4E – High Avaibility</vt:lpstr>
      <vt:lpstr>Milyen hálózatot válasszak?!</vt:lpstr>
      <vt:lpstr>Használatba vétel (DEMO)</vt:lpstr>
      <vt:lpstr>Köszönjük a figyelmet!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Erdősi Péter</dc:creator>
  <cp:lastModifiedBy>Bodor János</cp:lastModifiedBy>
  <cp:revision>27</cp:revision>
  <dcterms:created xsi:type="dcterms:W3CDTF">2014-04-10T23:38:37Z</dcterms:created>
  <dcterms:modified xsi:type="dcterms:W3CDTF">2016-04-04T07:48:17Z</dcterms:modified>
</cp:coreProperties>
</file>