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29" r:id="rId3"/>
    <p:sldMasterId id="2147483757" r:id="rId4"/>
    <p:sldMasterId id="2147483716" r:id="rId5"/>
    <p:sldMasterId id="2147483692" r:id="rId6"/>
    <p:sldMasterId id="2147483704" r:id="rId7"/>
    <p:sldMasterId id="2147483680" r:id="rId8"/>
  </p:sldMasterIdLst>
  <p:notesMasterIdLst>
    <p:notesMasterId r:id="rId25"/>
  </p:notesMasterIdLst>
  <p:handoutMasterIdLst>
    <p:handoutMasterId r:id="rId26"/>
  </p:handoutMasterIdLst>
  <p:sldIdLst>
    <p:sldId id="256" r:id="rId9"/>
    <p:sldId id="265" r:id="rId10"/>
    <p:sldId id="329" r:id="rId11"/>
    <p:sldId id="319" r:id="rId12"/>
    <p:sldId id="320" r:id="rId13"/>
    <p:sldId id="326" r:id="rId14"/>
    <p:sldId id="321" r:id="rId15"/>
    <p:sldId id="331" r:id="rId16"/>
    <p:sldId id="272" r:id="rId17"/>
    <p:sldId id="330" r:id="rId18"/>
    <p:sldId id="324" r:id="rId19"/>
    <p:sldId id="332" r:id="rId20"/>
    <p:sldId id="323" r:id="rId21"/>
    <p:sldId id="327" r:id="rId22"/>
    <p:sldId id="328" r:id="rId23"/>
    <p:sldId id="325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5A"/>
    <a:srgbClr val="25408F"/>
    <a:srgbClr val="24408F"/>
    <a:srgbClr val="244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7893" autoAdjust="0"/>
  </p:normalViewPr>
  <p:slideViewPr>
    <p:cSldViewPr>
      <p:cViewPr>
        <p:scale>
          <a:sx n="50" d="100"/>
          <a:sy n="50" d="100"/>
        </p:scale>
        <p:origin x="-570" y="396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2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0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5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Élőlá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Indul az akadémiai felhő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latin typeface="Arial"/>
                <a:cs typeface="Arial"/>
              </a:rPr>
              <a:t>Ormos Pál, </a:t>
            </a:r>
            <a:r>
              <a:rPr lang="hu-HU" dirty="0" err="1" smtClean="0">
                <a:latin typeface="Arial"/>
                <a:cs typeface="Arial"/>
              </a:rPr>
              <a:t>Tenczer</a:t>
            </a:r>
            <a:r>
              <a:rPr lang="hu-HU" dirty="0" smtClean="0">
                <a:latin typeface="Arial"/>
                <a:cs typeface="Arial"/>
              </a:rPr>
              <a:t> Szabolcs</a:t>
            </a:r>
          </a:p>
          <a:p>
            <a:r>
              <a:rPr lang="hu-HU" dirty="0" smtClean="0">
                <a:latin typeface="Arial"/>
                <a:cs typeface="Arial"/>
              </a:rPr>
              <a:t>MTA SZTAKI Hálózatbiztonsági és Internet Technológiák Osztály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224A-1D35-4533-9AF1-641DAB6800FA}" type="slidenum">
              <a:rPr lang="hu-HU" smtClean="0"/>
              <a:pPr/>
              <a:t>‹#›</a:t>
            </a:fld>
            <a:fld id="{0631B18E-9D83-4064-9AC1-6031E5A365DD}" type="slidenum">
              <a:rPr lang="hu-HU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1" y="762000"/>
            <a:ext cx="3657600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2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610825-FD3D-4D7B-95A2-4584A63ACF41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2014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A733-13B1-4C4F-A1F2-E920592DA31B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C036-58B2-4557-A026-3AA1F1771A54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F6E9-DBC6-49DE-A847-CA06F518838E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A366-0180-4EF4-B1A3-AF6CB2B8AF80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662A-45AB-495A-965C-B659E05566DE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4F5F-2684-4BFC-A654-FD2AB683951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DD1-E401-490A-A5DB-B283D6E7764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D10E-A6B3-4153-9112-2D39F0A73C63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C78-F553-4B20-9F4A-897CC8169ECC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9681-45E4-4070-ADAE-071C1D5A5D9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015" y="1295400"/>
            <a:ext cx="11048999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E2C-2EFD-4919-B72E-262472D83B3B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9107-3E3A-443C-9102-BF95EBB4B0AB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09E2-A201-45DD-841A-765050ADD32E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DE20-72A8-4A93-A0AF-06D1F3BD0120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2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5" y="457200"/>
            <a:ext cx="11048999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015" y="1600200"/>
            <a:ext cx="11048999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2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0877E7-B166-4E7A-AD69-23D31A7AB9C0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AE8A-E1A0-4860-8223-AE70801709F0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1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6EB-21D6-49BD-A53A-0A5A593A4CFF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Élőlá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Indul az akadémiai felhő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latin typeface="Arial"/>
                <a:cs typeface="Arial"/>
              </a:rPr>
              <a:t>Ormos Pál, </a:t>
            </a:r>
            <a:r>
              <a:rPr lang="hu-HU" dirty="0" err="1" smtClean="0">
                <a:latin typeface="Arial"/>
                <a:cs typeface="Arial"/>
              </a:rPr>
              <a:t>Tenczer</a:t>
            </a:r>
            <a:r>
              <a:rPr lang="hu-HU" dirty="0" smtClean="0">
                <a:latin typeface="Arial"/>
                <a:cs typeface="Arial"/>
              </a:rPr>
              <a:t> Szabolcs</a:t>
            </a:r>
          </a:p>
          <a:p>
            <a:r>
              <a:rPr lang="hu-HU" dirty="0" smtClean="0">
                <a:latin typeface="Arial"/>
                <a:cs typeface="Arial"/>
              </a:rPr>
              <a:t>MTA SZTAKI Hálózatbiztonsági és Internet Technológiák Osztály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43C3-6CB3-4597-BE2F-8612864C9E52}" type="datetime1">
              <a:rPr lang="hu-HU" smtClean="0"/>
              <a:pPr/>
              <a:t>2016.03.31.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 smtClean="0"/>
              <a:t>Netwokshop</a:t>
            </a:r>
            <a:r>
              <a:rPr lang="hu-HU" dirty="0" smtClean="0"/>
              <a:t> Debrecen,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1" y="762000"/>
            <a:ext cx="3657600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C274-DDC7-4B50-937B-294B8A706FAF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6212" y="6477000"/>
            <a:ext cx="2844059" cy="219456"/>
          </a:xfrm>
        </p:spPr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318F-7851-49DE-8113-0AA2A944149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85F8-27E8-4732-ADAB-CF9ECCD13D4E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1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1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1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1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4021-2A9C-43AF-AE8A-DBCE3A1356CF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579C-75FB-4E8C-B1B0-F2701D5FD383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9A8-1D17-429B-BA83-68F2ED50920A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DE77-5A79-428D-80DA-9CB27F8AB97F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1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1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1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C30B-B0F2-4CA5-B0DB-21C764733773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8E-0E03-43AC-ACB7-0160B92C5778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élőlá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5032CF-0652-4C14-8017-78A0A16AD8DF}" type="datetime1">
              <a:rPr lang="hu-HU" smtClean="0"/>
              <a:pPr/>
              <a:t>2016.03.31.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6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012" y="636456"/>
            <a:ext cx="3657600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431-DABE-4D23-89F5-BB5510DB0C2F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E84C-44A8-44ED-9471-2E0A7ED87B01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9DB-2230-49FB-8F82-20F5AB9A104A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F3F-F2B8-46E9-B839-77C144880653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4D78-A007-4F59-82D7-039B61EB14D0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019-E48D-4E73-A4D2-59025B9C1AA9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AC8A-1FB9-4DDF-8AFB-9DEE7677574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EF84-0CDD-4AB9-98C1-85ED9C27DF8B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F6A6-8E52-4489-A6A3-668975D8378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0E7C-0265-4B76-9EC1-12641851A0F6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E97B-8B22-453F-BCE8-F9AD54D51927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805-F46A-4817-A50C-B4DC57B6EE6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74C8-96B5-44C6-8759-D1C9957DC5E6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86-07C4-40EC-8113-5FBFD4A8E8B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A29-0BAF-4B52-8F8F-0469B7E94C92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033-6251-4BB8-AFEF-D6246C8312C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DA6E-3FAB-459D-887A-948D1B1B143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541F-9240-4C62-AB82-CC2089A0F965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3FA-F268-48C6-9D4E-EC5EE2386C2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48B4-3444-45C2-8FDD-4D24D02E074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7B12-DC7E-43B6-B4F7-9CD1FD7CB75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6809-D783-47CF-A876-75D8CF697FC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31-B5A3-4F07-8BFA-39468E7141FE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7649-9283-4AD8-9771-80B5527430D6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BE9E-A14F-4A8D-9E67-7A393817B59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8FE-4F90-40D2-99D7-05260E9C0A0C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73BB-5C93-4F32-9380-30157C4DC2C4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39A9-5D84-4737-9777-04760F47867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383-233D-4422-A446-CE0FA5A30B24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99F0-F1C7-4113-8AFE-3A49488DF315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F654-D94E-4EDD-9059-BECDDFF606E3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984E64-415D-4883-89D0-FEE44F9C2ED3}" type="datetime1">
              <a:rPr lang="hu-HU" smtClean="0"/>
              <a:pPr/>
              <a:t>2016.03.31.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6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012" y="636456"/>
            <a:ext cx="3657600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7DDF3A-D0E9-47B3-A56B-975F4FB9FB00}" type="datetime1">
              <a:rPr lang="hu-HU" smtClean="0"/>
              <a:pPr/>
              <a:t>2016.03.31.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6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012" y="636456"/>
            <a:ext cx="3657600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71BC-98CC-4A6F-9CCF-BA0BF1EF9376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D64-8A19-40FD-81E1-D26E5E5E46AD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CFF-7CCC-478B-81AD-6D734B87BDD3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9E08-5D57-4644-827E-31A7442AACE0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20A7-C038-4277-8DB1-BEF9B18B0C3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D722-D142-4313-8A95-EFA5E812C88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1C8-7770-479F-88DA-0B95DFE3F46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A4FB-1EDA-4E1A-A68E-F34C477F2BFC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C4E-6086-4A8C-895B-A7747AE8246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E734-2366-472D-8233-AFC5EE0FBDC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72A480-B101-42B0-858C-A2DF6E95A6EC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761999"/>
            <a:ext cx="39339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0EBE-E437-4AC3-91C5-C4D4AD2DFF0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B283-47B3-4FBB-9150-7293CC41F21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9417-7A66-45D7-A6B4-D1B44963C6F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85A-93BF-44F4-B28D-D9DC940D07BE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84FF-4DFA-4272-B307-5DC7BCDDF70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536-07FC-42DE-8496-7EE2F63CA9CD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E4A3-CC8D-49BD-B168-49DBAEA06784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0264-65AF-45E5-A67D-F6995F6291C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F17F-F604-4ABE-A7A6-B046AADFA5E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0D75-A861-494B-9E55-87AA3F2318B3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7B9F-9462-437C-A4EF-38937366B16C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DD1-52E9-441D-AA5C-C6C96820121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0D0-01A6-4D15-AD67-24D3AEC74BC2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DADB-0CE9-46E6-939F-936DF2931C0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03E-CCC5-4002-9C51-88E1B1058B2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BD60-1337-49EE-9129-B90BD61AE830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988-637D-49E6-81C2-282EA1B6E6A7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D38C-12D4-419E-A25F-DB6ED697C488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9F7-FCF9-462C-905D-C786DFCDAD6A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0C02-E7C9-4AE9-BDEE-2A4CC7563B0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D2B-4DC6-43C4-B1F9-8F1B89BE57B1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197B22A-03FF-43AE-93CC-81E3E6F91400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3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Netwokshop Debrecen,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2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4" r:id="rId3"/>
    <p:sldLayoutId id="2147483753" r:id="rId4"/>
    <p:sldLayoutId id="2147483728" r:id="rId5"/>
    <p:sldLayoutId id="2147483660" r:id="rId6"/>
    <p:sldLayoutId id="2147483679" r:id="rId7"/>
    <p:sldLayoutId id="2147483673" r:id="rId8"/>
    <p:sldLayoutId id="2147483651" r:id="rId9"/>
    <p:sldLayoutId id="2147483661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62" r:id="rId16"/>
    <p:sldLayoutId id="2147483650" r:id="rId17"/>
    <p:sldLayoutId id="2147483663" r:id="rId18"/>
    <p:sldLayoutId id="2147483664" r:id="rId19"/>
    <p:sldLayoutId id="2147483654" r:id="rId20"/>
    <p:sldLayoutId id="2147483665" r:id="rId21"/>
    <p:sldLayoutId id="2147483655" r:id="rId22"/>
    <p:sldLayoutId id="2147483652" r:id="rId23"/>
    <p:sldLayoutId id="2147483653" r:id="rId24"/>
    <p:sldLayoutId id="2147483666" r:id="rId25"/>
    <p:sldLayoutId id="2147483667" r:id="rId26"/>
    <p:sldLayoutId id="2147483668" r:id="rId27"/>
    <p:sldLayoutId id="2147483669" r:id="rId28"/>
    <p:sldLayoutId id="2147483656" r:id="rId29"/>
    <p:sldLayoutId id="2147483657" r:id="rId30"/>
    <p:sldLayoutId id="2147483670" r:id="rId31"/>
    <p:sldLayoutId id="2147483671" r:id="rId32"/>
    <p:sldLayoutId id="2147483672" r:id="rId33"/>
    <p:sldLayoutId id="2147483658" r:id="rId34"/>
    <p:sldLayoutId id="214748365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33FA-F268-48C6-9D4E-EC5EE2386C2F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4BD3-B5B8-49AA-8BAE-2E34A30859C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6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1EFD-4307-4386-97DE-223763CEBACD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5256-25B2-487B-9E4F-0EDF6D67378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F9AE-6236-4A1B-9155-FE92BD0911DB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30C5-67D3-41EA-8309-E0495C589D6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2115-FDC5-461A-A21C-425021096032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BA6E-8939-44B6-B460-E1585747DBC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E9C1-7A37-41A6-AC98-116684EE472B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12BA-CA29-44A4-A364-219C04CB92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47B-2C17-4783-BBDC-5096B7B9F559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2C25-0D8C-421C-9C7E-5ADFCE6BB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2F21-14ED-4559-996B-76C70C37CD3A}" type="datetime1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Netwokshop Debrecen, 2016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1C3E-BD7D-42D8-A999-AD095206061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ztaki.cloud.mta.hu/" TargetMode="External"/><Relationship Id="rId2" Type="http://schemas.openxmlformats.org/officeDocument/2006/relationships/hyperlink" Target="http://felho.mta.hu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arxiv.org/ftp/arxiv/papers/1510/1510.04017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ftp/arxiv/papers/1510/1510.04017.pdf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"/>
                <a:cs typeface="Arial"/>
              </a:rPr>
              <a:t>Indul az akadémiai felhő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"/>
                <a:cs typeface="Arial"/>
              </a:rPr>
              <a:t>Ormos Pál</a:t>
            </a:r>
          </a:p>
          <a:p>
            <a:r>
              <a:rPr lang="hu-HU" dirty="0" smtClean="0">
                <a:latin typeface="Arial"/>
                <a:cs typeface="Arial"/>
              </a:rPr>
              <a:t>MTA SZTAKI Hálózatbiztonsági és Internet Technológiák Osztály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218612" y="6477000"/>
            <a:ext cx="2844059" cy="219456"/>
          </a:xfrm>
        </p:spPr>
        <p:txBody>
          <a:bodyPr/>
          <a:lstStyle/>
          <a:p>
            <a:r>
              <a:rPr lang="hu-HU" sz="1000" dirty="0" err="1" smtClean="0">
                <a:solidFill>
                  <a:schemeClr val="tx1"/>
                </a:solidFill>
              </a:rPr>
              <a:t>Networkshop</a:t>
            </a:r>
            <a:r>
              <a:rPr lang="hu-HU" sz="1000" dirty="0" smtClean="0">
                <a:solidFill>
                  <a:schemeClr val="tx1"/>
                </a:solidFill>
              </a:rPr>
              <a:t> Debrecen, 2016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4737" y="15089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771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Ütemterv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sz="6000" dirty="0" smtClean="0"/>
              <a:t>A következő mérföldköveket terveztük be:</a:t>
            </a:r>
          </a:p>
          <a:p>
            <a:r>
              <a:rPr lang="hu-HU" sz="5100" dirty="0" smtClean="0"/>
              <a:t>Hardware installálása, tesztelése - 2016.02.29. – OK</a:t>
            </a:r>
          </a:p>
          <a:p>
            <a:r>
              <a:rPr lang="hu-HU" sz="5100" dirty="0" smtClean="0"/>
              <a:t>Műszaki előkészítés, tervezés - 2016.02.29. – OK</a:t>
            </a:r>
          </a:p>
          <a:p>
            <a:r>
              <a:rPr lang="hu-HU" sz="5100" dirty="0" err="1" smtClean="0"/>
              <a:t>Middleware</a:t>
            </a:r>
            <a:r>
              <a:rPr lang="hu-HU" sz="5100" dirty="0" smtClean="0"/>
              <a:t> kialakítása, tesztelése</a:t>
            </a:r>
          </a:p>
          <a:p>
            <a:pPr lvl="1"/>
            <a:r>
              <a:rPr lang="hu-HU" sz="4900" dirty="0" err="1" smtClean="0"/>
              <a:t>Openstack</a:t>
            </a:r>
            <a:r>
              <a:rPr lang="hu-HU" sz="4900" dirty="0" smtClean="0"/>
              <a:t> felhő rendszer</a:t>
            </a:r>
          </a:p>
          <a:p>
            <a:pPr lvl="1"/>
            <a:r>
              <a:rPr lang="hu-HU" sz="4900" dirty="0" err="1" smtClean="0"/>
              <a:t>Docker</a:t>
            </a:r>
            <a:r>
              <a:rPr lang="hu-HU" sz="4900" dirty="0" smtClean="0"/>
              <a:t> + </a:t>
            </a:r>
            <a:r>
              <a:rPr lang="hu-HU" sz="4900" dirty="0" err="1" smtClean="0"/>
              <a:t>ansible</a:t>
            </a:r>
            <a:r>
              <a:rPr lang="hu-HU" sz="4900" dirty="0" smtClean="0"/>
              <a:t> alapokon </a:t>
            </a:r>
            <a:r>
              <a:rPr lang="hu-HU" sz="4900" dirty="0" smtClean="0">
                <a:sym typeface="Wingdings" pitchFamily="2" charset="2"/>
              </a:rPr>
              <a:t> </a:t>
            </a:r>
            <a:r>
              <a:rPr lang="hu-HU" sz="4900" dirty="0" err="1" smtClean="0">
                <a:sym typeface="Wingdings" pitchFamily="2" charset="2"/>
              </a:rPr>
              <a:t>Tenczer</a:t>
            </a:r>
            <a:r>
              <a:rPr lang="hu-HU" sz="4900" dirty="0" smtClean="0">
                <a:sym typeface="Wingdings" pitchFamily="2" charset="2"/>
              </a:rPr>
              <a:t> Szabolcs előadás</a:t>
            </a: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>- </a:t>
            </a:r>
            <a:r>
              <a:rPr lang="hu-HU" sz="4900" dirty="0" err="1" smtClean="0"/>
              <a:t>Controllerek</a:t>
            </a:r>
            <a:r>
              <a:rPr lang="hu-HU" sz="4900" dirty="0" smtClean="0"/>
              <a:t>: 2016. 03. 15.</a:t>
            </a:r>
            <a:br>
              <a:rPr lang="hu-HU" sz="4900" dirty="0" smtClean="0"/>
            </a:br>
            <a:r>
              <a:rPr lang="hu-HU" sz="4900" dirty="0" smtClean="0"/>
              <a:t>- AAA rendszer kialakítása - 2016.03.31.</a:t>
            </a:r>
          </a:p>
          <a:p>
            <a:pPr lvl="3"/>
            <a:r>
              <a:rPr lang="hu-HU" sz="4500" dirty="0" smtClean="0"/>
              <a:t>SAML + HEXAA</a:t>
            </a:r>
          </a:p>
          <a:p>
            <a:pPr lvl="2">
              <a:buNone/>
            </a:pPr>
            <a:r>
              <a:rPr lang="hu-HU" sz="4700" dirty="0" smtClean="0"/>
              <a:t>- </a:t>
            </a:r>
            <a:r>
              <a:rPr lang="hu-HU" sz="4700" dirty="0" err="1" smtClean="0"/>
              <a:t>Compture</a:t>
            </a:r>
            <a:r>
              <a:rPr lang="hu-HU" sz="4700" dirty="0" smtClean="0"/>
              <a:t>, Network: 2016. 03. 31.</a:t>
            </a:r>
            <a:br>
              <a:rPr lang="hu-HU" sz="4700" dirty="0" smtClean="0"/>
            </a:br>
            <a:r>
              <a:rPr lang="hu-HU" sz="4700" dirty="0" smtClean="0"/>
              <a:t>- Storage: 2016. 04. 15.</a:t>
            </a:r>
          </a:p>
          <a:p>
            <a:pPr lvl="3"/>
            <a:r>
              <a:rPr lang="hu-HU" sz="4500" dirty="0" err="1" smtClean="0"/>
              <a:t>Ceph</a:t>
            </a:r>
            <a:endParaRPr lang="hu-HU" sz="4500" dirty="0" smtClean="0"/>
          </a:p>
          <a:p>
            <a:r>
              <a:rPr lang="hu-HU" sz="5100" dirty="0" smtClean="0"/>
              <a:t>Felhő szolgáltatás - tesztidőszak kezdete - 2016.04.30</a:t>
            </a:r>
          </a:p>
          <a:p>
            <a:r>
              <a:rPr lang="hu-HU" sz="5100" dirty="0" smtClean="0"/>
              <a:t>Üzemeltetési és szolgáltatási rend és </a:t>
            </a:r>
            <a:r>
              <a:rPr lang="hu-HU" sz="5100" dirty="0" err="1" smtClean="0"/>
              <a:t>Helpdesk</a:t>
            </a:r>
            <a:r>
              <a:rPr lang="hu-HU" sz="5100" dirty="0" smtClean="0"/>
              <a:t> kialakítása, tesztelése - 2016.06.30</a:t>
            </a:r>
          </a:p>
          <a:p>
            <a:r>
              <a:rPr lang="hu-HU" sz="5100" dirty="0" smtClean="0"/>
              <a:t>Oktatások, </a:t>
            </a:r>
            <a:r>
              <a:rPr lang="hu-HU" sz="5100" dirty="0" err="1" smtClean="0"/>
              <a:t>workshopok</a:t>
            </a:r>
            <a:r>
              <a:rPr lang="hu-HU" sz="5100" dirty="0" smtClean="0"/>
              <a:t> - 2016.08.30</a:t>
            </a:r>
          </a:p>
          <a:p>
            <a:r>
              <a:rPr lang="hu-HU" sz="5100" dirty="0" smtClean="0"/>
              <a:t>Tesztidőszak vége - 2016.09.30</a:t>
            </a:r>
          </a:p>
          <a:p>
            <a:r>
              <a:rPr lang="hu-HU" sz="5100" dirty="0" smtClean="0"/>
              <a:t>Éles üzem - 2016.10.01 </a:t>
            </a:r>
          </a:p>
          <a:p>
            <a:endParaRPr lang="hu-HU" sz="96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Elkövetkezendő műszaki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066800"/>
            <a:ext cx="10969943" cy="5029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Belső tesztelés:</a:t>
            </a:r>
          </a:p>
          <a:p>
            <a:r>
              <a:rPr lang="hu-HU" sz="1600" dirty="0" smtClean="0"/>
              <a:t>Redundancia teszt</a:t>
            </a:r>
          </a:p>
          <a:p>
            <a:r>
              <a:rPr lang="hu-HU" sz="1600" dirty="0" err="1" smtClean="0"/>
              <a:t>Performancia</a:t>
            </a:r>
            <a:r>
              <a:rPr lang="hu-HU" sz="1600" dirty="0" smtClean="0"/>
              <a:t> teszt</a:t>
            </a:r>
          </a:p>
          <a:p>
            <a:r>
              <a:rPr lang="hu-HU" sz="1600" dirty="0" err="1" smtClean="0"/>
              <a:t>Konformancia</a:t>
            </a:r>
            <a:r>
              <a:rPr lang="hu-HU" sz="1600" dirty="0" smtClean="0"/>
              <a:t> teszt</a:t>
            </a:r>
          </a:p>
          <a:p>
            <a:pPr>
              <a:buNone/>
            </a:pPr>
            <a:r>
              <a:rPr lang="hu-HU" sz="2400" dirty="0" smtClean="0"/>
              <a:t>Külső tesztelés:</a:t>
            </a:r>
          </a:p>
          <a:p>
            <a:r>
              <a:rPr lang="hu-HU" sz="1600" dirty="0" smtClean="0"/>
              <a:t>Külsős partnerek számára teszt lehetőség</a:t>
            </a:r>
          </a:p>
          <a:p>
            <a:endParaRPr lang="hu-HU" sz="1600" dirty="0" smtClean="0"/>
          </a:p>
          <a:p>
            <a:r>
              <a:rPr lang="hu-HU" sz="2400" dirty="0" err="1" smtClean="0"/>
              <a:t>Helpdesk</a:t>
            </a:r>
            <a:r>
              <a:rPr lang="hu-HU" sz="2400" dirty="0" smtClean="0"/>
              <a:t> és oktatás kialakítása</a:t>
            </a:r>
          </a:p>
          <a:p>
            <a:r>
              <a:rPr lang="hu-HU" sz="2400" dirty="0" err="1" smtClean="0"/>
              <a:t>Eduid</a:t>
            </a:r>
            <a:r>
              <a:rPr lang="hu-HU" sz="2400" dirty="0" smtClean="0"/>
              <a:t> illesztés</a:t>
            </a:r>
          </a:p>
          <a:p>
            <a:pPr lvl="1"/>
            <a:r>
              <a:rPr lang="hu-HU" sz="2200" dirty="0" smtClean="0"/>
              <a:t>A </a:t>
            </a:r>
            <a:r>
              <a:rPr lang="hu-HU" sz="2200" dirty="0" err="1" smtClean="0"/>
              <a:t>Hexaa</a:t>
            </a:r>
            <a:r>
              <a:rPr lang="hu-HU" sz="2200" dirty="0" smtClean="0"/>
              <a:t> projekt kapcsán kidolgozott </a:t>
            </a:r>
            <a:r>
              <a:rPr lang="hu-HU" sz="2200" dirty="0" err="1" smtClean="0"/>
              <a:t>Openstack</a:t>
            </a:r>
            <a:r>
              <a:rPr lang="hu-HU" sz="2200" dirty="0" smtClean="0"/>
              <a:t> SAML integrációs alapokon</a:t>
            </a:r>
          </a:p>
          <a:p>
            <a:endParaRPr lang="hu-HU" sz="2400" dirty="0" smtClean="0"/>
          </a:p>
          <a:p>
            <a:pPr>
              <a:buNone/>
            </a:pPr>
            <a:endParaRPr lang="hu-HU" sz="96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HEXAA + SAML </a:t>
            </a:r>
            <a:r>
              <a:rPr lang="hu-HU" dirty="0" err="1" smtClean="0"/>
              <a:t>azonoítás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7" y="1295400"/>
            <a:ext cx="7340600" cy="518160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műszaki feladatok kidolgozása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Hozzáférési szabályzat kialakítása</a:t>
            </a:r>
          </a:p>
          <a:p>
            <a:pPr lvl="1"/>
            <a:r>
              <a:rPr lang="hu-HU" dirty="0" smtClean="0"/>
              <a:t>Hozzáférés </a:t>
            </a:r>
            <a:r>
              <a:rPr lang="hu-HU" dirty="0" err="1" smtClean="0"/>
              <a:t>HEXAA-n</a:t>
            </a:r>
            <a:r>
              <a:rPr lang="hu-HU" dirty="0" smtClean="0"/>
              <a:t> keresztül</a:t>
            </a:r>
          </a:p>
          <a:p>
            <a:pPr lvl="1"/>
            <a:r>
              <a:rPr lang="hu-HU" dirty="0" smtClean="0"/>
              <a:t>Ki és milyen célra kaphat hozzáférést</a:t>
            </a:r>
          </a:p>
          <a:p>
            <a:pPr lvl="1"/>
            <a:r>
              <a:rPr lang="hu-HU" dirty="0" smtClean="0"/>
              <a:t>Mennyi időre</a:t>
            </a:r>
          </a:p>
          <a:p>
            <a:pPr lvl="1"/>
            <a:r>
              <a:rPr lang="hu-HU" dirty="0" smtClean="0"/>
              <a:t>Fenntartási költségek</a:t>
            </a:r>
          </a:p>
          <a:p>
            <a:pPr lvl="1"/>
            <a:r>
              <a:rPr lang="hu-HU" dirty="0" smtClean="0"/>
              <a:t>Távoli hálózati hozzáférés szabályainak kialakítása</a:t>
            </a:r>
          </a:p>
          <a:p>
            <a:pPr lvl="2"/>
            <a:r>
              <a:rPr lang="hu-HU" dirty="0" smtClean="0"/>
              <a:t>VPN, Publikus IP cím</a:t>
            </a:r>
          </a:p>
          <a:p>
            <a:pPr>
              <a:buNone/>
            </a:pPr>
            <a:endParaRPr lang="hu-HU" sz="2000" dirty="0" smtClean="0"/>
          </a:p>
          <a:p>
            <a:endParaRPr lang="hu-HU" sz="96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Projekt weboldal : http://felho.mta.hu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SZTAKI MTA felhő frontend http://sztaki.cloud.mta.hu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HEXAA </a:t>
            </a:r>
            <a:r>
              <a:rPr lang="hu-HU" dirty="0" err="1" smtClean="0">
                <a:hlinkClick r:id="rId4"/>
              </a:rPr>
              <a:t>Openstack</a:t>
            </a:r>
            <a:r>
              <a:rPr lang="hu-HU" dirty="0" smtClean="0">
                <a:hlinkClick r:id="rId4"/>
              </a:rPr>
              <a:t> cikk : http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arxiv.org/ftp/arxiv/papers/1510/1510.04017.pdf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Openstack</a:t>
            </a:r>
            <a:r>
              <a:rPr lang="hu-HU" dirty="0" smtClean="0"/>
              <a:t> </a:t>
            </a:r>
            <a:r>
              <a:rPr lang="hu-HU" dirty="0"/>
              <a:t>SAML föderációkban : http://</a:t>
            </a:r>
            <a:r>
              <a:rPr lang="hu-HU" dirty="0" smtClean="0"/>
              <a:t>www.hbone.hu/Workshop2015/openstack_saml_sztaki_hbonews2015.pdf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eszközök beszerzése megtörtént</a:t>
            </a:r>
          </a:p>
          <a:p>
            <a:r>
              <a:rPr lang="hu-HU" dirty="0" smtClean="0"/>
              <a:t>A telepítés elkezdődött</a:t>
            </a:r>
          </a:p>
          <a:p>
            <a:pPr lvl="1"/>
            <a:r>
              <a:rPr lang="hu-HU" dirty="0" err="1" smtClean="0"/>
              <a:t>Tenczer</a:t>
            </a:r>
            <a:r>
              <a:rPr lang="hu-HU" dirty="0" smtClean="0"/>
              <a:t> Szabolcs: </a:t>
            </a:r>
            <a:r>
              <a:rPr lang="hu-HU" dirty="0" err="1" smtClean="0"/>
              <a:t>Openstack</a:t>
            </a:r>
            <a:r>
              <a:rPr lang="hu-HU" dirty="0" smtClean="0"/>
              <a:t> telepítése </a:t>
            </a:r>
            <a:r>
              <a:rPr lang="hu-HU" dirty="0" err="1" smtClean="0"/>
              <a:t>docker</a:t>
            </a:r>
            <a:r>
              <a:rPr lang="hu-HU" dirty="0" smtClean="0"/>
              <a:t> és </a:t>
            </a:r>
            <a:r>
              <a:rPr lang="hu-HU" dirty="0" err="1" smtClean="0"/>
              <a:t>ansible</a:t>
            </a:r>
            <a:r>
              <a:rPr lang="hu-HU" dirty="0" smtClean="0"/>
              <a:t> alapokon</a:t>
            </a:r>
          </a:p>
          <a:p>
            <a:r>
              <a:rPr lang="hu-HU" dirty="0" err="1" smtClean="0"/>
              <a:t>Eduid</a:t>
            </a:r>
            <a:r>
              <a:rPr lang="hu-HU" dirty="0" smtClean="0"/>
              <a:t> illesztés elkezdődött</a:t>
            </a:r>
          </a:p>
          <a:p>
            <a:r>
              <a:rPr lang="hu-HU" dirty="0" smtClean="0"/>
              <a:t>Felügyeleti rendszer kialakításra került</a:t>
            </a:r>
          </a:p>
          <a:p>
            <a:r>
              <a:rPr lang="hu-HU" dirty="0" smtClean="0"/>
              <a:t>Tesztelés </a:t>
            </a:r>
          </a:p>
          <a:p>
            <a:pPr lvl="1"/>
            <a:r>
              <a:rPr lang="hu-HU" dirty="0" smtClean="0"/>
              <a:t>külsős és belsős április végétől</a:t>
            </a:r>
          </a:p>
          <a:p>
            <a:r>
              <a:rPr lang="hu-HU" dirty="0" smtClean="0"/>
              <a:t>Oktatás</a:t>
            </a:r>
          </a:p>
          <a:p>
            <a:pPr lvl="1"/>
            <a:r>
              <a:rPr lang="hu-HU" dirty="0" smtClean="0"/>
              <a:t>Felhasználói </a:t>
            </a:r>
            <a:r>
              <a:rPr lang="hu-HU" dirty="0" smtClean="0"/>
              <a:t>oktatás</a:t>
            </a:r>
          </a:p>
          <a:p>
            <a:r>
              <a:rPr lang="hu-HU" dirty="0" smtClean="0"/>
              <a:t>Nem adminisztratív problémák megoldása</a:t>
            </a:r>
            <a:endParaRPr lang="hu-HU" dirty="0" smtClean="0"/>
          </a:p>
          <a:p>
            <a:pPr marL="228600" lvl="1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057400"/>
            <a:ext cx="9141619" cy="1554480"/>
          </a:xfrm>
        </p:spPr>
        <p:txBody>
          <a:bodyPr/>
          <a:lstStyle/>
          <a:p>
            <a:r>
              <a:rPr lang="hu-HU" sz="2800" dirty="0" smtClean="0">
                <a:latin typeface="Arial"/>
                <a:cs typeface="Arial"/>
              </a:rPr>
              <a:t>Köszönöm a figyelmet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"/>
                <a:cs typeface="Arial"/>
              </a:rPr>
              <a:t>Ormos Pál</a:t>
            </a:r>
          </a:p>
          <a:p>
            <a:r>
              <a:rPr lang="hu-HU" dirty="0" smtClean="0">
                <a:latin typeface="Arial"/>
                <a:cs typeface="Arial"/>
              </a:rPr>
              <a:t>MTA SZTAKI Hálózatbiztonsági és Internet Technológiák Osztály</a:t>
            </a:r>
          </a:p>
          <a:p>
            <a:r>
              <a:rPr lang="hu-HU" dirty="0" smtClean="0">
                <a:latin typeface="Arial"/>
                <a:cs typeface="Arial"/>
              </a:rPr>
              <a:t>ormos.pal@sztaki.mta.hu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218612" y="6477000"/>
            <a:ext cx="2844059" cy="219456"/>
          </a:xfrm>
        </p:spPr>
        <p:txBody>
          <a:bodyPr/>
          <a:lstStyle/>
          <a:p>
            <a:r>
              <a:rPr lang="hu-HU" sz="1000" dirty="0" err="1" smtClean="0">
                <a:solidFill>
                  <a:schemeClr val="tx1"/>
                </a:solidFill>
              </a:rPr>
              <a:t>Networkshop</a:t>
            </a:r>
            <a:r>
              <a:rPr lang="hu-HU" sz="1000" dirty="0" smtClean="0">
                <a:solidFill>
                  <a:schemeClr val="tx1"/>
                </a:solidFill>
              </a:rPr>
              <a:t> Debrecen, 2016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4737" y="15089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771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Tartalomjegyzék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Miről lesz szó?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Előzmények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Infrastruktúra ismertető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Ütemterv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Feladatok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Összefoglalás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990012" y="6477000"/>
            <a:ext cx="2844059" cy="219456"/>
          </a:xfrm>
        </p:spPr>
        <p:txBody>
          <a:bodyPr/>
          <a:lstStyle/>
          <a:p>
            <a:r>
              <a:rPr lang="en-US" dirty="0" err="1" smtClean="0"/>
              <a:t>Netwokshop</a:t>
            </a:r>
            <a:r>
              <a:rPr lang="en-US" dirty="0" smtClean="0"/>
              <a:t> Debrecen,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cél, hogy a kutatók számára könnyebben és gyorsabban biztosítsuk azokat a számítási és tárolási kapacitásokat, amelyek egy-egy nagyobb kutatási projekt megvalósításához szükségesek.</a:t>
            </a:r>
            <a:endParaRPr lang="hu-HU" b="1" dirty="0" smtClean="0"/>
          </a:p>
          <a:p>
            <a:r>
              <a:rPr lang="hu-HU" dirty="0" smtClean="0"/>
              <a:t>A kutatók az MTA Felhő használatával rendkívül rugalmasan, illetve gyorsan juthatnak hozzá a szükséges számítási kapacitásokhoz: nem kell eszközöket beszerezni, telepíteni, karbantartani, üzemeltetni.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SZTAKI Felhő</a:t>
            </a:r>
          </a:p>
          <a:p>
            <a:pPr lvl="1"/>
            <a:r>
              <a:rPr lang="hu-HU" dirty="0" smtClean="0"/>
              <a:t>HBIT felhő</a:t>
            </a:r>
          </a:p>
          <a:p>
            <a:pPr lvl="1"/>
            <a:r>
              <a:rPr lang="hu-HU" dirty="0" err="1" smtClean="0"/>
              <a:t>Openstack</a:t>
            </a:r>
            <a:r>
              <a:rPr lang="hu-HU" dirty="0" smtClean="0"/>
              <a:t> + </a:t>
            </a:r>
            <a:r>
              <a:rPr lang="hu-HU" dirty="0" err="1" smtClean="0"/>
              <a:t>Opennebula</a:t>
            </a:r>
            <a:r>
              <a:rPr lang="hu-HU" dirty="0" smtClean="0"/>
              <a:t> tapasztalatok</a:t>
            </a:r>
          </a:p>
          <a:p>
            <a:pPr lvl="2"/>
            <a:r>
              <a:rPr lang="hu-HU" sz="1600" dirty="0" smtClean="0"/>
              <a:t>SAML illesztés</a:t>
            </a:r>
          </a:p>
          <a:p>
            <a:pPr lvl="2"/>
            <a:r>
              <a:rPr lang="hu-HU" sz="1600" dirty="0" smtClean="0"/>
              <a:t>HEXAA integráció</a:t>
            </a:r>
          </a:p>
          <a:p>
            <a:pPr lvl="2"/>
            <a:r>
              <a:rPr lang="hu-HU" sz="1600" dirty="0" smtClean="0">
                <a:hlinkClick r:id="rId2"/>
              </a:rPr>
              <a:t>http://arxiv.org/ftp/arxiv/papers/1510/1510.04017.pdf</a:t>
            </a:r>
            <a:endParaRPr lang="hu-HU" sz="1600" dirty="0" smtClean="0"/>
          </a:p>
          <a:p>
            <a:pPr lvl="2"/>
            <a:r>
              <a:rPr lang="hu-HU" sz="1600" dirty="0" err="1" smtClean="0"/>
              <a:t>Openstack</a:t>
            </a:r>
            <a:r>
              <a:rPr lang="hu-HU" sz="1600" dirty="0" smtClean="0"/>
              <a:t> nap 2015</a:t>
            </a:r>
            <a:endParaRPr lang="hu-HU" sz="1600" dirty="0"/>
          </a:p>
          <a:p>
            <a:r>
              <a:rPr lang="hu-HU" dirty="0" smtClean="0"/>
              <a:t>Új SZTAKI gépterem a </a:t>
            </a:r>
            <a:r>
              <a:rPr lang="hu-HU" dirty="0" err="1" smtClean="0"/>
              <a:t>VH-ban</a:t>
            </a:r>
            <a:endParaRPr lang="hu-HU" dirty="0" smtClean="0"/>
          </a:p>
          <a:p>
            <a:r>
              <a:rPr lang="hu-HU" dirty="0" smtClean="0"/>
              <a:t>CERN@Wigner</a:t>
            </a:r>
          </a:p>
          <a:p>
            <a:r>
              <a:rPr lang="hu-HU" dirty="0" smtClean="0"/>
              <a:t>Wigner felhő</a:t>
            </a:r>
          </a:p>
          <a:p>
            <a:r>
              <a:rPr lang="hu-HU" dirty="0" err="1" smtClean="0"/>
              <a:t>Infra</a:t>
            </a:r>
            <a:r>
              <a:rPr lang="hu-HU" dirty="0" smtClean="0"/>
              <a:t> 2015 Wigner – </a:t>
            </a:r>
            <a:r>
              <a:rPr lang="hu-HU" dirty="0" err="1" smtClean="0"/>
              <a:t>Sztaki</a:t>
            </a:r>
            <a:r>
              <a:rPr lang="hu-HU" dirty="0" smtClean="0"/>
              <a:t> közös pályázat </a:t>
            </a:r>
          </a:p>
          <a:p>
            <a:r>
              <a:rPr lang="hu-HU" dirty="0" smtClean="0"/>
              <a:t>2015 május bejelentés az Akadémián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A SZTAKI-ba tervezett infrastruktúra (1/3-ada az egésznek)</a:t>
            </a:r>
          </a:p>
          <a:p>
            <a:r>
              <a:rPr lang="hu-HU" sz="1600" dirty="0" smtClean="0"/>
              <a:t>CPU magok száma: 192 db</a:t>
            </a:r>
          </a:p>
          <a:p>
            <a:r>
              <a:rPr lang="hu-HU" sz="1600" dirty="0" smtClean="0"/>
              <a:t>Memória: 768 GB</a:t>
            </a:r>
          </a:p>
          <a:p>
            <a:r>
              <a:rPr lang="hu-HU" sz="1600" dirty="0" smtClean="0"/>
              <a:t>Tárkapacitás: 144 TB</a:t>
            </a:r>
          </a:p>
          <a:p>
            <a:r>
              <a:rPr lang="hu-HU" sz="1600" dirty="0" smtClean="0"/>
              <a:t>10Gbit/s hálózat</a:t>
            </a:r>
          </a:p>
          <a:p>
            <a:r>
              <a:rPr lang="hu-HU" sz="2400" b="1" dirty="0" smtClean="0"/>
              <a:t>Közbeszerzés</a:t>
            </a:r>
          </a:p>
          <a:p>
            <a:pPr lvl="1"/>
            <a:r>
              <a:rPr lang="hu-HU" sz="2200" dirty="0" err="1" smtClean="0"/>
              <a:t>Node-k</a:t>
            </a:r>
            <a:endParaRPr lang="hu-HU" sz="2200" dirty="0" smtClean="0"/>
          </a:p>
          <a:p>
            <a:pPr lvl="2"/>
            <a:r>
              <a:rPr lang="hu-HU" dirty="0" err="1" smtClean="0"/>
              <a:t>Axico</a:t>
            </a:r>
            <a:r>
              <a:rPr lang="hu-HU" dirty="0" smtClean="0"/>
              <a:t> Kft</a:t>
            </a:r>
          </a:p>
          <a:p>
            <a:pPr lvl="1"/>
            <a:r>
              <a:rPr lang="hu-HU" sz="2200" b="1" dirty="0" smtClean="0"/>
              <a:t> </a:t>
            </a:r>
            <a:r>
              <a:rPr lang="hu-HU" sz="2200" dirty="0" smtClean="0"/>
              <a:t>hálózati eszközök, kiegészítők, kábelek, </a:t>
            </a:r>
            <a:r>
              <a:rPr lang="hu-HU" sz="2200" dirty="0" err="1" smtClean="0"/>
              <a:t>rack</a:t>
            </a:r>
            <a:endParaRPr lang="hu-HU" sz="2200" dirty="0" smtClean="0"/>
          </a:p>
          <a:p>
            <a:pPr lvl="2"/>
            <a:r>
              <a:rPr lang="hu-HU" dirty="0" smtClean="0"/>
              <a:t>S&amp;T Kft</a:t>
            </a:r>
          </a:p>
          <a:p>
            <a:pPr lvl="1"/>
            <a:r>
              <a:rPr lang="hu-HU" sz="2200" dirty="0" smtClean="0"/>
              <a:t>A Wignerben a beszerzés jelenleg folyamatban van</a:t>
            </a:r>
          </a:p>
          <a:p>
            <a:pPr>
              <a:buNone/>
            </a:pPr>
            <a:endParaRPr lang="hu-HU" sz="32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 err="1" smtClean="0"/>
              <a:t>Control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node-ok</a:t>
            </a:r>
            <a:r>
              <a:rPr lang="hu-HU" sz="2400" b="1" dirty="0" smtClean="0"/>
              <a:t>:  (3db)</a:t>
            </a:r>
          </a:p>
          <a:p>
            <a:r>
              <a:rPr lang="hu-HU" sz="1600" dirty="0" smtClean="0"/>
              <a:t>2 db. 6 magos Intel </a:t>
            </a:r>
            <a:r>
              <a:rPr lang="hu-HU" sz="1600" dirty="0" err="1" smtClean="0"/>
              <a:t>Xeon</a:t>
            </a:r>
            <a:r>
              <a:rPr lang="hu-HU" sz="1600" dirty="0" smtClean="0"/>
              <a:t> E5-2620 v3 2.4 </a:t>
            </a:r>
            <a:r>
              <a:rPr lang="hu-HU" sz="1600" dirty="0" err="1" smtClean="0"/>
              <a:t>GHz</a:t>
            </a:r>
            <a:endParaRPr lang="hu-HU" sz="1600" dirty="0" smtClean="0"/>
          </a:p>
          <a:p>
            <a:r>
              <a:rPr lang="hu-HU" sz="1600" dirty="0" smtClean="0"/>
              <a:t>8x8GB PC4-17000 DDR4 ECC 2133MHz RAM</a:t>
            </a:r>
          </a:p>
          <a:p>
            <a:r>
              <a:rPr lang="hu-HU" sz="1600" dirty="0" err="1" smtClean="0"/>
              <a:t>Dual</a:t>
            </a:r>
            <a:r>
              <a:rPr lang="hu-HU" sz="1600" dirty="0" smtClean="0"/>
              <a:t> 10-Gigabit SFP+ Ethernet</a:t>
            </a:r>
          </a:p>
          <a:p>
            <a:r>
              <a:rPr lang="hu-HU" sz="1600" dirty="0" smtClean="0"/>
              <a:t>2 x 2.0TB SATA 6.0Gb/s 7200RPM - 3.5" - Western Digital RE WD2000FYYZ merevlemez, software RAID1</a:t>
            </a:r>
          </a:p>
          <a:p>
            <a:r>
              <a:rPr lang="hu-HU" sz="2400" b="1" dirty="0" smtClean="0"/>
              <a:t>Network </a:t>
            </a:r>
            <a:r>
              <a:rPr lang="hu-HU" sz="2400" b="1" dirty="0" err="1" smtClean="0"/>
              <a:t>node-ok</a:t>
            </a:r>
            <a:r>
              <a:rPr lang="hu-HU" sz="2400" b="1" dirty="0" smtClean="0"/>
              <a:t>: (2db)</a:t>
            </a:r>
          </a:p>
          <a:p>
            <a:r>
              <a:rPr lang="hu-HU" sz="1600" dirty="0" smtClean="0"/>
              <a:t>2 db. 6 magos Intel </a:t>
            </a:r>
            <a:r>
              <a:rPr lang="hu-HU" sz="1600" dirty="0" err="1" smtClean="0"/>
              <a:t>Xeon</a:t>
            </a:r>
            <a:r>
              <a:rPr lang="hu-HU" sz="1600" dirty="0" smtClean="0"/>
              <a:t> E5-2620 v3 2.4 </a:t>
            </a:r>
            <a:r>
              <a:rPr lang="hu-HU" sz="1600" dirty="0" err="1" smtClean="0"/>
              <a:t>GHz</a:t>
            </a:r>
            <a:endParaRPr lang="hu-HU" sz="1600" dirty="0" smtClean="0"/>
          </a:p>
          <a:p>
            <a:r>
              <a:rPr lang="hu-HU" sz="1600" dirty="0" smtClean="0"/>
              <a:t>8x4GB PC4-17000 DDR4 ECC 2133MHz RAM</a:t>
            </a:r>
          </a:p>
          <a:p>
            <a:r>
              <a:rPr lang="hu-HU" sz="1600" dirty="0" err="1" smtClean="0"/>
              <a:t>Dual</a:t>
            </a:r>
            <a:r>
              <a:rPr lang="hu-HU" sz="1600" dirty="0" smtClean="0"/>
              <a:t> 10-Gigabit SFP+ Ethernet (Intel® 10-Gigabit Ethernet </a:t>
            </a:r>
            <a:r>
              <a:rPr lang="hu-HU" sz="1600" dirty="0" err="1" smtClean="0"/>
              <a:t>Converged</a:t>
            </a:r>
            <a:r>
              <a:rPr lang="hu-HU" sz="1600" dirty="0" smtClean="0"/>
              <a:t> Network Adapter X520-DA2)</a:t>
            </a:r>
          </a:p>
          <a:p>
            <a:r>
              <a:rPr lang="hu-HU" sz="1600" dirty="0" smtClean="0"/>
              <a:t>2 db. 500GB SATA 6.0Gb/s 7200RPM - 3.5" - Western Digital RE4 WD5003ABYZ merevlemez, software RAID1</a:t>
            </a:r>
          </a:p>
          <a:p>
            <a:pPr>
              <a:buNone/>
            </a:pPr>
            <a:endParaRPr lang="hu-HU" sz="32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9600" b="1" dirty="0" err="1" smtClean="0"/>
              <a:t>Compute</a:t>
            </a:r>
            <a:r>
              <a:rPr lang="hu-HU" sz="9600" b="1" dirty="0" smtClean="0"/>
              <a:t> </a:t>
            </a:r>
            <a:r>
              <a:rPr lang="hu-HU" sz="9600" b="1" dirty="0" err="1" smtClean="0"/>
              <a:t>node-ok</a:t>
            </a:r>
            <a:r>
              <a:rPr lang="hu-HU" sz="9600" b="1" dirty="0" smtClean="0"/>
              <a:t>: (3 db)</a:t>
            </a:r>
          </a:p>
          <a:p>
            <a:r>
              <a:rPr lang="hu-HU" sz="6400" dirty="0" smtClean="0"/>
              <a:t>2 db. 8 magos Intel </a:t>
            </a:r>
            <a:r>
              <a:rPr lang="hu-HU" sz="6400" dirty="0" err="1" smtClean="0"/>
              <a:t>Xeon</a:t>
            </a:r>
            <a:r>
              <a:rPr lang="hu-HU" sz="6400" dirty="0" smtClean="0"/>
              <a:t> E5-2640 v3 2.6 </a:t>
            </a:r>
            <a:r>
              <a:rPr lang="hu-HU" sz="6400" dirty="0" err="1" smtClean="0"/>
              <a:t>GHz</a:t>
            </a:r>
            <a:endParaRPr lang="hu-HU" sz="6400" dirty="0" smtClean="0"/>
          </a:p>
          <a:p>
            <a:r>
              <a:rPr lang="hu-HU" sz="6400" dirty="0" smtClean="0"/>
              <a:t>8x16GB PC4-17000 DDR4 ECC 2133MHz RAM</a:t>
            </a:r>
          </a:p>
          <a:p>
            <a:r>
              <a:rPr lang="hu-HU" sz="6400" dirty="0" err="1" smtClean="0"/>
              <a:t>Dual</a:t>
            </a:r>
            <a:r>
              <a:rPr lang="hu-HU" sz="6400" dirty="0" smtClean="0"/>
              <a:t> 10-Gigabit SFP+ Ethernet</a:t>
            </a:r>
          </a:p>
          <a:p>
            <a:r>
              <a:rPr lang="hu-HU" sz="6400" dirty="0" smtClean="0"/>
              <a:t>2 x 500GB SATA 6.0Gb/s 7200RPM - 3.5" - Western Digital RE4 WD5003ABYZ merevlemez, software RAID1</a:t>
            </a:r>
          </a:p>
          <a:p>
            <a:r>
              <a:rPr lang="hu-HU" sz="9600" b="1" dirty="0" smtClean="0"/>
              <a:t>Storage </a:t>
            </a:r>
            <a:r>
              <a:rPr lang="hu-HU" sz="9600" b="1" dirty="0" err="1" smtClean="0"/>
              <a:t>node-ok</a:t>
            </a:r>
            <a:r>
              <a:rPr lang="hu-HU" sz="9600" b="1" dirty="0" smtClean="0"/>
              <a:t>: (3 db)</a:t>
            </a:r>
          </a:p>
          <a:p>
            <a:r>
              <a:rPr lang="hu-HU" sz="6400" dirty="0" smtClean="0"/>
              <a:t>2db 8 magos Intel </a:t>
            </a:r>
            <a:r>
              <a:rPr lang="hu-HU" sz="6400" dirty="0" err="1" smtClean="0"/>
              <a:t>Xeon</a:t>
            </a:r>
            <a:r>
              <a:rPr lang="hu-HU" sz="6400" dirty="0" smtClean="0"/>
              <a:t> E5-2640 v3 2.6 </a:t>
            </a:r>
            <a:r>
              <a:rPr lang="hu-HU" sz="6400" dirty="0" err="1" smtClean="0"/>
              <a:t>GHz</a:t>
            </a:r>
            <a:endParaRPr lang="hu-HU" sz="6400" dirty="0" smtClean="0"/>
          </a:p>
          <a:p>
            <a:r>
              <a:rPr lang="hu-HU" sz="6400" dirty="0" smtClean="0"/>
              <a:t>8x8GB PC4-17000 DDR4 ECC 2133MHz RAM</a:t>
            </a:r>
          </a:p>
          <a:p>
            <a:r>
              <a:rPr lang="hu-HU" sz="6400" dirty="0" err="1" smtClean="0"/>
              <a:t>Dual</a:t>
            </a:r>
            <a:r>
              <a:rPr lang="hu-HU" sz="6400" dirty="0" smtClean="0"/>
              <a:t> 10-Gigabit SFP+ Ethernet (Intel® 10-Gigabit Ethernet </a:t>
            </a:r>
            <a:r>
              <a:rPr lang="hu-HU" sz="6400" dirty="0" err="1" smtClean="0"/>
              <a:t>Converged</a:t>
            </a:r>
            <a:r>
              <a:rPr lang="hu-HU" sz="6400" dirty="0" smtClean="0"/>
              <a:t> Network Adapter X520-DA2)</a:t>
            </a:r>
          </a:p>
          <a:p>
            <a:r>
              <a:rPr lang="hu-HU" sz="6400" dirty="0" smtClean="0"/>
              <a:t>2 x 500GB SATA 6.0Gb/s 7200RPM - 2.5" - </a:t>
            </a:r>
            <a:r>
              <a:rPr lang="hu-HU" sz="6400" dirty="0" err="1" smtClean="0"/>
              <a:t>Seagate</a:t>
            </a:r>
            <a:r>
              <a:rPr lang="hu-HU" sz="6400" dirty="0" smtClean="0"/>
              <a:t> Constellation.2TM merevlemez, software RAID1 - </a:t>
            </a:r>
            <a:r>
              <a:rPr lang="hu-HU" sz="6400" b="1" dirty="0" smtClean="0"/>
              <a:t>boot</a:t>
            </a:r>
            <a:endParaRPr lang="hu-HU" sz="6400" dirty="0" smtClean="0"/>
          </a:p>
          <a:p>
            <a:r>
              <a:rPr lang="hu-HU" sz="6400" dirty="0" smtClean="0"/>
              <a:t>12 x 4.0TB SAS 2.0 6.0Gb/s 7200RPM - 3.5" - </a:t>
            </a:r>
            <a:r>
              <a:rPr lang="hu-HU" sz="6400" dirty="0" err="1" smtClean="0"/>
              <a:t>Hitachi</a:t>
            </a:r>
            <a:r>
              <a:rPr lang="hu-HU" sz="6400" dirty="0" smtClean="0"/>
              <a:t> </a:t>
            </a:r>
            <a:r>
              <a:rPr lang="hu-HU" sz="6400" dirty="0" err="1" smtClean="0"/>
              <a:t>UltrastarTM</a:t>
            </a:r>
            <a:r>
              <a:rPr lang="hu-HU" sz="6400" dirty="0" smtClean="0"/>
              <a:t> 7K4000, </a:t>
            </a:r>
            <a:r>
              <a:rPr lang="hu-HU" sz="6400" dirty="0" err="1" smtClean="0"/>
              <a:t>Controller</a:t>
            </a:r>
            <a:r>
              <a:rPr lang="hu-HU" sz="6400" dirty="0" smtClean="0"/>
              <a:t> </a:t>
            </a:r>
            <a:r>
              <a:rPr lang="hu-HU" sz="6400" dirty="0" err="1" smtClean="0"/>
              <a:t>Card</a:t>
            </a:r>
            <a:r>
              <a:rPr lang="hu-HU" sz="6400" dirty="0" smtClean="0"/>
              <a:t> </a:t>
            </a:r>
            <a:r>
              <a:rPr lang="hu-HU" sz="6400" dirty="0" err="1" smtClean="0"/>
              <a:t>Integrated</a:t>
            </a:r>
            <a:r>
              <a:rPr lang="hu-HU" sz="6400" dirty="0" smtClean="0"/>
              <a:t> LSI 3008 SAS 3.0 12Gb/s 8-port </a:t>
            </a:r>
            <a:r>
              <a:rPr lang="hu-HU" sz="6400" dirty="0" err="1" smtClean="0"/>
              <a:t>Host</a:t>
            </a:r>
            <a:r>
              <a:rPr lang="hu-HU" sz="6400" dirty="0" smtClean="0"/>
              <a:t> </a:t>
            </a:r>
            <a:r>
              <a:rPr lang="hu-HU" sz="6400" dirty="0" err="1" smtClean="0"/>
              <a:t>Bus</a:t>
            </a:r>
            <a:r>
              <a:rPr lang="hu-HU" sz="6400" dirty="0" smtClean="0"/>
              <a:t> Adapter – </a:t>
            </a:r>
            <a:r>
              <a:rPr lang="hu-HU" sz="6400" b="1" dirty="0" err="1" smtClean="0"/>
              <a:t>storage</a:t>
            </a:r>
            <a:endParaRPr lang="hu-HU" sz="6400" b="1" dirty="0" smtClean="0"/>
          </a:p>
          <a:p>
            <a:r>
              <a:rPr lang="hu-HU" sz="9600" b="1" dirty="0" smtClean="0"/>
              <a:t>Network </a:t>
            </a:r>
            <a:r>
              <a:rPr lang="hu-HU" sz="9600" b="1" dirty="0" err="1" smtClean="0"/>
              <a:t>switch</a:t>
            </a:r>
            <a:r>
              <a:rPr lang="hu-HU" sz="9600" b="1" dirty="0" smtClean="0"/>
              <a:t> (2db)</a:t>
            </a:r>
          </a:p>
          <a:p>
            <a:r>
              <a:rPr lang="hu-HU" sz="6400" dirty="0" smtClean="0"/>
              <a:t> Cisco Nexus 3548 </a:t>
            </a:r>
            <a:r>
              <a:rPr lang="hu-HU" sz="6400" dirty="0" err="1" smtClean="0"/>
              <a:t>Chassis</a:t>
            </a:r>
            <a:r>
              <a:rPr lang="hu-HU" sz="6400" dirty="0" smtClean="0"/>
              <a:t> ("48x10GE </a:t>
            </a:r>
            <a:r>
              <a:rPr lang="hu-HU" sz="6400" dirty="0" err="1" smtClean="0"/>
              <a:t>Supervisor</a:t>
            </a:r>
            <a:r>
              <a:rPr lang="hu-HU" sz="6400" dirty="0" smtClean="0"/>
              <a:t>")   Intel(R) Pentium(R) CPU  @ 2.00GHz</a:t>
            </a:r>
          </a:p>
          <a:p>
            <a:r>
              <a:rPr lang="hu-HU" sz="6400" dirty="0" err="1" smtClean="0"/>
              <a:t>Rack</a:t>
            </a:r>
            <a:r>
              <a:rPr lang="hu-HU" sz="6400" dirty="0" smtClean="0"/>
              <a:t> szekrény, </a:t>
            </a:r>
            <a:r>
              <a:rPr lang="hu-HU" sz="6400" dirty="0" err="1" smtClean="0"/>
              <a:t>twinax</a:t>
            </a:r>
            <a:r>
              <a:rPr lang="hu-HU" sz="6400" dirty="0" smtClean="0"/>
              <a:t> kábelek, SFP+ kiegészítők</a:t>
            </a:r>
          </a:p>
          <a:p>
            <a:pPr>
              <a:buNone/>
            </a:pPr>
            <a:r>
              <a:rPr lang="hu-HU" sz="6400" dirty="0" smtClean="0"/>
              <a:t> </a:t>
            </a:r>
          </a:p>
          <a:p>
            <a:endParaRPr lang="hu-HU" sz="96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 3. – A felhő fényei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96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D41C-9224-41E5-84AD-92AF16C606E2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pic>
        <p:nvPicPr>
          <p:cNvPr id="6" name="Kép 5" descr="cloud_ter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1143000"/>
            <a:ext cx="6283928" cy="5562600"/>
          </a:xfrm>
          <a:prstGeom prst="rect">
            <a:avLst/>
          </a:prstGeom>
        </p:spPr>
      </p:pic>
      <p:pic>
        <p:nvPicPr>
          <p:cNvPr id="7" name="Kép 6" descr="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2612" y="1143000"/>
            <a:ext cx="457505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Az infrastruktúra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1371600"/>
            <a:ext cx="3046572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1200" dirty="0" smtClean="0"/>
              <a:t> redundáns 10Gbit/s hálózat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 </a:t>
            </a:r>
            <a:r>
              <a:rPr lang="hu-HU" sz="1200" dirty="0" err="1" smtClean="0"/>
              <a:t>bonding</a:t>
            </a:r>
            <a:r>
              <a:rPr lang="hu-HU" sz="1200" dirty="0" smtClean="0"/>
              <a:t> a szervereken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 A frontenden HEXAA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A nem Cisco eszközök </a:t>
            </a:r>
            <a:r>
              <a:rPr lang="hu-HU" sz="1200" dirty="0" err="1" smtClean="0"/>
              <a:t>ansible</a:t>
            </a:r>
            <a:r>
              <a:rPr lang="hu-HU" sz="1200" dirty="0" smtClean="0"/>
              <a:t> + </a:t>
            </a:r>
            <a:r>
              <a:rPr lang="hu-HU" sz="1200" dirty="0" err="1" smtClean="0"/>
              <a:t>docker</a:t>
            </a:r>
            <a:endParaRPr lang="en-US" sz="12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618B-A0EE-45FE-9763-892D93817BAC}" type="datetime1">
              <a:rPr lang="hu-HU" smtClean="0"/>
              <a:pPr/>
              <a:t>2016.03.31.</a:t>
            </a:fld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Netwokshop Debrecen, 2016</a:t>
            </a:r>
            <a:endParaRPr lang="en-US"/>
          </a:p>
        </p:txBody>
      </p:sp>
      <p:pic>
        <p:nvPicPr>
          <p:cNvPr id="16" name="Kép 15" descr="MTA-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412" y="304800"/>
            <a:ext cx="4419600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10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740</Words>
  <Application>Microsoft Office PowerPoint</Application>
  <PresentationFormat>Egyéni</PresentationFormat>
  <Paragraphs>162</Paragraphs>
  <Slides>16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8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SZTAKI_PPT</vt:lpstr>
      <vt:lpstr>5_Egyéni tervezés</vt:lpstr>
      <vt:lpstr>4_Egyéni tervezés</vt:lpstr>
      <vt:lpstr>6_Egyéni tervezés</vt:lpstr>
      <vt:lpstr>3_Egyéni tervezés</vt:lpstr>
      <vt:lpstr>1_Egyéni tervezés</vt:lpstr>
      <vt:lpstr>2_Egyéni tervezés</vt:lpstr>
      <vt:lpstr>Egyéni tervezés</vt:lpstr>
      <vt:lpstr>Indul az akadémiai felhő</vt:lpstr>
      <vt:lpstr>Tartalomjegyzék</vt:lpstr>
      <vt:lpstr>Cél</vt:lpstr>
      <vt:lpstr>Előzmények</vt:lpstr>
      <vt:lpstr>Infrastruktúra</vt:lpstr>
      <vt:lpstr>Infrastruktúra</vt:lpstr>
      <vt:lpstr>Infrastruktúra 2.</vt:lpstr>
      <vt:lpstr>Infrastruktúra 3. – A felhő fényei </vt:lpstr>
      <vt:lpstr> Az infrastruktúra</vt:lpstr>
      <vt:lpstr>Ütemterv</vt:lpstr>
      <vt:lpstr>Elkövetkezendő műszaki feladatok</vt:lpstr>
      <vt:lpstr>HEXAA + SAML azonoítás</vt:lpstr>
      <vt:lpstr>Nem műszaki feladatok kidolgozása</vt:lpstr>
      <vt:lpstr>Elérhetőségek</vt:lpstr>
      <vt:lpstr>Összefoglalás</vt:lpstr>
      <vt:lpstr>Köszönöm a figyelmet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Tamas</dc:creator>
  <cp:lastModifiedBy>Pali</cp:lastModifiedBy>
  <cp:revision>93</cp:revision>
  <dcterms:created xsi:type="dcterms:W3CDTF">2015-09-04T11:00:51Z</dcterms:created>
  <dcterms:modified xsi:type="dcterms:W3CDTF">2016-03-31T13:02:08Z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