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68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8" r:id="rId22"/>
    <p:sldId id="277" r:id="rId23"/>
    <p:sldId id="279" r:id="rId24"/>
    <p:sldId id="280" r:id="rId25"/>
    <p:sldId id="281" r:id="rId26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EE42DD-649A-5744-8A88-1D0CFDCB2F07}" type="datetimeFigureOut">
              <a:rPr lang="en-US" smtClean="0"/>
              <a:t>16. 04. 01.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537156-80AC-A147-B018-19822B91C02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792445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D957DB-2DCA-204F-B566-0DC12BAF1221}" type="datetimeFigureOut">
              <a:rPr lang="en-US" smtClean="0"/>
              <a:t>16. 04. 01.</a:t>
            </a:fld>
            <a:endParaRPr lang="hu-H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511D7C-6327-A64E-B2ED-AB0B1B232A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2087624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526F3-ED38-EC48-9E21-8C2FC12B1189}" type="datetime1">
              <a:rPr lang="hu-HU" smtClean="0"/>
              <a:t>16. 04. 01.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Networkshop 2016, Debrecen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BE968-81EB-43F8-9006-705D9C38F61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47392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58890-6E08-474D-8989-99D1F3DE5353}" type="datetime1">
              <a:rPr lang="hu-HU" smtClean="0"/>
              <a:t>16. 04. 01.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Networkshop 2016, Debrecen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BE968-81EB-43F8-9006-705D9C38F61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50197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FF28E-977F-C048-8FF5-47EF32EC5EE2}" type="datetime1">
              <a:rPr lang="hu-HU" smtClean="0"/>
              <a:t>16. 04. 01.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Networkshop 2016, Debrecen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BE968-81EB-43F8-9006-705D9C38F61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94233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B8E4B-DD59-364A-A06C-803D97E3E854}" type="datetime1">
              <a:rPr lang="hu-HU" smtClean="0"/>
              <a:t>16. 04. 01.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Networkshop 2016, Debrecen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BE968-81EB-43F8-9006-705D9C38F61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91355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142A5-583F-D44F-8408-84C864C5F6CF}" type="datetime1">
              <a:rPr lang="hu-HU" smtClean="0"/>
              <a:t>16. 04. 01.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Networkshop 2016, Debrecen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BE968-81EB-43F8-9006-705D9C38F61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97655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8B524-2561-564B-A041-D177C890A605}" type="datetime1">
              <a:rPr lang="hu-HU" smtClean="0"/>
              <a:t>16. 04. 01.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Networkshop 2016, Debrecen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BE968-81EB-43F8-9006-705D9C38F61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4922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7B63A-7514-0145-8AC4-D377704D468F}" type="datetime1">
              <a:rPr lang="hu-HU" smtClean="0"/>
              <a:t>16. 04. 01.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Networkshop 2016, Debrecen</a:t>
            </a:r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BE968-81EB-43F8-9006-705D9C38F61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4199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80CAB-F271-3046-99DE-A0C38FBF0010}" type="datetime1">
              <a:rPr lang="hu-HU" smtClean="0"/>
              <a:t>16. 04. 01.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Networkshop 2016, Debrecen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BE968-81EB-43F8-9006-705D9C38F61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06116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6AA73-2B8D-E445-A198-B6C31975491D}" type="datetime1">
              <a:rPr lang="hu-HU" smtClean="0"/>
              <a:t>16. 04. 01.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Networkshop 2016, Debrecen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BE968-81EB-43F8-9006-705D9C38F61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90694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0D1A3-BA26-864D-A2A2-6F698F41B124}" type="datetime1">
              <a:rPr lang="hu-HU" smtClean="0"/>
              <a:t>16. 04. 01.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Networkshop 2016, Debrecen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BE968-81EB-43F8-9006-705D9C38F61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55793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3B5CF-4A98-6844-A77F-684D13B0F1AC}" type="datetime1">
              <a:rPr lang="hu-HU" smtClean="0"/>
              <a:t>16. 04. 01.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Networkshop 2016, Debrecen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BE968-81EB-43F8-9006-705D9C38F61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66762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00BB24-F1DC-D447-8EB0-4CFFA4D391C8}" type="datetime1">
              <a:rPr lang="hu-HU" smtClean="0"/>
              <a:t>16. 04. 01.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Networkshop 2016, Debrecen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DBE968-81EB-43F8-9006-705D9C38F61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49373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localhost:10080/api/data" TargetMode="External"/><Relationship Id="rId3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package" Target="../embeddings/Microsoft_Word_Document1.docx"/><Relationship Id="rId5" Type="http://schemas.openxmlformats.org/officeDocument/2006/relationships/image" Target="../media/image15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827584" y="1541402"/>
            <a:ext cx="7560840" cy="3847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4400" b="1" i="0" u="none" strike="noStrike" cap="none" normalizeH="0" baseline="0" dirty="0" smtClean="0">
                <a:ln>
                  <a:noFill/>
                </a:ln>
                <a:solidFill>
                  <a:srgbClr val="44546A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Ha(doop) akkor adatok...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altLang="hu-H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altLang="hu-HU" sz="3600" b="1" i="0" u="none" strike="noStrike" cap="none" normalizeH="0" baseline="0" dirty="0" smtClean="0">
              <a:ln>
                <a:noFill/>
              </a:ln>
              <a:solidFill>
                <a:srgbClr val="5B9BD5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3600" b="1" i="0" u="none" strike="noStrike" cap="none" normalizeH="0" baseline="0" dirty="0" err="1" smtClean="0">
                <a:ln>
                  <a:noFill/>
                </a:ln>
                <a:solidFill>
                  <a:srgbClr val="5B9BD5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Hadoop</a:t>
            </a:r>
            <a:r>
              <a:rPr kumimoji="0" lang="hu-HU" altLang="hu-HU" sz="3600" b="1" i="0" u="none" strike="noStrike" cap="none" normalizeH="0" baseline="0" dirty="0" smtClean="0">
                <a:ln>
                  <a:noFill/>
                </a:ln>
                <a:solidFill>
                  <a:srgbClr val="5B9BD5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és </a:t>
            </a:r>
            <a:r>
              <a:rPr kumimoji="0" lang="hu-HU" altLang="hu-HU" sz="3600" b="1" i="0" u="none" strike="noStrike" cap="none" normalizeH="0" baseline="0" dirty="0" err="1" smtClean="0">
                <a:ln>
                  <a:noFill/>
                </a:ln>
                <a:solidFill>
                  <a:srgbClr val="5B9BD5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Node.JS</a:t>
            </a:r>
            <a:r>
              <a:rPr kumimoji="0" lang="hu-HU" altLang="hu-HU" sz="3600" b="1" i="0" u="none" strike="noStrike" cap="none" normalizeH="0" baseline="0" dirty="0" smtClean="0">
                <a:ln>
                  <a:noFill/>
                </a:ln>
                <a:solidFill>
                  <a:srgbClr val="5B9BD5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adatfeltöltő</a:t>
            </a:r>
            <a:endParaRPr kumimoji="0" lang="hu-HU" altLang="hu-H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altLang="hu-HU" sz="2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altLang="hu-HU" sz="2000" b="1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(BME – NYME)</a:t>
            </a:r>
            <a:endParaRPr lang="hu-HU" altLang="hu-HU" sz="2000" b="1" dirty="0">
              <a:solidFill>
                <a:srgbClr val="00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altLang="hu-HU" sz="2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altLang="hu-HU" sz="2000" b="1" dirty="0">
              <a:solidFill>
                <a:srgbClr val="00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altLang="hu-HU" sz="2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Szalai László, Major Kálmán</a:t>
            </a:r>
            <a:endParaRPr kumimoji="0" lang="hu-HU" altLang="hu-H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zövegdoboz 2"/>
          <p:cNvSpPr txBox="1">
            <a:spLocks noChangeArrowheads="1"/>
          </p:cNvSpPr>
          <p:nvPr/>
        </p:nvSpPr>
        <p:spPr bwMode="auto">
          <a:xfrm>
            <a:off x="5580112" y="5589240"/>
            <a:ext cx="33147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950" dirty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TÁMOP 4.1.1/C-12/1/KONV-2012-001</a:t>
            </a:r>
            <a:endParaRPr lang="hu-HU" sz="11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03607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Hadoop</a:t>
            </a:r>
            <a:r>
              <a:rPr lang="hu-HU" dirty="0" smtClean="0"/>
              <a:t> alapok #3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„Adatbázis”:  </a:t>
            </a:r>
            <a:r>
              <a:rPr lang="hu-HU" dirty="0" err="1" smtClean="0"/>
              <a:t>Apache</a:t>
            </a:r>
            <a:r>
              <a:rPr lang="hu-HU" dirty="0" smtClean="0"/>
              <a:t> </a:t>
            </a:r>
            <a:r>
              <a:rPr lang="hu-HU" dirty="0" err="1" smtClean="0"/>
              <a:t>Hbase</a:t>
            </a:r>
            <a:endParaRPr lang="hu-HU" dirty="0" smtClean="0"/>
          </a:p>
          <a:p>
            <a:pPr lvl="1"/>
            <a:r>
              <a:rPr lang="hu-HU" dirty="0" smtClean="0"/>
              <a:t>Nem RDBMS</a:t>
            </a:r>
          </a:p>
          <a:p>
            <a:pPr lvl="1"/>
            <a:r>
              <a:rPr lang="hu-HU" dirty="0" err="1" smtClean="0"/>
              <a:t>HDFS-re</a:t>
            </a:r>
            <a:r>
              <a:rPr lang="hu-HU" dirty="0" smtClean="0"/>
              <a:t> épül!</a:t>
            </a:r>
          </a:p>
          <a:p>
            <a:pPr lvl="1"/>
            <a:r>
              <a:rPr lang="hu-HU" dirty="0" err="1" smtClean="0"/>
              <a:t>Fault-tolerant</a:t>
            </a:r>
            <a:endParaRPr lang="hu-HU" dirty="0" smtClean="0"/>
          </a:p>
          <a:p>
            <a:pPr lvl="1"/>
            <a:r>
              <a:rPr lang="hu-HU" dirty="0" err="1" smtClean="0"/>
              <a:t>Compression</a:t>
            </a:r>
            <a:r>
              <a:rPr lang="hu-HU" dirty="0" smtClean="0"/>
              <a:t>, </a:t>
            </a:r>
            <a:r>
              <a:rPr lang="hu-HU" dirty="0" err="1" smtClean="0"/>
              <a:t>in-memory</a:t>
            </a:r>
            <a:r>
              <a:rPr lang="hu-HU" dirty="0" smtClean="0"/>
              <a:t> </a:t>
            </a:r>
            <a:r>
              <a:rPr lang="hu-HU" dirty="0" err="1" smtClean="0"/>
              <a:t>operations</a:t>
            </a:r>
            <a:endParaRPr lang="hu-HU" dirty="0" smtClean="0"/>
          </a:p>
          <a:p>
            <a:pPr lvl="1"/>
            <a:r>
              <a:rPr lang="hu-HU" dirty="0" smtClean="0"/>
              <a:t>INPUT: </a:t>
            </a:r>
            <a:r>
              <a:rPr lang="hu-HU" b="1" dirty="0" smtClean="0"/>
              <a:t>REST</a:t>
            </a:r>
            <a:r>
              <a:rPr lang="hu-HU" dirty="0" smtClean="0"/>
              <a:t>, </a:t>
            </a:r>
            <a:r>
              <a:rPr lang="hu-HU" dirty="0" err="1" smtClean="0"/>
              <a:t>Thrift</a:t>
            </a:r>
            <a:r>
              <a:rPr lang="hu-HU" dirty="0" smtClean="0"/>
              <a:t>, </a:t>
            </a:r>
            <a:r>
              <a:rPr lang="hu-HU" dirty="0" err="1" smtClean="0"/>
              <a:t>Avro</a:t>
            </a:r>
            <a:endParaRPr lang="hu-HU" dirty="0" smtClean="0"/>
          </a:p>
          <a:p>
            <a:pPr lvl="1"/>
            <a:r>
              <a:rPr lang="hu-HU" dirty="0" smtClean="0"/>
              <a:t>Java API segítségével elérhető</a:t>
            </a:r>
            <a:endParaRPr lang="hu-H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Networkshop 2016, Debrecen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76380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Hadoop</a:t>
            </a:r>
            <a:r>
              <a:rPr lang="hu-HU" dirty="0" smtClean="0"/>
              <a:t> </a:t>
            </a:r>
            <a:r>
              <a:rPr lang="hu-HU" dirty="0" err="1" smtClean="0"/>
              <a:t>vs</a:t>
            </a:r>
            <a:r>
              <a:rPr lang="hu-HU" dirty="0" smtClean="0"/>
              <a:t> RBDMS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smtClean="0"/>
              <a:t>A </a:t>
            </a:r>
            <a:r>
              <a:rPr lang="hu-HU" dirty="0" err="1" smtClean="0"/>
              <a:t>Hadoop</a:t>
            </a:r>
            <a:r>
              <a:rPr lang="hu-HU" dirty="0" smtClean="0"/>
              <a:t>....</a:t>
            </a:r>
          </a:p>
          <a:p>
            <a:pPr marL="457200" lvl="1" indent="0">
              <a:buNone/>
            </a:pPr>
            <a:r>
              <a:rPr lang="hu-HU" dirty="0" smtClean="0"/>
              <a:t>...</a:t>
            </a:r>
            <a:r>
              <a:rPr lang="hu-HU" dirty="0" err="1" smtClean="0"/>
              <a:t>ban</a:t>
            </a:r>
            <a:r>
              <a:rPr lang="hu-HU" dirty="0" smtClean="0"/>
              <a:t> az ACID nem kötelező,</a:t>
            </a:r>
          </a:p>
          <a:p>
            <a:pPr marL="457200" lvl="1" indent="0">
              <a:buNone/>
            </a:pPr>
            <a:r>
              <a:rPr lang="hu-HU" dirty="0" smtClean="0"/>
              <a:t>…</a:t>
            </a:r>
            <a:r>
              <a:rPr lang="hu-HU" dirty="0" err="1" smtClean="0"/>
              <a:t>ban</a:t>
            </a:r>
            <a:r>
              <a:rPr lang="hu-HU" dirty="0" smtClean="0"/>
              <a:t> használhatjuk a megszokott SQL terminológiát,</a:t>
            </a:r>
          </a:p>
          <a:p>
            <a:pPr marL="457200" lvl="1" indent="0">
              <a:buNone/>
            </a:pPr>
            <a:r>
              <a:rPr lang="hu-HU" dirty="0" smtClean="0"/>
              <a:t>…egyszerű eszközökkel párhuzamosítható a működés kis költséggel,</a:t>
            </a:r>
          </a:p>
          <a:p>
            <a:pPr marL="457200" lvl="1" indent="0">
              <a:buNone/>
            </a:pPr>
            <a:r>
              <a:rPr lang="hu-HU" dirty="0" smtClean="0"/>
              <a:t>…nemstrukturált adatokra is felkészített,</a:t>
            </a:r>
          </a:p>
          <a:p>
            <a:pPr marL="457200" lvl="1" indent="0">
              <a:buNone/>
            </a:pPr>
            <a:r>
              <a:rPr lang="hu-HU" dirty="0" smtClean="0"/>
              <a:t>…kifejezetten gyors pl. </a:t>
            </a:r>
            <a:r>
              <a:rPr lang="hu-HU" dirty="0" err="1" smtClean="0"/>
              <a:t>keyword-ok</a:t>
            </a:r>
            <a:r>
              <a:rPr lang="hu-HU" dirty="0" smtClean="0"/>
              <a:t> keresésére nagy adathalmazokban,</a:t>
            </a:r>
          </a:p>
          <a:p>
            <a:pPr marL="457200" lvl="1" indent="0">
              <a:buNone/>
            </a:pPr>
            <a:r>
              <a:rPr lang="hu-HU" dirty="0" smtClean="0"/>
              <a:t>…nem mindig gyorsabb, mint egy RBDMS.</a:t>
            </a:r>
            <a:endParaRPr lang="hu-H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Networkshop 2016, Debrecen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90843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gigaom.com/wp-content/uploads/sites/1/2013/04/impala-arch-new.jpg?quality=80&amp;strip=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0528" y="1340768"/>
            <a:ext cx="6048672" cy="4754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blog.cloudera.com/wp-content/uploads/2012/10/fi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221088"/>
            <a:ext cx="5825352" cy="258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zövegdoboz 10"/>
          <p:cNvSpPr txBox="1"/>
          <p:nvPr/>
        </p:nvSpPr>
        <p:spPr>
          <a:xfrm>
            <a:off x="1631858" y="180726"/>
            <a:ext cx="4824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/>
              <a:t>Adatkezelési ábra</a:t>
            </a:r>
            <a:endParaRPr lang="hu-HU" sz="32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Networkshop 2016, Debrecen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63848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gigaom.com/wp-content/uploads/sites/1/2013/04/impala-arch-new.jpg?quality=80&amp;strip=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0528" y="1340768"/>
            <a:ext cx="6048672" cy="4754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blog.cloudera.com/wp-content/uploads/2012/10/fi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221088"/>
            <a:ext cx="5825352" cy="258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llipszis 5"/>
          <p:cNvSpPr/>
          <p:nvPr/>
        </p:nvSpPr>
        <p:spPr>
          <a:xfrm>
            <a:off x="4067944" y="2564904"/>
            <a:ext cx="792088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Ellipszis 8"/>
          <p:cNvSpPr/>
          <p:nvPr/>
        </p:nvSpPr>
        <p:spPr>
          <a:xfrm>
            <a:off x="5608820" y="2492896"/>
            <a:ext cx="792088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8" name="Egyenes összekötő nyíllal 7"/>
          <p:cNvCxnSpPr/>
          <p:nvPr/>
        </p:nvCxnSpPr>
        <p:spPr>
          <a:xfrm flipV="1">
            <a:off x="4463988" y="764704"/>
            <a:ext cx="828092" cy="18002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nyíllal 11"/>
          <p:cNvCxnSpPr>
            <a:stCxn id="9" idx="0"/>
          </p:cNvCxnSpPr>
          <p:nvPr/>
        </p:nvCxnSpPr>
        <p:spPr>
          <a:xfrm flipH="1" flipV="1">
            <a:off x="5444480" y="917104"/>
            <a:ext cx="560384" cy="157579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zövegdoboz 10"/>
          <p:cNvSpPr txBox="1"/>
          <p:nvPr/>
        </p:nvSpPr>
        <p:spPr>
          <a:xfrm>
            <a:off x="4888740" y="395372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FF0000"/>
                </a:solidFill>
              </a:rPr>
              <a:t>OUTPUT</a:t>
            </a:r>
            <a:endParaRPr lang="hu-HU" dirty="0">
              <a:solidFill>
                <a:srgbClr val="FF0000"/>
              </a:solidFill>
            </a:endParaRPr>
          </a:p>
        </p:txBody>
      </p:sp>
      <p:cxnSp>
        <p:nvCxnSpPr>
          <p:cNvPr id="18" name="Egyenes összekötő nyíllal 17"/>
          <p:cNvCxnSpPr/>
          <p:nvPr/>
        </p:nvCxnSpPr>
        <p:spPr>
          <a:xfrm flipV="1">
            <a:off x="4788024" y="4149080"/>
            <a:ext cx="2016224" cy="36004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zövegdoboz 18"/>
          <p:cNvSpPr txBox="1"/>
          <p:nvPr/>
        </p:nvSpPr>
        <p:spPr>
          <a:xfrm>
            <a:off x="1151620" y="3348533"/>
            <a:ext cx="1512168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FF0000"/>
                </a:solidFill>
              </a:rPr>
              <a:t>FLUME </a:t>
            </a:r>
            <a:r>
              <a:rPr lang="hu-HU" dirty="0" smtClean="0">
                <a:solidFill>
                  <a:srgbClr val="FF0000"/>
                </a:solidFill>
              </a:rPr>
              <a:t>HTTP </a:t>
            </a:r>
            <a:r>
              <a:rPr lang="hu-HU" dirty="0" smtClean="0">
                <a:solidFill>
                  <a:srgbClr val="FF0000"/>
                </a:solidFill>
              </a:rPr>
              <a:t>SOURCE</a:t>
            </a:r>
            <a:endParaRPr lang="hu-HU" dirty="0">
              <a:solidFill>
                <a:srgbClr val="FF0000"/>
              </a:solidFill>
            </a:endParaRPr>
          </a:p>
        </p:txBody>
      </p:sp>
      <p:cxnSp>
        <p:nvCxnSpPr>
          <p:cNvPr id="24" name="Egyenes összekötő nyíllal 23"/>
          <p:cNvCxnSpPr/>
          <p:nvPr/>
        </p:nvCxnSpPr>
        <p:spPr>
          <a:xfrm>
            <a:off x="1907704" y="2299542"/>
            <a:ext cx="0" cy="110678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Szövegdoboz 25"/>
          <p:cNvSpPr txBox="1"/>
          <p:nvPr/>
        </p:nvSpPr>
        <p:spPr>
          <a:xfrm>
            <a:off x="683568" y="1699158"/>
            <a:ext cx="198022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FF0000"/>
                </a:solidFill>
              </a:rPr>
              <a:t>BME AUT Node.JS kódbázis</a:t>
            </a:r>
            <a:endParaRPr lang="hu-HU" dirty="0">
              <a:solidFill>
                <a:srgbClr val="FF0000"/>
              </a:solidFill>
            </a:endParaRPr>
          </a:p>
        </p:txBody>
      </p:sp>
      <p:cxnSp>
        <p:nvCxnSpPr>
          <p:cNvPr id="28" name="Egyenes összekötő nyíllal 27"/>
          <p:cNvCxnSpPr/>
          <p:nvPr/>
        </p:nvCxnSpPr>
        <p:spPr>
          <a:xfrm>
            <a:off x="1890954" y="1340768"/>
            <a:ext cx="0" cy="45168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Szövegdoboz 29"/>
          <p:cNvSpPr txBox="1"/>
          <p:nvPr/>
        </p:nvSpPr>
        <p:spPr>
          <a:xfrm>
            <a:off x="1208191" y="975564"/>
            <a:ext cx="1512168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FF0000"/>
                </a:solidFill>
              </a:rPr>
              <a:t>JSON </a:t>
            </a:r>
            <a:r>
              <a:rPr lang="hu-HU" dirty="0" err="1" smtClean="0">
                <a:solidFill>
                  <a:srgbClr val="FF0000"/>
                </a:solidFill>
              </a:rPr>
              <a:t>adatfile</a:t>
            </a:r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31" name="Szövegdoboz 30"/>
          <p:cNvSpPr txBox="1"/>
          <p:nvPr/>
        </p:nvSpPr>
        <p:spPr>
          <a:xfrm>
            <a:off x="1619247" y="188640"/>
            <a:ext cx="4824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/>
              <a:t>Adatkezelési ábra</a:t>
            </a:r>
            <a:endParaRPr lang="hu-HU" sz="32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Networkshop 2016, Debrecen</a:t>
            </a:r>
            <a:endParaRPr lang="hu-HU"/>
          </a:p>
        </p:txBody>
      </p:sp>
      <p:cxnSp>
        <p:nvCxnSpPr>
          <p:cNvPr id="17" name="Egyenes összekötő nyíllal 17"/>
          <p:cNvCxnSpPr/>
          <p:nvPr/>
        </p:nvCxnSpPr>
        <p:spPr>
          <a:xfrm>
            <a:off x="2060104" y="3870265"/>
            <a:ext cx="288032" cy="2303423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gyenes összekötő nyíllal 17"/>
          <p:cNvCxnSpPr/>
          <p:nvPr/>
        </p:nvCxnSpPr>
        <p:spPr>
          <a:xfrm flipV="1">
            <a:off x="4788024" y="4221088"/>
            <a:ext cx="2016224" cy="36004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0085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Migrációs projekt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smtClean="0"/>
              <a:t>Saját szerver hardver kiválasztása</a:t>
            </a:r>
          </a:p>
          <a:p>
            <a:r>
              <a:rPr lang="hu-HU" dirty="0" smtClean="0"/>
              <a:t>Linux KVM </a:t>
            </a:r>
            <a:r>
              <a:rPr lang="hu-HU" dirty="0" err="1" smtClean="0"/>
              <a:t>virtualizáció</a:t>
            </a:r>
            <a:endParaRPr lang="hu-HU" dirty="0" smtClean="0"/>
          </a:p>
          <a:p>
            <a:r>
              <a:rPr lang="hu-HU" dirty="0" err="1" smtClean="0"/>
              <a:t>Ubuntu</a:t>
            </a:r>
            <a:r>
              <a:rPr lang="hu-HU" dirty="0" smtClean="0"/>
              <a:t> Linux virtuális gépek</a:t>
            </a:r>
          </a:p>
          <a:p>
            <a:r>
              <a:rPr lang="hu-HU" dirty="0" err="1" smtClean="0"/>
              <a:t>Hadoop</a:t>
            </a:r>
            <a:r>
              <a:rPr lang="hu-HU" dirty="0" smtClean="0"/>
              <a:t> klaszter telepítés és konfigurálás (</a:t>
            </a:r>
            <a:r>
              <a:rPr lang="hu-HU" dirty="0" err="1" smtClean="0"/>
              <a:t>Cloudera</a:t>
            </a:r>
            <a:r>
              <a:rPr lang="hu-HU" dirty="0" smtClean="0"/>
              <a:t>)</a:t>
            </a:r>
          </a:p>
          <a:p>
            <a:r>
              <a:rPr lang="hu-HU" dirty="0" err="1" smtClean="0"/>
              <a:t>Node.JS</a:t>
            </a:r>
            <a:r>
              <a:rPr lang="hu-HU" dirty="0" smtClean="0"/>
              <a:t> szerver telepítés és konfigurálás</a:t>
            </a:r>
          </a:p>
          <a:p>
            <a:r>
              <a:rPr lang="hu-HU" dirty="0" smtClean="0"/>
              <a:t>Tesztesetek, adatfeltöltések, lekérdezések</a:t>
            </a:r>
          </a:p>
          <a:p>
            <a:r>
              <a:rPr lang="hu-HU" dirty="0" smtClean="0"/>
              <a:t>Sebességtesztek</a:t>
            </a:r>
          </a:p>
          <a:p>
            <a:endParaRPr lang="hu-H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Networkshop 2016, Debrecen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69402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Hadoop</a:t>
            </a:r>
            <a:r>
              <a:rPr lang="hu-HU" dirty="0" smtClean="0"/>
              <a:t> rendszer #1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Virtualizált</a:t>
            </a:r>
            <a:r>
              <a:rPr lang="hu-HU" dirty="0" smtClean="0"/>
              <a:t> környezet, </a:t>
            </a:r>
            <a:r>
              <a:rPr lang="hu-HU" dirty="0" err="1" smtClean="0"/>
              <a:t>virtio</a:t>
            </a:r>
            <a:r>
              <a:rPr lang="hu-HU" dirty="0" smtClean="0"/>
              <a:t> net driverek</a:t>
            </a:r>
            <a:endParaRPr lang="hu-HU" dirty="0"/>
          </a:p>
        </p:txBody>
      </p:sp>
      <p:pic>
        <p:nvPicPr>
          <p:cNvPr id="4" name="Kép 3"/>
          <p:cNvPicPr/>
          <p:nvPr/>
        </p:nvPicPr>
        <p:blipFill>
          <a:blip r:embed="rId2"/>
          <a:stretch>
            <a:fillRect/>
          </a:stretch>
        </p:blipFill>
        <p:spPr>
          <a:xfrm>
            <a:off x="1547664" y="2245577"/>
            <a:ext cx="7272808" cy="4392488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Networkshop 2016, Debrecen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13937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Hadoop</a:t>
            </a:r>
            <a:r>
              <a:rPr lang="hu-HU" dirty="0"/>
              <a:t> rendszer </a:t>
            </a:r>
            <a:r>
              <a:rPr lang="hu-HU" dirty="0" smtClean="0"/>
              <a:t>#2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 fontScale="92500" lnSpcReduction="20000"/>
          </a:bodyPr>
          <a:lstStyle/>
          <a:p>
            <a:r>
              <a:rPr lang="hu-HU" dirty="0" smtClean="0"/>
              <a:t>Szolgáltatások:</a:t>
            </a:r>
            <a:endParaRPr lang="hu-HU" dirty="0"/>
          </a:p>
          <a:p>
            <a:pPr lvl="1"/>
            <a:r>
              <a:rPr lang="hu-HU" b="1" dirty="0" err="1"/>
              <a:t>HBase</a:t>
            </a:r>
            <a:endParaRPr lang="hu-HU" b="1" dirty="0"/>
          </a:p>
          <a:p>
            <a:pPr lvl="1"/>
            <a:r>
              <a:rPr lang="hu-HU" b="1" dirty="0"/>
              <a:t>HDFS </a:t>
            </a:r>
          </a:p>
          <a:p>
            <a:pPr lvl="1"/>
            <a:r>
              <a:rPr lang="hu-HU" b="1" dirty="0" err="1" smtClean="0"/>
              <a:t>Hue</a:t>
            </a:r>
            <a:endParaRPr lang="hu-HU" b="1" dirty="0" smtClean="0"/>
          </a:p>
          <a:p>
            <a:pPr lvl="1"/>
            <a:r>
              <a:rPr lang="hu-HU" b="1" dirty="0" err="1" smtClean="0"/>
              <a:t>Hive</a:t>
            </a:r>
            <a:endParaRPr lang="hu-HU" b="1" dirty="0" smtClean="0"/>
          </a:p>
          <a:p>
            <a:pPr lvl="1"/>
            <a:r>
              <a:rPr lang="hu-HU" b="1" dirty="0" err="1" smtClean="0"/>
              <a:t>Impala</a:t>
            </a:r>
            <a:endParaRPr lang="hu-HU" b="1" dirty="0"/>
          </a:p>
          <a:p>
            <a:pPr lvl="1"/>
            <a:r>
              <a:rPr lang="hu-HU" dirty="0" err="1"/>
              <a:t>Oozie</a:t>
            </a:r>
            <a:endParaRPr lang="hu-HU" dirty="0"/>
          </a:p>
          <a:p>
            <a:pPr lvl="1"/>
            <a:r>
              <a:rPr lang="hu-HU" dirty="0" err="1"/>
              <a:t>Solr</a:t>
            </a:r>
            <a:endParaRPr lang="hu-HU" dirty="0"/>
          </a:p>
          <a:p>
            <a:pPr lvl="1"/>
            <a:r>
              <a:rPr lang="hu-HU" dirty="0" err="1"/>
              <a:t>Spark</a:t>
            </a:r>
            <a:endParaRPr lang="hu-HU" dirty="0"/>
          </a:p>
          <a:p>
            <a:pPr lvl="1"/>
            <a:r>
              <a:rPr lang="hu-HU" dirty="0"/>
              <a:t>Sqoop2</a:t>
            </a:r>
          </a:p>
          <a:p>
            <a:pPr lvl="1"/>
            <a:r>
              <a:rPr lang="hu-HU" b="1" dirty="0"/>
              <a:t>YARN</a:t>
            </a:r>
          </a:p>
          <a:p>
            <a:pPr lvl="1"/>
            <a:r>
              <a:rPr lang="hu-HU" dirty="0" err="1"/>
              <a:t>ZooKeeper</a:t>
            </a:r>
            <a:endParaRPr lang="hu-HU" dirty="0"/>
          </a:p>
          <a:p>
            <a:endParaRPr lang="hu-HU" dirty="0"/>
          </a:p>
        </p:txBody>
      </p:sp>
      <p:pic>
        <p:nvPicPr>
          <p:cNvPr id="4" name="Kép 3" descr="D:\NYME\HAdoop\hadoopservices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132856"/>
            <a:ext cx="5832648" cy="424847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Networkshop 2016, Debrecen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08220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Cloudera</a:t>
            </a:r>
            <a:r>
              <a:rPr lang="hu-HU" dirty="0" smtClean="0"/>
              <a:t> management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4" name="Picture 58" descr="https://lh6.googleusercontent.com/ysQvzN9zI8CndM_CpVwkhj_RR0pfCu9V7kiTOsZsVkAlSmpBr6E5KBebh__MdeIZ9-vla60fhr7u8P11tgnZgZNOc1riRc07F51v3_zf05jOKdBijBVJS2WF7dfYTHBES6tvBLk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8640960" cy="504056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Networkshop 2016, Debrecen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97580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Node.JS</a:t>
            </a:r>
            <a:r>
              <a:rPr lang="hu-HU" dirty="0" smtClean="0"/>
              <a:t> kódbázis</a:t>
            </a:r>
            <a:endParaRPr lang="hu-HU" dirty="0"/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smtClean="0"/>
              <a:t>BME AUT által fejlesztett kódbázis</a:t>
            </a:r>
          </a:p>
          <a:p>
            <a:r>
              <a:rPr lang="hu-HU" dirty="0" smtClean="0"/>
              <a:t>7 db szolgáltatás</a:t>
            </a:r>
          </a:p>
          <a:p>
            <a:r>
              <a:rPr lang="hu-HU" dirty="0" err="1" smtClean="0"/>
              <a:t>Javascript</a:t>
            </a:r>
            <a:r>
              <a:rPr lang="hu-HU" dirty="0" smtClean="0"/>
              <a:t> betétek szolgáltatásként futtatva</a:t>
            </a:r>
          </a:p>
          <a:p>
            <a:r>
              <a:rPr lang="hu-HU" dirty="0" smtClean="0"/>
              <a:t>Aránylag egyszerű megvalósítás</a:t>
            </a:r>
          </a:p>
          <a:p>
            <a:r>
              <a:rPr lang="hu-HU" dirty="0" smtClean="0"/>
              <a:t>REST kezelésére képes</a:t>
            </a:r>
          </a:p>
          <a:p>
            <a:r>
              <a:rPr lang="hu-HU" dirty="0" smtClean="0"/>
              <a:t>Felhasználó autentikáció megoldva, BASE64 „hash”</a:t>
            </a:r>
          </a:p>
          <a:p>
            <a:r>
              <a:rPr lang="hu-HU" dirty="0" smtClean="0"/>
              <a:t>1 db külső „csatlakozási IP”</a:t>
            </a:r>
            <a:endParaRPr lang="hu-H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Networkshop 2016, Debrecen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89856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Node.JS</a:t>
            </a:r>
            <a:r>
              <a:rPr lang="hu-HU" dirty="0" smtClean="0"/>
              <a:t> szolgáltatások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4" name="Picture 64" descr="E:\NYME\Hadoop project\sensorhub\sensorhub\components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07420"/>
            <a:ext cx="8352928" cy="496855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Ellipszis 4"/>
          <p:cNvSpPr/>
          <p:nvPr/>
        </p:nvSpPr>
        <p:spPr>
          <a:xfrm>
            <a:off x="6660232" y="3673914"/>
            <a:ext cx="1944216" cy="20162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Szövegdoboz 5"/>
          <p:cNvSpPr txBox="1"/>
          <p:nvPr/>
        </p:nvSpPr>
        <p:spPr>
          <a:xfrm>
            <a:off x="7092280" y="3356992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>
                <a:solidFill>
                  <a:srgbClr val="FF0000"/>
                </a:solidFill>
              </a:rPr>
              <a:t>Hadoop</a:t>
            </a:r>
            <a:endParaRPr lang="hu-HU" dirty="0">
              <a:solidFill>
                <a:srgbClr val="FF0000"/>
              </a:solidFill>
            </a:endParaRPr>
          </a:p>
        </p:txBody>
      </p:sp>
      <p:cxnSp>
        <p:nvCxnSpPr>
          <p:cNvPr id="8" name="Egyenes összekötő nyíllal 7"/>
          <p:cNvCxnSpPr/>
          <p:nvPr/>
        </p:nvCxnSpPr>
        <p:spPr>
          <a:xfrm>
            <a:off x="1043608" y="2348880"/>
            <a:ext cx="0" cy="1325034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zövegdoboz 8"/>
          <p:cNvSpPr txBox="1"/>
          <p:nvPr/>
        </p:nvSpPr>
        <p:spPr>
          <a:xfrm>
            <a:off x="611560" y="1916833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FF0000"/>
                </a:solidFill>
              </a:rPr>
              <a:t>REST POST</a:t>
            </a:r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Networkshop 2016, Debrecen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09529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Előzmények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/>
              <a:t>A </a:t>
            </a:r>
            <a:r>
              <a:rPr lang="hu-HU" dirty="0" smtClean="0"/>
              <a:t>BME-n kialakításra </a:t>
            </a:r>
            <a:r>
              <a:rPr lang="hu-HU" dirty="0"/>
              <a:t>került egy </a:t>
            </a:r>
            <a:r>
              <a:rPr lang="hu-HU" dirty="0" smtClean="0"/>
              <a:t>technológia (SensorHUB), </a:t>
            </a:r>
            <a:r>
              <a:rPr lang="hu-HU" dirty="0"/>
              <a:t>amely képes online gépjárműadatok tárolására, feldolgozására és adatok megjelenítésére. </a:t>
            </a:r>
            <a:r>
              <a:rPr lang="hu-HU" dirty="0" smtClean="0"/>
              <a:t>A </a:t>
            </a:r>
            <a:r>
              <a:rPr lang="hu-HU" dirty="0"/>
              <a:t>rendszer kódbázisa jelenleg </a:t>
            </a:r>
            <a:r>
              <a:rPr lang="hu-HU" dirty="0" err="1" smtClean="0"/>
              <a:t>Javascript</a:t>
            </a:r>
            <a:r>
              <a:rPr lang="hu-HU" dirty="0" smtClean="0"/>
              <a:t> </a:t>
            </a:r>
            <a:r>
              <a:rPr lang="hu-HU" dirty="0"/>
              <a:t>alapú, a kiszolgáló szerverek a BME hálózatában vannak</a:t>
            </a:r>
            <a:r>
              <a:rPr lang="hu-HU" dirty="0" smtClean="0"/>
              <a:t>. </a:t>
            </a:r>
            <a:r>
              <a:rPr lang="hu-HU" dirty="0" err="1" smtClean="0"/>
              <a:t>Hadoop</a:t>
            </a:r>
            <a:r>
              <a:rPr lang="hu-HU" dirty="0" smtClean="0"/>
              <a:t> az adattároló réteg alatta.</a:t>
            </a:r>
            <a:endParaRPr lang="hu-HU" dirty="0"/>
          </a:p>
          <a:p>
            <a:endParaRPr lang="hu-H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Networkshop 2016, Debrecen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47771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Adatbetöltés menete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328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 smtClean="0">
                <a:solidFill>
                  <a:srgbClr val="FF0000"/>
                </a:solidFill>
              </a:rPr>
              <a:t>CSV, Excel sheet, stb.			NODE.JS</a:t>
            </a:r>
          </a:p>
          <a:p>
            <a:pPr marL="0" indent="0">
              <a:buNone/>
            </a:pPr>
            <a:endParaRPr lang="hu-HU" sz="3200" dirty="0"/>
          </a:p>
          <a:p>
            <a:pPr marL="0" indent="0">
              <a:buNone/>
            </a:pPr>
            <a:r>
              <a:rPr lang="hu-HU" dirty="0" smtClean="0"/>
              <a:t>	        </a:t>
            </a:r>
            <a:r>
              <a:rPr lang="hu-HU" sz="3200" dirty="0" smtClean="0">
                <a:solidFill>
                  <a:srgbClr val="FF0000"/>
                </a:solidFill>
              </a:rPr>
              <a:t>JSON</a:t>
            </a:r>
            <a:endParaRPr lang="hu-HU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hu-HU" dirty="0" smtClean="0"/>
              <a:t>IMPALA			</a:t>
            </a:r>
            <a:r>
              <a:rPr lang="hu-HU" dirty="0" smtClean="0">
                <a:solidFill>
                  <a:srgbClr val="FF0000"/>
                </a:solidFill>
              </a:rPr>
              <a:t>REST POST</a:t>
            </a:r>
          </a:p>
          <a:p>
            <a:pPr marL="0" indent="0">
              <a:buNone/>
            </a:pPr>
            <a:r>
              <a:rPr lang="hu-HU" dirty="0"/>
              <a:t>	</a:t>
            </a:r>
            <a:r>
              <a:rPr lang="hu-HU" dirty="0" smtClean="0"/>
              <a:t>			</a:t>
            </a:r>
            <a:r>
              <a:rPr lang="hu-HU" dirty="0"/>
              <a:t>	</a:t>
            </a:r>
            <a:r>
              <a:rPr lang="hu-HU" dirty="0" smtClean="0"/>
              <a:t>  </a:t>
            </a:r>
            <a:r>
              <a:rPr lang="hu-HU" dirty="0" smtClean="0">
                <a:solidFill>
                  <a:srgbClr val="FF0000"/>
                </a:solidFill>
              </a:rPr>
              <a:t>FLUME HBASE SINK</a:t>
            </a:r>
          </a:p>
          <a:p>
            <a:pPr marL="0" indent="0">
              <a:buNone/>
            </a:pPr>
            <a:r>
              <a:rPr lang="hu-HU" dirty="0" smtClean="0"/>
              <a:t>HBASE (</a:t>
            </a:r>
            <a:r>
              <a:rPr lang="hu-HU" dirty="0" err="1" smtClean="0"/>
              <a:t>NoSQL</a:t>
            </a:r>
            <a:r>
              <a:rPr lang="hu-HU" dirty="0" smtClean="0"/>
              <a:t> </a:t>
            </a:r>
            <a:r>
              <a:rPr lang="hu-HU" dirty="0" err="1" smtClean="0"/>
              <a:t>store</a:t>
            </a:r>
            <a:r>
              <a:rPr lang="hu-HU" dirty="0" smtClean="0"/>
              <a:t>)</a:t>
            </a:r>
          </a:p>
          <a:p>
            <a:pPr marL="0" indent="0">
              <a:buNone/>
            </a:pPr>
            <a:r>
              <a:rPr lang="hu-HU" dirty="0"/>
              <a:t>		</a:t>
            </a:r>
            <a:r>
              <a:rPr lang="hu-HU" dirty="0" smtClean="0"/>
              <a:t>			       </a:t>
            </a:r>
            <a:r>
              <a:rPr lang="hu-HU" dirty="0" smtClean="0">
                <a:solidFill>
                  <a:srgbClr val="FF0000"/>
                </a:solidFill>
              </a:rPr>
              <a:t>HDFS</a:t>
            </a:r>
          </a:p>
          <a:p>
            <a:pPr marL="0" indent="0">
              <a:buNone/>
            </a:pPr>
            <a:r>
              <a:rPr lang="hu-HU" dirty="0" smtClean="0"/>
              <a:t>HIVE (Data </a:t>
            </a:r>
            <a:r>
              <a:rPr lang="hu-HU" dirty="0" err="1" smtClean="0"/>
              <a:t>warehouse</a:t>
            </a:r>
            <a:r>
              <a:rPr lang="hu-HU" dirty="0" smtClean="0"/>
              <a:t>)</a:t>
            </a:r>
          </a:p>
          <a:p>
            <a:pPr marL="0" indent="0">
              <a:buNone/>
            </a:pPr>
            <a:endParaRPr lang="hu-HU" dirty="0" smtClean="0"/>
          </a:p>
        </p:txBody>
      </p:sp>
      <p:cxnSp>
        <p:nvCxnSpPr>
          <p:cNvPr id="5" name="Szögletes összekötő 4"/>
          <p:cNvCxnSpPr/>
          <p:nvPr/>
        </p:nvCxnSpPr>
        <p:spPr>
          <a:xfrm>
            <a:off x="971600" y="1885489"/>
            <a:ext cx="1080120" cy="864096"/>
          </a:xfrm>
          <a:prstGeom prst="bentConnector3">
            <a:avLst/>
          </a:prstGeom>
          <a:ln w="762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zögletes összekötő 8"/>
          <p:cNvCxnSpPr/>
          <p:nvPr/>
        </p:nvCxnSpPr>
        <p:spPr>
          <a:xfrm>
            <a:off x="3059831" y="2749585"/>
            <a:ext cx="1008112" cy="648072"/>
          </a:xfrm>
          <a:prstGeom prst="bentConnector3">
            <a:avLst/>
          </a:prstGeom>
          <a:ln w="762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zögletes összekötő 10"/>
          <p:cNvCxnSpPr/>
          <p:nvPr/>
        </p:nvCxnSpPr>
        <p:spPr>
          <a:xfrm rot="5400000" flipH="1" flipV="1">
            <a:off x="5630039" y="2321629"/>
            <a:ext cx="1434989" cy="769413"/>
          </a:xfrm>
          <a:prstGeom prst="bentConnector3">
            <a:avLst/>
          </a:prstGeom>
          <a:ln w="762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zögletes összekötő 12"/>
          <p:cNvCxnSpPr/>
          <p:nvPr/>
        </p:nvCxnSpPr>
        <p:spPr>
          <a:xfrm rot="10800000" flipV="1">
            <a:off x="6744815" y="4191208"/>
            <a:ext cx="1008114" cy="1008113"/>
          </a:xfrm>
          <a:prstGeom prst="bentConnector3">
            <a:avLst>
              <a:gd name="adj1" fmla="val 50000"/>
            </a:avLst>
          </a:prstGeom>
          <a:ln w="762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zögletes összekötő 18"/>
          <p:cNvCxnSpPr/>
          <p:nvPr/>
        </p:nvCxnSpPr>
        <p:spPr>
          <a:xfrm rot="10800000" flipV="1">
            <a:off x="4644008" y="5199322"/>
            <a:ext cx="1008115" cy="504057"/>
          </a:xfrm>
          <a:prstGeom prst="bentConnector3">
            <a:avLst>
              <a:gd name="adj1" fmla="val 50000"/>
            </a:avLst>
          </a:prstGeom>
          <a:ln w="762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zögletes összekötő 20"/>
          <p:cNvCxnSpPr/>
          <p:nvPr/>
        </p:nvCxnSpPr>
        <p:spPr>
          <a:xfrm rot="10800000">
            <a:off x="4041497" y="4493678"/>
            <a:ext cx="1610626" cy="705644"/>
          </a:xfrm>
          <a:prstGeom prst="bentConnector3">
            <a:avLst>
              <a:gd name="adj1" fmla="val 50000"/>
            </a:avLst>
          </a:prstGeom>
          <a:ln w="762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zögletes összekötő 24"/>
          <p:cNvCxnSpPr/>
          <p:nvPr/>
        </p:nvCxnSpPr>
        <p:spPr>
          <a:xfrm rot="16200000" flipV="1">
            <a:off x="1088431" y="3904768"/>
            <a:ext cx="690819" cy="319259"/>
          </a:xfrm>
          <a:prstGeom prst="bentConnector3">
            <a:avLst>
              <a:gd name="adj1" fmla="val 33918"/>
            </a:avLst>
          </a:prstGeom>
          <a:ln w="762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Networkshop 2016, Debrecen</a:t>
            </a:r>
            <a:endParaRPr lang="hu-HU"/>
          </a:p>
        </p:txBody>
      </p:sp>
      <p:cxnSp>
        <p:nvCxnSpPr>
          <p:cNvPr id="14" name="Szögletes összekötő 10"/>
          <p:cNvCxnSpPr/>
          <p:nvPr/>
        </p:nvCxnSpPr>
        <p:spPr>
          <a:xfrm rot="16200000" flipH="1">
            <a:off x="6444208" y="2636912"/>
            <a:ext cx="1800200" cy="504056"/>
          </a:xfrm>
          <a:prstGeom prst="bentConnector3">
            <a:avLst/>
          </a:prstGeom>
          <a:ln w="762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4673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hu-HU" dirty="0" smtClean="0"/>
              <a:t>Adatfeltöltés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sz="1800" dirty="0" smtClean="0"/>
              <a:t>#echo </a:t>
            </a:r>
            <a:r>
              <a:rPr lang="hu-HU" sz="1800" dirty="0"/>
              <a:t>"proba:proba123" | base64 </a:t>
            </a:r>
            <a:endParaRPr lang="hu-HU" sz="1800" dirty="0" smtClean="0"/>
          </a:p>
          <a:p>
            <a:pPr marL="0" indent="0">
              <a:buNone/>
            </a:pPr>
            <a:r>
              <a:rPr lang="hu-HU" sz="1800" dirty="0"/>
              <a:t>cHJvYmE6cHJvYmExMjMK</a:t>
            </a:r>
          </a:p>
          <a:p>
            <a:pPr marL="0" indent="0">
              <a:buNone/>
            </a:pPr>
            <a:endParaRPr lang="hu-HU" sz="1800" dirty="0" smtClean="0"/>
          </a:p>
          <a:p>
            <a:pPr marL="0" indent="0">
              <a:buNone/>
            </a:pPr>
            <a:r>
              <a:rPr lang="hu-HU" sz="1800" dirty="0"/>
              <a:t>#</a:t>
            </a:r>
            <a:r>
              <a:rPr lang="hu-HU" sz="1800" dirty="0" smtClean="0"/>
              <a:t>curl </a:t>
            </a:r>
            <a:r>
              <a:rPr lang="hu-HU" sz="1800" dirty="0"/>
              <a:t>-X POST -v -k -H "Authorization: Basic cHJvYmE6cHJvYmExMjM=" -H "Content-Type: application/json" --data @/home/gain/users.json </a:t>
            </a:r>
            <a:r>
              <a:rPr lang="hu-HU" sz="1800" u="sng" dirty="0">
                <a:hlinkClick r:id="rId2"/>
              </a:rPr>
              <a:t>https://localhost:10080/api/data</a:t>
            </a:r>
            <a:endParaRPr lang="hu-HU" sz="1800" dirty="0"/>
          </a:p>
          <a:p>
            <a:pPr marL="0" indent="0">
              <a:buNone/>
            </a:pPr>
            <a:r>
              <a:rPr lang="hu-HU" sz="1800" dirty="0"/>
              <a:t> </a:t>
            </a:r>
          </a:p>
          <a:p>
            <a:pPr marL="0" indent="0">
              <a:buNone/>
            </a:pPr>
            <a:r>
              <a:rPr lang="hu-HU" sz="1800" dirty="0"/>
              <a:t>#</a:t>
            </a:r>
            <a:r>
              <a:rPr lang="hu-HU" sz="1800" dirty="0" smtClean="0"/>
              <a:t>curl </a:t>
            </a:r>
            <a:r>
              <a:rPr lang="hu-HU" sz="1800" dirty="0"/>
              <a:t>-X POST -v -k -H "Authorization: Basic cHJvYmE6cHJvYmExMjM=" -H "Content-Type: application/json" --data @/home/gain/product.json </a:t>
            </a:r>
            <a:r>
              <a:rPr lang="hu-HU" sz="1800" u="sng" dirty="0">
                <a:hlinkClick r:id="rId2"/>
              </a:rPr>
              <a:t>https://localhost:10080/api/data</a:t>
            </a:r>
            <a:endParaRPr lang="hu-HU" sz="1800" dirty="0"/>
          </a:p>
          <a:p>
            <a:pPr marL="0" indent="0">
              <a:buNone/>
            </a:pPr>
            <a:r>
              <a:rPr lang="hu-HU" sz="1800" dirty="0"/>
              <a:t> </a:t>
            </a:r>
          </a:p>
          <a:p>
            <a:pPr marL="0" indent="0">
              <a:buNone/>
            </a:pPr>
            <a:r>
              <a:rPr lang="hu-HU" sz="1800" dirty="0"/>
              <a:t>#</a:t>
            </a:r>
            <a:r>
              <a:rPr lang="hu-HU" sz="1800" dirty="0" smtClean="0"/>
              <a:t>curl </a:t>
            </a:r>
            <a:r>
              <a:rPr lang="hu-HU" sz="1800" dirty="0"/>
              <a:t>-X POST -v -k -H "Authorization: Basic cHJvYmE6cHJvYmExMjM=" -H "Content-Type: application/json" --data @/home/gain/order.json </a:t>
            </a:r>
            <a:r>
              <a:rPr lang="hu-HU" sz="1800" u="sng" dirty="0">
                <a:hlinkClick r:id="rId2"/>
              </a:rPr>
              <a:t>https://localhost:10080/api/data</a:t>
            </a:r>
            <a:endParaRPr lang="hu-HU" sz="1800" dirty="0"/>
          </a:p>
          <a:p>
            <a:pPr marL="0" indent="0">
              <a:buNone/>
            </a:pPr>
            <a:r>
              <a:rPr lang="hu-HU" sz="1800" dirty="0"/>
              <a:t> </a:t>
            </a:r>
          </a:p>
          <a:p>
            <a:pPr marL="0" indent="0">
              <a:buNone/>
            </a:pPr>
            <a:endParaRPr lang="hu-HU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Networkshop 2016, Debrecen</a:t>
            </a:r>
            <a:endParaRPr lang="hu-HU"/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3851920" y="4797152"/>
            <a:ext cx="5112568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078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Adatlekérdezés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dirty="0" smtClean="0"/>
              <a:t>Böngészőben vagy karakteres felületen</a:t>
            </a:r>
          </a:p>
          <a:p>
            <a:r>
              <a:rPr lang="hu-HU" dirty="0" smtClean="0">
                <a:solidFill>
                  <a:srgbClr val="FF0000"/>
                </a:solidFill>
              </a:rPr>
              <a:t>HIVE</a:t>
            </a:r>
          </a:p>
          <a:p>
            <a:pPr lvl="1"/>
            <a:r>
              <a:rPr lang="hu-HU" dirty="0" smtClean="0"/>
              <a:t>Analitikus problémák, </a:t>
            </a:r>
            <a:r>
              <a:rPr lang="hu-HU" dirty="0" err="1" smtClean="0"/>
              <a:t>HiveQL</a:t>
            </a:r>
            <a:endParaRPr lang="hu-HU" dirty="0" smtClean="0"/>
          </a:p>
          <a:p>
            <a:pPr lvl="1"/>
            <a:r>
              <a:rPr lang="hu-HU" dirty="0" smtClean="0"/>
              <a:t>Lassú</a:t>
            </a:r>
          </a:p>
          <a:p>
            <a:pPr lvl="1"/>
            <a:r>
              <a:rPr lang="hu-HU" dirty="0" err="1" smtClean="0"/>
              <a:t>Mapreduce</a:t>
            </a:r>
            <a:r>
              <a:rPr lang="hu-HU" dirty="0" smtClean="0"/>
              <a:t> batch indítás</a:t>
            </a:r>
          </a:p>
          <a:p>
            <a:r>
              <a:rPr lang="hu-HU" dirty="0" smtClean="0">
                <a:solidFill>
                  <a:srgbClr val="FF0000"/>
                </a:solidFill>
              </a:rPr>
              <a:t>IMPALA</a:t>
            </a:r>
          </a:p>
          <a:p>
            <a:pPr lvl="1"/>
            <a:r>
              <a:rPr lang="hu-HU" dirty="0" smtClean="0"/>
              <a:t>Inkább SQL jellegű, </a:t>
            </a:r>
            <a:r>
              <a:rPr lang="hu-HU" dirty="0" err="1" smtClean="0"/>
              <a:t>Real-time</a:t>
            </a:r>
            <a:r>
              <a:rPr lang="hu-HU" dirty="0" smtClean="0"/>
              <a:t> lekérdezések</a:t>
            </a:r>
          </a:p>
          <a:p>
            <a:pPr lvl="1"/>
            <a:r>
              <a:rPr lang="hu-HU" dirty="0" smtClean="0"/>
              <a:t>Gyors</a:t>
            </a:r>
          </a:p>
          <a:p>
            <a:pPr lvl="1"/>
            <a:r>
              <a:rPr lang="hu-HU" dirty="0" err="1" smtClean="0"/>
              <a:t>In-memory</a:t>
            </a:r>
            <a:r>
              <a:rPr lang="hu-HU" dirty="0" smtClean="0"/>
              <a:t> műveletek, cache</a:t>
            </a:r>
          </a:p>
          <a:p>
            <a:pPr lvl="1"/>
            <a:r>
              <a:rPr lang="hu-HU" dirty="0" smtClean="0"/>
              <a:t>Saját natív </a:t>
            </a:r>
            <a:r>
              <a:rPr lang="hu-HU" dirty="0" err="1" smtClean="0"/>
              <a:t>instance</a:t>
            </a:r>
            <a:r>
              <a:rPr lang="hu-HU" dirty="0" smtClean="0"/>
              <a:t> indul</a:t>
            </a:r>
          </a:p>
          <a:p>
            <a:pPr marL="457200" lvl="1" indent="0">
              <a:buNone/>
            </a:pPr>
            <a:endParaRPr lang="hu-HU" dirty="0" smtClean="0"/>
          </a:p>
          <a:p>
            <a:pPr lvl="1"/>
            <a:endParaRPr lang="hu-H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Networkshop 2016, Debrecen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3064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Lekérdezés, Impala</a:t>
            </a:r>
            <a:endParaRPr lang="hu-H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Networkshop 2016, Debrecen</a:t>
            </a:r>
            <a:endParaRPr lang="hu-HU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3"/>
          <a:srcRect l="371" r="371"/>
          <a:stretch>
            <a:fillRect/>
          </a:stretch>
        </p:blipFill>
        <p:spPr>
          <a:xfrm>
            <a:off x="179512" y="1340768"/>
            <a:ext cx="4690864" cy="2692896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5248126"/>
              </p:ext>
            </p:extLst>
          </p:nvPr>
        </p:nvGraphicFramePr>
        <p:xfrm>
          <a:off x="467544" y="4293096"/>
          <a:ext cx="8493251" cy="21602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Document" r:id="rId4" imgW="5842000" imgH="1485900" progId="Word.Document.12">
                  <p:embed/>
                </p:oleObj>
              </mc:Choice>
              <mc:Fallback>
                <p:oleObj name="Document" r:id="rId4" imgW="5842000" imgH="14859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7544" y="4293096"/>
                        <a:ext cx="8493251" cy="21602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70950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Docker, Hadoop</a:t>
            </a:r>
            <a:endParaRPr lang="hu-H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Networkshop 2016, Debrecen</a:t>
            </a:r>
            <a:endParaRPr lang="hu-HU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836712"/>
            <a:ext cx="7488832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7706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sz="4400" dirty="0" smtClean="0"/>
              <a:t>Köszönöm a figyelmet!</a:t>
            </a:r>
          </a:p>
          <a:p>
            <a:pPr marL="0" indent="0">
              <a:buNone/>
            </a:pPr>
            <a:endParaRPr lang="hu-HU" sz="4400" dirty="0"/>
          </a:p>
          <a:p>
            <a:pPr marL="0" indent="0">
              <a:buNone/>
            </a:pPr>
            <a:endParaRPr lang="hu-HU" sz="4400" dirty="0" smtClean="0"/>
          </a:p>
          <a:p>
            <a:pPr marL="0" indent="0">
              <a:buNone/>
            </a:pPr>
            <a:r>
              <a:rPr lang="hu-HU" sz="2800" dirty="0" smtClean="0"/>
              <a:t>	wyx@inf.nyme.hu</a:t>
            </a:r>
            <a:endParaRPr lang="hu-HU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Networkshop 2016, Debrecen</a:t>
            </a:r>
            <a:endParaRPr lang="hu-HU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0112" y="2492896"/>
            <a:ext cx="3381478" cy="3945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960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Cél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 BME </a:t>
            </a:r>
            <a:r>
              <a:rPr lang="hu-HU" dirty="0" err="1" smtClean="0"/>
              <a:t>SensorHub</a:t>
            </a:r>
            <a:r>
              <a:rPr lang="hu-HU" dirty="0" smtClean="0"/>
              <a:t> infrastruktúra hardveres és szoftveres migrációja soproni szerverekre.</a:t>
            </a:r>
          </a:p>
          <a:p>
            <a:pPr lvl="1"/>
            <a:r>
              <a:rPr lang="hu-HU" dirty="0" err="1" smtClean="0"/>
              <a:t>Hadoop</a:t>
            </a:r>
            <a:r>
              <a:rPr lang="hu-HU" dirty="0" smtClean="0"/>
              <a:t> „migráció” és telepítés (</a:t>
            </a:r>
            <a:r>
              <a:rPr lang="hu-HU" dirty="0" err="1" smtClean="0"/>
              <a:t>Opensource</a:t>
            </a:r>
            <a:r>
              <a:rPr lang="hu-HU" dirty="0" smtClean="0"/>
              <a:t>)</a:t>
            </a:r>
          </a:p>
          <a:p>
            <a:pPr lvl="1"/>
            <a:r>
              <a:rPr lang="hu-HU" dirty="0" smtClean="0"/>
              <a:t>Adatbetöltő réteg migráció (BME kódbázis)</a:t>
            </a:r>
          </a:p>
          <a:p>
            <a:endParaRPr lang="hu-HU" dirty="0"/>
          </a:p>
          <a:p>
            <a:r>
              <a:rPr lang="hu-HU" dirty="0" smtClean="0"/>
              <a:t>Esetleges későbbi adatok soproni feltöltése és kezelése.</a:t>
            </a:r>
            <a:endParaRPr lang="hu-H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Networkshop 2016, Debrecen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01649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Big Data 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 smtClean="0"/>
          </a:p>
          <a:p>
            <a:endParaRPr lang="hu-HU" dirty="0"/>
          </a:p>
          <a:p>
            <a:r>
              <a:rPr lang="hu-HU" dirty="0" smtClean="0"/>
              <a:t>Sok adat (Tb és felette) – akár </a:t>
            </a:r>
            <a:r>
              <a:rPr lang="hu-HU" dirty="0" err="1" smtClean="0"/>
              <a:t>geolocated</a:t>
            </a:r>
            <a:endParaRPr lang="hu-HU" dirty="0" smtClean="0"/>
          </a:p>
          <a:p>
            <a:r>
              <a:rPr lang="hu-HU" dirty="0" err="1" smtClean="0"/>
              <a:t>Nemstrukturált</a:t>
            </a:r>
            <a:r>
              <a:rPr lang="hu-HU" dirty="0" smtClean="0"/>
              <a:t> adatok (nem kötelező sor, oszlop ….</a:t>
            </a:r>
            <a:r>
              <a:rPr lang="hu-HU" dirty="0" err="1" smtClean="0"/>
              <a:t>metadata</a:t>
            </a:r>
            <a:r>
              <a:rPr lang="hu-HU" dirty="0" smtClean="0"/>
              <a:t>, </a:t>
            </a:r>
            <a:r>
              <a:rPr lang="hu-HU" dirty="0" err="1" smtClean="0"/>
              <a:t>posts</a:t>
            </a:r>
            <a:r>
              <a:rPr lang="hu-HU" dirty="0" smtClean="0"/>
              <a:t>, </a:t>
            </a:r>
            <a:r>
              <a:rPr lang="hu-HU" dirty="0" err="1" smtClean="0"/>
              <a:t>tweets</a:t>
            </a:r>
            <a:r>
              <a:rPr lang="hu-HU" dirty="0" smtClean="0"/>
              <a:t>, stb.)</a:t>
            </a:r>
          </a:p>
          <a:p>
            <a:r>
              <a:rPr lang="hu-HU" dirty="0" err="1" smtClean="0"/>
              <a:t>Multistrukturált</a:t>
            </a:r>
            <a:r>
              <a:rPr lang="hu-HU" dirty="0" smtClean="0"/>
              <a:t> adatok (ember-gép interakció eredményadatai, pl. web naplók)</a:t>
            </a:r>
          </a:p>
          <a:p>
            <a:r>
              <a:rPr lang="hu-HU" dirty="0" smtClean="0"/>
              <a:t>Bináris adatok (file, video, kép, stb.)</a:t>
            </a:r>
          </a:p>
          <a:p>
            <a:endParaRPr lang="hu-HU" dirty="0" smtClean="0"/>
          </a:p>
          <a:p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76672"/>
            <a:ext cx="2286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Networkshop 2016, Debrecen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857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Adattárolás – Big Data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trike="sngStrike" dirty="0" smtClean="0"/>
              <a:t>Tradicionális RDBMS nem opció</a:t>
            </a:r>
          </a:p>
          <a:p>
            <a:endParaRPr lang="hu-HU" dirty="0"/>
          </a:p>
          <a:p>
            <a:r>
              <a:rPr lang="hu-HU" dirty="0" smtClean="0"/>
              <a:t>Elosztott adattároló és adatkezelő rendszerek</a:t>
            </a:r>
          </a:p>
          <a:p>
            <a:endParaRPr lang="hu-HU" dirty="0"/>
          </a:p>
          <a:p>
            <a:pPr lvl="1"/>
            <a:r>
              <a:rPr lang="hu-HU" dirty="0" smtClean="0"/>
              <a:t>Egyik legismertebb szereplő a piacon:</a:t>
            </a:r>
          </a:p>
          <a:p>
            <a:pPr lvl="1"/>
            <a:endParaRPr lang="hu-HU" dirty="0"/>
          </a:p>
          <a:p>
            <a:pPr marL="3657600" lvl="8" indent="0">
              <a:buNone/>
            </a:pPr>
            <a:r>
              <a:rPr lang="hu-HU" dirty="0" smtClean="0"/>
              <a:t>	(ma már </a:t>
            </a:r>
            <a:r>
              <a:rPr lang="hu-HU" dirty="0" err="1" smtClean="0"/>
              <a:t>Apache</a:t>
            </a:r>
            <a:r>
              <a:rPr lang="hu-HU" dirty="0" smtClean="0"/>
              <a:t> </a:t>
            </a:r>
            <a:r>
              <a:rPr lang="hu-HU" dirty="0" err="1" smtClean="0"/>
              <a:t>license</a:t>
            </a:r>
            <a:r>
              <a:rPr lang="hu-HU" dirty="0" smtClean="0"/>
              <a:t>,</a:t>
            </a:r>
            <a:br>
              <a:rPr lang="hu-HU" dirty="0" smtClean="0"/>
            </a:br>
            <a:r>
              <a:rPr lang="hu-HU" dirty="0" smtClean="0"/>
              <a:t>	 </a:t>
            </a:r>
            <a:r>
              <a:rPr lang="hu-HU" dirty="0" err="1" smtClean="0"/>
              <a:t>Opensource</a:t>
            </a:r>
            <a:r>
              <a:rPr lang="hu-HU" dirty="0" smtClean="0"/>
              <a:t>)</a:t>
            </a:r>
            <a:endParaRPr lang="hu-H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509120"/>
            <a:ext cx="3076575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Networkshop 2016, Debrecen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89254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260648"/>
            <a:ext cx="5565304" cy="1143000"/>
          </a:xfrm>
        </p:spPr>
        <p:txBody>
          <a:bodyPr/>
          <a:lstStyle/>
          <a:p>
            <a:r>
              <a:rPr lang="hu-HU" dirty="0" err="1" smtClean="0"/>
              <a:t>Apache</a:t>
            </a:r>
            <a:r>
              <a:rPr lang="hu-HU" dirty="0" smtClean="0"/>
              <a:t> </a:t>
            </a:r>
            <a:r>
              <a:rPr lang="hu-HU" dirty="0" err="1" smtClean="0"/>
              <a:t>Hadoop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hu-HU" dirty="0" smtClean="0"/>
          </a:p>
          <a:p>
            <a:r>
              <a:rPr lang="hu-HU" dirty="0" smtClean="0"/>
              <a:t>Elosztott adatkezelő </a:t>
            </a:r>
            <a:r>
              <a:rPr lang="hu-HU" dirty="0" err="1" smtClean="0"/>
              <a:t>techológia</a:t>
            </a:r>
            <a:r>
              <a:rPr lang="hu-HU" dirty="0" smtClean="0"/>
              <a:t> (NEM adatbázis!)</a:t>
            </a:r>
          </a:p>
          <a:p>
            <a:r>
              <a:rPr lang="hu-HU" dirty="0" err="1" smtClean="0"/>
              <a:t>Facebook</a:t>
            </a:r>
            <a:r>
              <a:rPr lang="hu-HU" dirty="0" smtClean="0"/>
              <a:t>: 700 </a:t>
            </a:r>
            <a:r>
              <a:rPr lang="hu-HU" dirty="0" err="1" smtClean="0"/>
              <a:t>PB-os</a:t>
            </a:r>
            <a:r>
              <a:rPr lang="hu-HU" dirty="0" smtClean="0"/>
              <a:t> </a:t>
            </a:r>
            <a:r>
              <a:rPr lang="hu-HU" sz="2000" dirty="0" smtClean="0"/>
              <a:t>(2015, saccolt adat) </a:t>
            </a:r>
            <a:r>
              <a:rPr lang="hu-HU" dirty="0" err="1" smtClean="0"/>
              <a:t>Hadoop</a:t>
            </a:r>
            <a:r>
              <a:rPr lang="hu-HU" dirty="0" smtClean="0"/>
              <a:t> klaszter </a:t>
            </a:r>
          </a:p>
          <a:p>
            <a:pPr lvl="1"/>
            <a:r>
              <a:rPr lang="hu-HU" dirty="0" smtClean="0"/>
              <a:t>(több 10 ezer </a:t>
            </a:r>
            <a:r>
              <a:rPr lang="hu-HU" dirty="0" err="1" smtClean="0"/>
              <a:t>node</a:t>
            </a:r>
            <a:r>
              <a:rPr lang="hu-HU" dirty="0" smtClean="0"/>
              <a:t> és CPU mag)</a:t>
            </a:r>
          </a:p>
          <a:p>
            <a:r>
              <a:rPr lang="hu-HU" dirty="0" smtClean="0"/>
              <a:t>Nagy felhasználók még:</a:t>
            </a:r>
          </a:p>
          <a:p>
            <a:pPr lvl="1"/>
            <a:r>
              <a:rPr lang="hu-HU" dirty="0" smtClean="0"/>
              <a:t>Yahoo, </a:t>
            </a:r>
            <a:r>
              <a:rPr lang="hu-HU" dirty="0" err="1" smtClean="0"/>
              <a:t>Twitter</a:t>
            </a:r>
            <a:r>
              <a:rPr lang="hu-HU" dirty="0" smtClean="0"/>
              <a:t>, </a:t>
            </a:r>
            <a:r>
              <a:rPr lang="hu-HU" dirty="0" err="1" smtClean="0"/>
              <a:t>Netapp</a:t>
            </a:r>
            <a:r>
              <a:rPr lang="hu-HU" dirty="0" smtClean="0"/>
              <a:t>, SAP, Microsoft, IBM, eBay, Amazon, AOL, Ericsson, </a:t>
            </a:r>
            <a:r>
              <a:rPr lang="hu-HU" dirty="0" err="1" smtClean="0"/>
              <a:t>Linkedin</a:t>
            </a:r>
            <a:endParaRPr lang="hu-HU" dirty="0" smtClean="0"/>
          </a:p>
        </p:txBody>
      </p:sp>
      <p:pic>
        <p:nvPicPr>
          <p:cNvPr id="5122" name="Picture 2" descr="http://www.experfy.com/blog/wp-content/uploads/2014/05/hadoop-clust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358" y="188640"/>
            <a:ext cx="4285642" cy="1853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Networkshop 2016, Debrecen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38483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Hadoop</a:t>
            </a:r>
            <a:r>
              <a:rPr lang="hu-HU" dirty="0" smtClean="0"/>
              <a:t> alapok #1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u-HU" dirty="0" smtClean="0"/>
          </a:p>
          <a:p>
            <a:r>
              <a:rPr lang="hu-HU" dirty="0" smtClean="0"/>
              <a:t>HDFS (</a:t>
            </a:r>
            <a:r>
              <a:rPr lang="hu-HU" dirty="0" err="1" smtClean="0"/>
              <a:t>Hadoop</a:t>
            </a:r>
            <a:r>
              <a:rPr lang="hu-HU" dirty="0" smtClean="0"/>
              <a:t> </a:t>
            </a:r>
            <a:r>
              <a:rPr lang="hu-HU" dirty="0" err="1" smtClean="0"/>
              <a:t>Distributed</a:t>
            </a:r>
            <a:r>
              <a:rPr lang="hu-HU" dirty="0" smtClean="0"/>
              <a:t> File System) + </a:t>
            </a:r>
          </a:p>
          <a:p>
            <a:r>
              <a:rPr lang="hu-HU" dirty="0" err="1" smtClean="0"/>
              <a:t>Mapreduce</a:t>
            </a:r>
            <a:r>
              <a:rPr lang="hu-HU" dirty="0" smtClean="0"/>
              <a:t> (YARN – v2.0)</a:t>
            </a:r>
          </a:p>
          <a:p>
            <a:endParaRPr lang="hu-HU" dirty="0"/>
          </a:p>
        </p:txBody>
      </p:sp>
      <p:pic>
        <p:nvPicPr>
          <p:cNvPr id="6148" name="Picture 4" descr="https://archive.apache.org/dist/hadoop/core/hadoop-0.20.2/hadoop-0.20.2/src/docs/cn/src/documentation/resources/images/architectur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356992"/>
            <a:ext cx="5803630" cy="288032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Networkshop 2016, Debrecen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54337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Hadoop</a:t>
            </a:r>
            <a:r>
              <a:rPr lang="hu-HU" dirty="0" smtClean="0"/>
              <a:t> alapok #2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Strukturális modell</a:t>
            </a:r>
            <a:endParaRPr lang="hu-HU" dirty="0"/>
          </a:p>
        </p:txBody>
      </p:sp>
      <p:pic>
        <p:nvPicPr>
          <p:cNvPr id="7172" name="Picture 4" descr="http://blogs.cisco.com/wp-content/uploads/Hadoop_Ar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420888"/>
            <a:ext cx="6755798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Networkshop 2016, Debrecen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96986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Hadoop</a:t>
            </a:r>
            <a:r>
              <a:rPr lang="hu-HU" dirty="0" smtClean="0"/>
              <a:t> alapok #2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Működési modell  (</a:t>
            </a:r>
            <a:r>
              <a:rPr lang="hu-HU" dirty="0" err="1" smtClean="0"/>
              <a:t>Namenode</a:t>
            </a:r>
            <a:r>
              <a:rPr lang="hu-HU" dirty="0" smtClean="0"/>
              <a:t>(s) + </a:t>
            </a:r>
            <a:r>
              <a:rPr lang="hu-HU" dirty="0" err="1" smtClean="0"/>
              <a:t>Datanodes</a:t>
            </a:r>
            <a:r>
              <a:rPr lang="hu-HU" dirty="0" smtClean="0"/>
              <a:t>)</a:t>
            </a:r>
            <a:endParaRPr lang="hu-HU" dirty="0"/>
          </a:p>
        </p:txBody>
      </p:sp>
      <p:pic>
        <p:nvPicPr>
          <p:cNvPr id="8198" name="Picture 6" descr="https://archive.apache.org/dist/hadoop/core/hadoop-0.20.2/hadoop-0.20.2/src/docs/cn/src/documentation/resources/images/hdfsarchitec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726" y="3573016"/>
            <a:ext cx="4588064" cy="3170699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204864"/>
            <a:ext cx="4320481" cy="2520281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Networkshop 2016, Debrecen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377320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664</TotalTime>
  <Words>713</Words>
  <Application>Microsoft Macintosh PowerPoint</Application>
  <PresentationFormat>On-screen Show (4:3)</PresentationFormat>
  <Paragraphs>166</Paragraphs>
  <Slides>25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Office-téma</vt:lpstr>
      <vt:lpstr>Document</vt:lpstr>
      <vt:lpstr>PowerPoint Presentation</vt:lpstr>
      <vt:lpstr>Előzmények</vt:lpstr>
      <vt:lpstr>Cél</vt:lpstr>
      <vt:lpstr>Big Data ?</vt:lpstr>
      <vt:lpstr>Adattárolás – Big Data</vt:lpstr>
      <vt:lpstr>Apache Hadoop</vt:lpstr>
      <vt:lpstr>Hadoop alapok #1</vt:lpstr>
      <vt:lpstr>Hadoop alapok #2</vt:lpstr>
      <vt:lpstr>Hadoop alapok #2</vt:lpstr>
      <vt:lpstr>Hadoop alapok #3</vt:lpstr>
      <vt:lpstr>Hadoop vs RBDMS</vt:lpstr>
      <vt:lpstr>PowerPoint Presentation</vt:lpstr>
      <vt:lpstr>PowerPoint Presentation</vt:lpstr>
      <vt:lpstr>Migrációs projekt</vt:lpstr>
      <vt:lpstr>Hadoop rendszer #1</vt:lpstr>
      <vt:lpstr>Hadoop rendszer #2</vt:lpstr>
      <vt:lpstr>Cloudera management</vt:lpstr>
      <vt:lpstr>Node.JS kódbázis</vt:lpstr>
      <vt:lpstr>Node.JS szolgáltatások</vt:lpstr>
      <vt:lpstr>Adatbetöltés menete</vt:lpstr>
      <vt:lpstr>Adatfeltöltés</vt:lpstr>
      <vt:lpstr>Adatlekérdezés</vt:lpstr>
      <vt:lpstr>Lekérdezés, Impala</vt:lpstr>
      <vt:lpstr>Docker, Hadoop</vt:lpstr>
      <vt:lpstr>PowerPoint Presentation</vt:lpstr>
    </vt:vector>
  </TitlesOfParts>
  <Company>Spavewar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mikrobi</dc:creator>
  <cp:lastModifiedBy>Szalai László</cp:lastModifiedBy>
  <cp:revision>80</cp:revision>
  <dcterms:created xsi:type="dcterms:W3CDTF">2015-09-01T09:10:48Z</dcterms:created>
  <dcterms:modified xsi:type="dcterms:W3CDTF">2016-04-01T06:34:37Z</dcterms:modified>
</cp:coreProperties>
</file>