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6" r:id="rId2"/>
    <p:sldId id="282" r:id="rId3"/>
    <p:sldId id="285" r:id="rId4"/>
    <p:sldId id="277" r:id="rId5"/>
    <p:sldId id="286" r:id="rId6"/>
    <p:sldId id="275" r:id="rId7"/>
    <p:sldId id="289" r:id="rId8"/>
    <p:sldId id="291" r:id="rId9"/>
    <p:sldId id="292" r:id="rId10"/>
    <p:sldId id="287" r:id="rId11"/>
    <p:sldId id="288" r:id="rId12"/>
    <p:sldId id="298" r:id="rId13"/>
    <p:sldId id="290" r:id="rId14"/>
    <p:sldId id="295" r:id="rId15"/>
    <p:sldId id="296" r:id="rId16"/>
    <p:sldId id="299" r:id="rId17"/>
    <p:sldId id="294" r:id="rId18"/>
    <p:sldId id="297" r:id="rId19"/>
    <p:sldId id="278" r:id="rId20"/>
    <p:sldId id="263" r:id="rId21"/>
    <p:sldId id="293" r:id="rId22"/>
    <p:sldId id="283" r:id="rId2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90"/>
    <a:srgbClr val="F29200"/>
    <a:srgbClr val="6CC0BA"/>
    <a:srgbClr val="C9FFF5"/>
    <a:srgbClr val="8BFFF9"/>
    <a:srgbClr val="FABB00"/>
    <a:srgbClr val="00A7E2"/>
    <a:srgbClr val="008BBC"/>
    <a:srgbClr val="4FD1FF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9885" autoAdjust="0"/>
  </p:normalViewPr>
  <p:slideViewPr>
    <p:cSldViewPr snapToGrid="0">
      <p:cViewPr varScale="1">
        <p:scale>
          <a:sx n="101" d="100"/>
          <a:sy n="101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2BD-53CF-44A4-A468-37E53DABB795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56971-F6DF-48E0-AAC7-EE3742CD872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28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86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3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22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70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55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3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99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75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11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72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6971-F6DF-48E0-AAC7-EE3742CD872C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6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8587-C908-4856-AD7E-33CE6F12117A}" type="datetimeFigureOut">
              <a:rPr lang="hu-HU" smtClean="0"/>
              <a:pPr/>
              <a:t>2016.03.30.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67B-FEC7-4530-9120-08493B134273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Kép 7" descr="kékbg-négy mod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728" y="254006"/>
            <a:ext cx="379922" cy="3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1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53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"/>
          <p:cNvSpPr>
            <a:spLocks noGrp="1"/>
          </p:cNvSpPr>
          <p:nvPr>
            <p:ph type="ctrTitle"/>
          </p:nvPr>
        </p:nvSpPr>
        <p:spPr>
          <a:xfrm>
            <a:off x="1671638" y="2229828"/>
            <a:ext cx="58293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Alcím 2"/>
          <p:cNvSpPr>
            <a:spLocks noGrp="1"/>
          </p:cNvSpPr>
          <p:nvPr>
            <p:ph type="subTitle" idx="1"/>
          </p:nvPr>
        </p:nvSpPr>
        <p:spPr>
          <a:xfrm>
            <a:off x="2185988" y="3985592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19" name="Dátum helye 3"/>
          <p:cNvSpPr>
            <a:spLocks noGrp="1"/>
          </p:cNvSpPr>
          <p:nvPr>
            <p:ph type="dt" sz="half" idx="10"/>
          </p:nvPr>
        </p:nvSpPr>
        <p:spPr>
          <a:xfrm>
            <a:off x="1500188" y="6504737"/>
            <a:ext cx="1600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18587-C908-4856-AD7E-33CE6F12117A}" type="datetimeFigureOut">
              <a:rPr lang="hu-HU" smtClean="0"/>
              <a:pPr/>
              <a:t>2016.03.30.</a:t>
            </a:fld>
            <a:endParaRPr lang="hu-HU" dirty="0"/>
          </a:p>
        </p:txBody>
      </p:sp>
      <p:sp>
        <p:nvSpPr>
          <p:cNvPr id="2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500438" y="6504737"/>
            <a:ext cx="2171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072188" y="6504737"/>
            <a:ext cx="1600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2C167B-FEC7-4530-9120-08493B13427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48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512434" y="692696"/>
            <a:ext cx="6172200" cy="72494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1" name="Tartalom helye 2"/>
          <p:cNvSpPr>
            <a:spLocks noGrp="1"/>
          </p:cNvSpPr>
          <p:nvPr>
            <p:ph idx="1"/>
          </p:nvPr>
        </p:nvSpPr>
        <p:spPr>
          <a:xfrm>
            <a:off x="1512434" y="1600206"/>
            <a:ext cx="6172200" cy="452596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7" name="Dátum helye 3"/>
          <p:cNvSpPr>
            <a:spLocks noGrp="1"/>
          </p:cNvSpPr>
          <p:nvPr>
            <p:ph type="dt" sz="half" idx="10"/>
          </p:nvPr>
        </p:nvSpPr>
        <p:spPr>
          <a:xfrm>
            <a:off x="1500188" y="6504737"/>
            <a:ext cx="1600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18587-C908-4856-AD7E-33CE6F12117A}" type="datetimeFigureOut">
              <a:rPr lang="hu-HU" smtClean="0"/>
              <a:pPr/>
              <a:t>2016.03.30.</a:t>
            </a:fld>
            <a:endParaRPr lang="hu-HU" dirty="0"/>
          </a:p>
        </p:txBody>
      </p:sp>
      <p:sp>
        <p:nvSpPr>
          <p:cNvPr id="4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500438" y="6504737"/>
            <a:ext cx="2171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4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072188" y="6504737"/>
            <a:ext cx="1600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2C167B-FEC7-4530-9120-08493B134273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Kép 11" descr="kékbg-négy mod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982" y="274861"/>
            <a:ext cx="37992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8587-C908-4856-AD7E-33CE6F12117A}" type="datetimeFigureOut">
              <a:rPr lang="hu-HU" smtClean="0"/>
              <a:pPr/>
              <a:t>2016.03.30.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67B-FEC7-4530-9120-08493B134273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Kép 7" descr="kékbg-négy mod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728" y="254006"/>
            <a:ext cx="379922" cy="3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312820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4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9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2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2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BE4C-56AA-4C12-90D9-6CA080D9EB98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C426-2A30-4328-8E57-A0E9D4A6B9E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erékszögű háromszög 7"/>
          <p:cNvSpPr/>
          <p:nvPr userDrawn="1"/>
        </p:nvSpPr>
        <p:spPr>
          <a:xfrm rot="10800000" flipV="1">
            <a:off x="4551594" y="4767954"/>
            <a:ext cx="4592411" cy="20900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0308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-43094" y="2033621"/>
            <a:ext cx="90808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Megoldások az egyetemi elektronikus ügyintézésben</a:t>
            </a:r>
          </a:p>
          <a:p>
            <a:pPr algn="ctr"/>
            <a:endParaRPr lang="hu-HU" sz="5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hu-HU" sz="4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Projekt és szabadság nyilvántartás</a:t>
            </a:r>
            <a:endParaRPr lang="hu-HU" sz="2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58" y="6067425"/>
            <a:ext cx="1458387" cy="647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21" y="837406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009790"/>
                </a:solidFill>
              </a:rPr>
              <a:t>Szabadság nyilvántartó SZNYR </a:t>
            </a:r>
            <a:r>
              <a:rPr lang="hu-HU" sz="3200" dirty="0">
                <a:solidFill>
                  <a:srgbClr val="009790"/>
                </a:solidFill>
              </a:rPr>
              <a:t>Szoftver tulajdonságai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157" y="1877394"/>
            <a:ext cx="7652819" cy="4677410"/>
          </a:xfrm>
        </p:spPr>
        <p:txBody>
          <a:bodyPr>
            <a:normAutofit/>
          </a:bodyPr>
          <a:lstStyle/>
          <a:p>
            <a:pPr marL="0" indent="0">
              <a:buClr>
                <a:srgbClr val="F29200"/>
              </a:buClr>
              <a:buNone/>
            </a:pPr>
            <a:r>
              <a:rPr lang="hu-HU" sz="2200" b="1" dirty="0">
                <a:latin typeface="+mj-lt"/>
              </a:rPr>
              <a:t>Az SZNYR az alábbi feladatok elvégzését támogatja:</a:t>
            </a:r>
            <a:endParaRPr lang="hu-HU" sz="2200" dirty="0">
              <a:latin typeface="+mj-lt"/>
            </a:endParaRPr>
          </a:p>
          <a:p>
            <a:pPr>
              <a:buClr>
                <a:srgbClr val="F29200"/>
              </a:buClr>
            </a:pPr>
            <a:endParaRPr lang="hu-HU" sz="2200" dirty="0">
              <a:latin typeface="+mj-lt"/>
            </a:endParaRP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Éves szabadságok nyilvántartása</a:t>
            </a: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Munkaidő igazoló lap vezetése</a:t>
            </a: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Munkaidő igazoló lap automatikus havi készítése és opcionális továbbítása a bérügyre</a:t>
            </a: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Szabadságok igénylése és engedélyezése vagy visszautasítása</a:t>
            </a: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Engedélyező személy helyettesítése</a:t>
            </a:r>
          </a:p>
          <a:p>
            <a:pPr lvl="0">
              <a:buClr>
                <a:srgbClr val="F29200"/>
              </a:buClr>
            </a:pPr>
            <a:r>
              <a:rPr lang="hu-HU" sz="2200" dirty="0">
                <a:latin typeface="+mj-lt"/>
              </a:rPr>
              <a:t>Éves szabadságok (beteg szabadság is) havi és éves áttekintése</a:t>
            </a:r>
          </a:p>
          <a:p>
            <a:pPr lvl="0">
              <a:buClr>
                <a:srgbClr val="F29200"/>
              </a:buClr>
            </a:pPr>
            <a:endParaRPr lang="hu-HU" dirty="0" smtClean="0">
              <a:latin typeface="+mj-lt"/>
            </a:endParaRPr>
          </a:p>
          <a:p>
            <a:pPr>
              <a:buClr>
                <a:srgbClr val="F29200"/>
              </a:buClr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21" y="837406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9790"/>
                </a:solidFill>
              </a:rPr>
              <a:t>Szabadság nyilvántartó </a:t>
            </a:r>
            <a:r>
              <a:rPr lang="hu-HU" sz="3200" dirty="0" smtClean="0">
                <a:solidFill>
                  <a:srgbClr val="009790"/>
                </a:solidFill>
              </a:rPr>
              <a:t>SZNYR </a:t>
            </a:r>
            <a:r>
              <a:rPr lang="hu-HU" sz="3200" dirty="0">
                <a:solidFill>
                  <a:srgbClr val="009790"/>
                </a:solidFill>
              </a:rPr>
              <a:t>Szoftver tulajdonságai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60" y="1741938"/>
            <a:ext cx="8199455" cy="484104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29200"/>
              </a:buClr>
            </a:pPr>
            <a:r>
              <a:rPr lang="hu-HU" b="1" dirty="0">
                <a:latin typeface="+mj-lt"/>
              </a:rPr>
              <a:t>Az SZNYR az alábbi feladatok elvégzését támogatja:</a:t>
            </a:r>
            <a:endParaRPr lang="hu-HU" dirty="0">
              <a:latin typeface="+mj-lt"/>
            </a:endParaRPr>
          </a:p>
          <a:p>
            <a:pPr marL="0" lvl="0" indent="0">
              <a:buClr>
                <a:srgbClr val="F29200"/>
              </a:buClr>
              <a:buNone/>
            </a:pPr>
            <a:r>
              <a:rPr lang="hu-HU" dirty="0" smtClean="0">
                <a:latin typeface="+mj-lt"/>
              </a:rPr>
              <a:t>- Különböző </a:t>
            </a:r>
            <a:r>
              <a:rPr lang="hu-HU" dirty="0">
                <a:latin typeface="+mj-lt"/>
              </a:rPr>
              <a:t>szabadság típusok kezelése:</a:t>
            </a:r>
          </a:p>
          <a:p>
            <a:pPr lvl="1">
              <a:buClr>
                <a:srgbClr val="F29200"/>
              </a:buClr>
            </a:pPr>
            <a:r>
              <a:rPr lang="hu-HU" dirty="0">
                <a:latin typeface="+mj-lt"/>
              </a:rPr>
              <a:t>beteg </a:t>
            </a:r>
            <a:r>
              <a:rPr lang="hu-HU" dirty="0" smtClean="0">
                <a:latin typeface="+mj-lt"/>
              </a:rPr>
              <a:t>szabadság, fizetés </a:t>
            </a:r>
            <a:r>
              <a:rPr lang="hu-HU" dirty="0">
                <a:latin typeface="+mj-lt"/>
              </a:rPr>
              <a:t>nélküli </a:t>
            </a:r>
            <a:r>
              <a:rPr lang="hu-HU" dirty="0" smtClean="0">
                <a:latin typeface="+mj-lt"/>
              </a:rPr>
              <a:t>szabadság, tanulmányi szabadság, távolléti szabadság, távolléti </a:t>
            </a:r>
            <a:r>
              <a:rPr lang="hu-HU" dirty="0">
                <a:latin typeface="+mj-lt"/>
              </a:rPr>
              <a:t>egyéb </a:t>
            </a:r>
            <a:r>
              <a:rPr lang="hu-HU" dirty="0" smtClean="0">
                <a:latin typeface="+mj-lt"/>
              </a:rPr>
              <a:t>szabadság, egyéb </a:t>
            </a:r>
            <a:r>
              <a:rPr lang="hu-HU" dirty="0">
                <a:latin typeface="+mj-lt"/>
              </a:rPr>
              <a:t>okból kivett szabadság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Vezetői összegző és részletes riportok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Táppénzes űrlapok kezelése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Rendkívüli munkanap és pihenőnap naptárban történő kezelése</a:t>
            </a:r>
          </a:p>
          <a:p>
            <a:pPr lvl="0">
              <a:buClr>
                <a:srgbClr val="F29200"/>
              </a:buClr>
            </a:pPr>
            <a:r>
              <a:rPr lang="hu-HU" dirty="0" err="1">
                <a:latin typeface="+mj-lt"/>
              </a:rPr>
              <a:t>Single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Sign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On</a:t>
            </a:r>
            <a:r>
              <a:rPr lang="hu-HU" dirty="0">
                <a:latin typeface="+mj-lt"/>
              </a:rPr>
              <a:t> (SSO) </a:t>
            </a:r>
            <a:r>
              <a:rPr lang="hu-HU" dirty="0" err="1">
                <a:latin typeface="+mj-lt"/>
              </a:rPr>
              <a:t>authentikáció</a:t>
            </a:r>
            <a:r>
              <a:rPr lang="hu-HU" dirty="0">
                <a:latin typeface="+mj-lt"/>
              </a:rPr>
              <a:t> támogatás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Intranetes – internetes elérhetőség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Portál integrációs lehetőség – webes adminisztratív felület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Kapcsolat a HR rendszerrel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Opcionális projekt nyilvántartó integráció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Szabadság e-ügyintézés</a:t>
            </a:r>
          </a:p>
          <a:p>
            <a:pPr lvl="0">
              <a:buClr>
                <a:srgbClr val="F29200"/>
              </a:buClr>
            </a:pPr>
            <a:r>
              <a:rPr lang="hu-HU" dirty="0">
                <a:latin typeface="+mj-lt"/>
              </a:rPr>
              <a:t>Opcionális mobil felület</a:t>
            </a:r>
          </a:p>
          <a:p>
            <a:pPr lvl="0">
              <a:buClr>
                <a:srgbClr val="F29200"/>
              </a:buClr>
            </a:pPr>
            <a:endParaRPr lang="hu-HU" dirty="0" smtClean="0">
              <a:latin typeface="+mj-lt"/>
            </a:endParaRPr>
          </a:p>
          <a:p>
            <a:pPr>
              <a:buClr>
                <a:srgbClr val="F29200"/>
              </a:buClr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8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21" y="837406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009790"/>
                </a:solidFill>
                <a:latin typeface="+mn-lt"/>
              </a:rPr>
              <a:t>SZNYR Szoftver </a:t>
            </a:r>
            <a:r>
              <a:rPr lang="hu-HU" sz="3600" dirty="0" smtClean="0">
                <a:solidFill>
                  <a:srgbClr val="009790"/>
                </a:solidFill>
                <a:latin typeface="+mn-lt"/>
              </a:rPr>
              <a:t>modulok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" y="1276350"/>
            <a:ext cx="9067520" cy="434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330" y="1022350"/>
            <a:ext cx="7886700" cy="1325563"/>
          </a:xfrm>
        </p:spPr>
        <p:txBody>
          <a:bodyPr>
            <a:noAutofit/>
          </a:bodyPr>
          <a:lstStyle/>
          <a:p>
            <a:r>
              <a:rPr lang="hu-HU" sz="1800" dirty="0"/>
              <a:t>A rendszerben biztosítható a felhasználók számára egy aktuális évi naptáráttekintő, amelyben külön színnel vannak jelölve az egyes időszakok (Munkanap, Hétvége és ünnepnap, Rendkívüli munkanap, Engedélyezett szabadság, Elutasított szabadság, Engedélyre váró szabadság)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/>
          </a:p>
        </p:txBody>
      </p:sp>
      <p:pic>
        <p:nvPicPr>
          <p:cNvPr id="1026" name="Picture 2" descr="naptá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0" y="2347913"/>
            <a:ext cx="7588939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275" y="1155701"/>
            <a:ext cx="7886700" cy="654049"/>
          </a:xfrm>
        </p:spPr>
        <p:txBody>
          <a:bodyPr>
            <a:normAutofit/>
          </a:bodyPr>
          <a:lstStyle/>
          <a:p>
            <a:r>
              <a:rPr lang="hu-HU" sz="2000" dirty="0"/>
              <a:t>A </a:t>
            </a:r>
            <a:r>
              <a:rPr lang="hu-HU" sz="2000" b="1" i="1" dirty="0"/>
              <a:t>Munkaidő igazoló lap</a:t>
            </a:r>
            <a:r>
              <a:rPr lang="hu-HU" sz="2000" dirty="0"/>
              <a:t> menüpont alatt a ledolgozott órák számát tarthatjuk nyilván az aktuális hónapban</a:t>
            </a:r>
            <a:r>
              <a:rPr lang="hu-HU" sz="2000" dirty="0" smtClean="0"/>
              <a:t>.</a:t>
            </a:r>
            <a:endParaRPr lang="hu-HU" dirty="0"/>
          </a:p>
        </p:txBody>
      </p:sp>
      <p:pic>
        <p:nvPicPr>
          <p:cNvPr id="3074" name="Picture 2" descr="munkaidoig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052639"/>
            <a:ext cx="6700838" cy="45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04900" y="981074"/>
            <a:ext cx="6438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Szabadságolási kérelmek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menüpont alatt láthatjuk a szervezethez tartozó munkatársak szabadság igényét</a:t>
            </a: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alt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 descr="szabadság-e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62175"/>
            <a:ext cx="6951296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4901" y="3905161"/>
            <a:ext cx="6115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Vezetői lekérdezés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menüpont alatt figyelemmel kísérhetjük a szervezethez tartozó valamennyi munkatárs távolléteit az egyes hónapokban.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munka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133976"/>
            <a:ext cx="6974969" cy="6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8275" y="952411"/>
            <a:ext cx="5495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Helyettesítő személyek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menüpontra kattintva lehetőségünk van megadni maximum 2 olyan személyt, aki helyettünk szabadságot igényelhet, táppénzt jelenthet le, illetve kitöltheti a munkaidő igazoló lapunkat.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690819"/>
            <a:ext cx="6734175" cy="2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6331" y="717551"/>
            <a:ext cx="7886700" cy="1325563"/>
          </a:xfrm>
        </p:spPr>
        <p:txBody>
          <a:bodyPr>
            <a:normAutofit/>
          </a:bodyPr>
          <a:lstStyle/>
          <a:p>
            <a:r>
              <a:rPr lang="hu-HU" sz="1800" dirty="0"/>
              <a:t>Az SZNYR táblázatos nézetben foglalja össze számunkra az éves eddigi szabadságolásra vonatkozó adatokat. </a:t>
            </a:r>
          </a:p>
        </p:txBody>
      </p:sp>
      <p:pic>
        <p:nvPicPr>
          <p:cNvPr id="2050" name="Picture 2" descr="tábláz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966913"/>
            <a:ext cx="7634287" cy="243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554" y="2019895"/>
            <a:ext cx="70770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Táppénzes űrlapok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menüpont alatt figyelemmel kísérhetjük, illetve kinyomtathatjuk a szervezethez tartozó munkatársak betegség miatti mulasztásainak jelentését.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121" name="Picture 1" descr="táppé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3000375"/>
            <a:ext cx="691026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2055" y="751306"/>
            <a:ext cx="5540204" cy="107749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009790"/>
                </a:solidFill>
                <a:latin typeface="+mn-lt"/>
              </a:rPr>
              <a:t>Elektronikus rendszerek </a:t>
            </a:r>
            <a:r>
              <a:rPr lang="hu-HU" sz="3200" dirty="0">
                <a:solidFill>
                  <a:srgbClr val="009790"/>
                </a:solidFill>
                <a:latin typeface="+mn-lt"/>
              </a:rPr>
              <a:t>alkalmazása az alábbi területekre is hatást gyakorolhat</a:t>
            </a:r>
            <a:endParaRPr lang="hu-HU" sz="3200" dirty="0">
              <a:solidFill>
                <a:srgbClr val="00979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886" y="2280745"/>
            <a:ext cx="8123722" cy="2816725"/>
          </a:xfrm>
        </p:spPr>
        <p:txBody>
          <a:bodyPr>
            <a:normAutofit/>
          </a:bodyPr>
          <a:lstStyle/>
          <a:p>
            <a:pPr lvl="0">
              <a:buClr>
                <a:srgbClr val="F29200"/>
              </a:buClr>
            </a:pPr>
            <a:r>
              <a:rPr lang="hu-HU" dirty="0" smtClean="0">
                <a:latin typeface="+mj-lt"/>
              </a:rPr>
              <a:t>Nő az oktatás hátterének színvonala és rendszerezettsége</a:t>
            </a:r>
          </a:p>
          <a:p>
            <a:pPr lvl="0">
              <a:buClr>
                <a:srgbClr val="F29200"/>
              </a:buClr>
            </a:pPr>
            <a:r>
              <a:rPr lang="hu-HU" dirty="0" smtClean="0">
                <a:latin typeface="+mj-lt"/>
              </a:rPr>
              <a:t>Tervezhetőbbé válik a humánerőforrás szervezés és pénzügy területe</a:t>
            </a:r>
          </a:p>
          <a:p>
            <a:pPr>
              <a:spcBef>
                <a:spcPts val="600"/>
              </a:spcBef>
              <a:buClr>
                <a:srgbClr val="F29200"/>
              </a:buClr>
            </a:pPr>
            <a:r>
              <a:rPr lang="hu-HU" dirty="0" smtClean="0">
                <a:latin typeface="+mj-lt"/>
              </a:rPr>
              <a:t>Javul a szervezet és munkatársak közötti kapcsolat</a:t>
            </a:r>
          </a:p>
          <a:p>
            <a:pPr>
              <a:buClr>
                <a:srgbClr val="F29200"/>
              </a:buClr>
            </a:pPr>
            <a:endParaRPr lang="hu-HU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208" y="1161140"/>
            <a:ext cx="8816010" cy="1105319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9790"/>
                </a:solidFill>
              </a:rPr>
              <a:t>Problémakörök, megoldási igények</a:t>
            </a:r>
            <a:br>
              <a:rPr lang="hu-HU" sz="3200" dirty="0">
                <a:solidFill>
                  <a:srgbClr val="009790"/>
                </a:solidFill>
              </a:rPr>
            </a:br>
            <a:r>
              <a:rPr lang="hu-HU" sz="3200" dirty="0">
                <a:solidFill>
                  <a:srgbClr val="009790"/>
                </a:solidFill>
              </a:rPr>
              <a:t>a felsőoktatáshoz köthető elektronikus ügyintézésben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8170" y="2395941"/>
            <a:ext cx="58543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Papíralapú megoldások</a:t>
            </a:r>
            <a:r>
              <a:rPr lang="hu-HU" sz="2200" dirty="0">
                <a:latin typeface="+mj-lt"/>
              </a:rPr>
              <a:t>, egységesített szoftverek helyett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Nyilvántartások, ügyintézési folyamatok komplikáltsága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Nehéz átlátni </a:t>
            </a:r>
            <a:r>
              <a:rPr lang="hu-HU" sz="2200" dirty="0">
                <a:latin typeface="+mj-lt"/>
              </a:rPr>
              <a:t>az oktatáshoz, napi munkatevékenységhez</a:t>
            </a:r>
            <a:br>
              <a:rPr lang="hu-HU" sz="2200" dirty="0">
                <a:latin typeface="+mj-lt"/>
              </a:rPr>
            </a:br>
            <a:r>
              <a:rPr lang="hu-HU" sz="2200" dirty="0">
                <a:latin typeface="+mj-lt"/>
              </a:rPr>
              <a:t>köthető </a:t>
            </a:r>
            <a:r>
              <a:rPr lang="hu-HU" sz="2200" b="1" dirty="0">
                <a:latin typeface="+mj-lt"/>
              </a:rPr>
              <a:t>munkaórákat, elvégzett feladatokat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Nehéz őket </a:t>
            </a:r>
            <a:r>
              <a:rPr lang="hu-HU" sz="2200" b="1" dirty="0">
                <a:latin typeface="+mj-lt"/>
              </a:rPr>
              <a:t>projektek és feladatok szerint összegyűjteni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modern és átlátható </a:t>
            </a:r>
            <a:r>
              <a:rPr lang="hu-HU" sz="2200" dirty="0">
                <a:latin typeface="+mj-lt"/>
              </a:rPr>
              <a:t>eszközökkel támogatott</a:t>
            </a:r>
            <a:br>
              <a:rPr lang="hu-HU" sz="2200" dirty="0">
                <a:latin typeface="+mj-lt"/>
              </a:rPr>
            </a:br>
            <a:r>
              <a:rPr lang="hu-HU" sz="2200" b="1" dirty="0">
                <a:latin typeface="+mj-lt"/>
              </a:rPr>
              <a:t>humánerőforrás nyilvántartási rendszer hiánya</a:t>
            </a:r>
            <a:endParaRPr lang="hu-HU" sz="2200" dirty="0">
              <a:latin typeface="+mj-lt"/>
            </a:endParaRP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 </a:t>
            </a:r>
            <a:r>
              <a:rPr lang="hu-HU" sz="2200" b="1" dirty="0">
                <a:latin typeface="+mj-lt"/>
              </a:rPr>
              <a:t>HR költségek projektek szerint</a:t>
            </a:r>
            <a:r>
              <a:rPr lang="hu-HU" sz="2200" dirty="0">
                <a:latin typeface="+mj-lt"/>
              </a:rPr>
              <a:t>i bontása</a:t>
            </a:r>
          </a:p>
        </p:txBody>
      </p:sp>
      <p:pic>
        <p:nvPicPr>
          <p:cNvPr id="8" name="Kép 7" descr="előad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995" y="2622677"/>
            <a:ext cx="2972225" cy="1983961"/>
          </a:xfrm>
          <a:prstGeom prst="rect">
            <a:avLst/>
          </a:prstGeom>
          <a:ln w="19050">
            <a:solidFill>
              <a:srgbClr val="009790"/>
            </a:solidFill>
          </a:ln>
        </p:spPr>
      </p:pic>
    </p:spTree>
    <p:extLst>
      <p:ext uri="{BB962C8B-B14F-4D97-AF65-F5344CB8AC3E}">
        <p14:creationId xmlns:p14="http://schemas.microsoft.com/office/powerpoint/2010/main" val="4167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237089" y="647701"/>
            <a:ext cx="4612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spc="5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Szoftvereink előnyei</a:t>
            </a:r>
            <a:endParaRPr lang="hu-HU" sz="4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Kép 7" descr="kékbg-négy mod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0050" y="382833"/>
            <a:ext cx="923810" cy="97275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6944" y="1752303"/>
            <a:ext cx="8022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+mj-lt"/>
              </a:rPr>
              <a:t>KÖNNYEN ADAPTÁLHATÓ: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felsőoktatási intézményekre szabott, felsőoktatásban tesztelt rendszer</a:t>
            </a:r>
          </a:p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+mj-lt"/>
              </a:rPr>
              <a:t>INTEGRÁLT: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interfészen keresztül kommunikál az intézmény különböző információs rendszereivel</a:t>
            </a:r>
          </a:p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+mj-lt"/>
              </a:rPr>
              <a:t>SZÉLES KÖRBEN ELÉRHETŐ: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webalkalmazásként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használható 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funkciók, akár felhőben elérhető formában</a:t>
            </a:r>
          </a:p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latin typeface="+mj-lt"/>
              </a:rPr>
              <a:t>SZEMÉLYRESZABOTT ÜZEMELTETÉSI LEHETŐSÉGEK: 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saját weboldalba/ rendszerbe illesztve, interneten/intraneten,</a:t>
            </a:r>
            <a:br>
              <a:rPr lang="hu-HU" sz="2000" dirty="0" smtClean="0">
                <a:solidFill>
                  <a:schemeClr val="bg1"/>
                </a:solidFill>
                <a:latin typeface="+mj-lt"/>
              </a:rPr>
            </a:b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szerveren vagy felhőben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5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237090" y="647701"/>
            <a:ext cx="4612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spc="5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Szoftvereink előnyei</a:t>
            </a:r>
            <a:endParaRPr lang="hu-HU" sz="4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7501" y="1899321"/>
            <a:ext cx="7237423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+mj-lt"/>
              </a:rPr>
              <a:t>FELHASZNÁLÓBARÁT: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gyors tanulással egyszerű használat, könnyen kezelhető és átlátható felületek és megoldások</a:t>
            </a:r>
          </a:p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+mj-lt"/>
              </a:rPr>
              <a:t>BIZTONSÁGOS: </a:t>
            </a:r>
            <a:r>
              <a:rPr lang="hu-HU" sz="2000" dirty="0" err="1">
                <a:solidFill>
                  <a:schemeClr val="bg1"/>
                </a:solidFill>
                <a:latin typeface="+mj-lt"/>
              </a:rPr>
              <a:t>authentikációval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védet, </a:t>
            </a:r>
            <a:r>
              <a:rPr lang="hu-HU" sz="2000" b="1" dirty="0">
                <a:solidFill>
                  <a:schemeClr val="bg1"/>
                </a:solidFill>
                <a:latin typeface="+mj-lt"/>
              </a:rPr>
              <a:t>szükség esetén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csak intézményi hálózaton érhető 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el</a:t>
            </a:r>
          </a:p>
          <a:p>
            <a:pPr marL="342891" indent="-342891">
              <a:lnSpc>
                <a:spcPts val="4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latin typeface="+mj-lt"/>
              </a:rPr>
              <a:t>MODULÁRIS SZERKEZET: 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egymásba illeszthetőek, bővíthetőek. (IMR menedzsment, Költségmenedzsment, Diploma önköltségszámítás, Órarend kezelés, VIR funkciók)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Kép 6" descr="kékbg-négy mod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0050" y="382833"/>
            <a:ext cx="923810" cy="9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5059" y="2487111"/>
            <a:ext cx="6736897" cy="1455739"/>
          </a:xfrm>
          <a:noFill/>
        </p:spPr>
        <p:txBody>
          <a:bodyPr>
            <a:noAutofit/>
          </a:bodyPr>
          <a:lstStyle/>
          <a:p>
            <a:r>
              <a:rPr lang="hu-HU" sz="54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79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Köszönöm a figyelmet!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96211" y="3942850"/>
            <a:ext cx="323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009790"/>
                </a:solidFill>
              </a:rPr>
              <a:t>www.szinvanet.hu</a:t>
            </a:r>
            <a:endParaRPr lang="hu-HU" sz="2800" b="1" dirty="0">
              <a:solidFill>
                <a:srgbClr val="00979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0" y="4521677"/>
            <a:ext cx="1385397" cy="615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602" y="942481"/>
            <a:ext cx="8696739" cy="1105319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9790"/>
                </a:solidFill>
              </a:rPr>
              <a:t>Problémakörök, megoldási igények</a:t>
            </a:r>
            <a:br>
              <a:rPr lang="hu-HU" sz="3200" dirty="0">
                <a:solidFill>
                  <a:srgbClr val="009790"/>
                </a:solidFill>
              </a:rPr>
            </a:br>
            <a:r>
              <a:rPr lang="hu-HU" sz="3200" dirty="0">
                <a:solidFill>
                  <a:srgbClr val="009790"/>
                </a:solidFill>
              </a:rPr>
              <a:t>a felsőoktatáshoz köthető elektronikus ügyintézésben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8602" y="2038132"/>
            <a:ext cx="61622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Nem áll rendelkezésre elegendő információ az </a:t>
            </a:r>
            <a:r>
              <a:rPr lang="hu-HU" sz="2000" b="1" dirty="0">
                <a:latin typeface="+mj-lt"/>
              </a:rPr>
              <a:t>optimális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(</a:t>
            </a:r>
            <a:r>
              <a:rPr lang="hu-HU" sz="2000" b="1" dirty="0">
                <a:latin typeface="+mj-lt"/>
              </a:rPr>
              <a:t>munkaerő) kapacitás-kihasználtság </a:t>
            </a:r>
            <a:r>
              <a:rPr lang="hu-HU" sz="2000" dirty="0">
                <a:latin typeface="+mj-lt"/>
              </a:rPr>
              <a:t>eléréséhez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Nehéz és hosszadalmas a </a:t>
            </a:r>
            <a:r>
              <a:rPr lang="hu-HU" sz="2000" b="1" dirty="0">
                <a:latin typeface="+mj-lt"/>
              </a:rPr>
              <a:t>munkaidő - és szabadságtervezést kézzel készíteni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Szabadságigénylés és engedélyezés </a:t>
            </a:r>
            <a:r>
              <a:rPr lang="hu-HU" sz="2000" dirty="0">
                <a:latin typeface="+mj-lt"/>
              </a:rPr>
              <a:t>gyors ügyintézésének hiánya  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Nincs</a:t>
            </a:r>
            <a:r>
              <a:rPr lang="hu-HU" sz="2000" dirty="0">
                <a:latin typeface="+mj-lt"/>
              </a:rPr>
              <a:t> kidolgozott </a:t>
            </a:r>
            <a:r>
              <a:rPr lang="hu-HU" sz="2000" b="1" dirty="0">
                <a:latin typeface="+mj-lt"/>
              </a:rPr>
              <a:t>riport- és jelentés-készítési rendszer</a:t>
            </a:r>
            <a:r>
              <a:rPr lang="hu-HU" sz="2000" dirty="0">
                <a:latin typeface="+mj-lt"/>
              </a:rPr>
              <a:t>, mely </a:t>
            </a:r>
            <a:r>
              <a:rPr lang="hu-HU" sz="2000" b="1" dirty="0">
                <a:latin typeface="+mj-lt"/>
              </a:rPr>
              <a:t>támogatja az intézményi vezetés döntéseit HR területen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hu-HU" sz="2000" b="1" dirty="0">
              <a:latin typeface="+mj-lt"/>
            </a:endParaRP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Következmény: </a:t>
            </a:r>
            <a:r>
              <a:rPr lang="hu-HU" sz="2000" dirty="0">
                <a:latin typeface="+mj-lt"/>
              </a:rPr>
              <a:t>nem megfelelő projekttervezés, erőforrás menedzsment,</a:t>
            </a:r>
            <a:br>
              <a:rPr lang="hu-HU" sz="2000" dirty="0">
                <a:latin typeface="+mj-lt"/>
              </a:rPr>
            </a:br>
            <a:r>
              <a:rPr lang="hu-HU" sz="2000" dirty="0">
                <a:latin typeface="+mj-lt"/>
              </a:rPr>
              <a:t>hatékonyságmérés</a:t>
            </a: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198" y="2218156"/>
            <a:ext cx="2516143" cy="1670103"/>
          </a:xfrm>
          <a:prstGeom prst="rect">
            <a:avLst/>
          </a:prstGeom>
          <a:noFill/>
          <a:ln w="19050">
            <a:solidFill>
              <a:srgbClr val="00979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1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21" y="837406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 err="1" smtClean="0">
                <a:solidFill>
                  <a:srgbClr val="009790"/>
                </a:solidFill>
              </a:rPr>
              <a:t>prAssistant</a:t>
            </a:r>
            <a:r>
              <a:rPr lang="hu-HU" sz="3200" dirty="0" smtClean="0">
                <a:solidFill>
                  <a:srgbClr val="009790"/>
                </a:solidFill>
              </a:rPr>
              <a:t> és</a:t>
            </a:r>
            <a:br>
              <a:rPr lang="hu-HU" sz="3200" dirty="0" smtClean="0">
                <a:solidFill>
                  <a:srgbClr val="009790"/>
                </a:solidFill>
              </a:rPr>
            </a:br>
            <a:r>
              <a:rPr lang="hu-HU" sz="3200" dirty="0" smtClean="0">
                <a:solidFill>
                  <a:srgbClr val="009790"/>
                </a:solidFill>
              </a:rPr>
              <a:t>SZNYR </a:t>
            </a:r>
            <a:r>
              <a:rPr lang="hu-HU" sz="3200" dirty="0" smtClean="0">
                <a:solidFill>
                  <a:srgbClr val="009790"/>
                </a:solidFill>
              </a:rPr>
              <a:t>Szoftver </a:t>
            </a:r>
            <a:r>
              <a:rPr lang="hu-HU" sz="3200" dirty="0" smtClean="0">
                <a:solidFill>
                  <a:srgbClr val="009790"/>
                </a:solidFill>
              </a:rPr>
              <a:t>tulajdonságai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60" y="1928646"/>
            <a:ext cx="8199455" cy="4841040"/>
          </a:xfrm>
        </p:spPr>
        <p:txBody>
          <a:bodyPr>
            <a:noAutofit/>
          </a:bodyPr>
          <a:lstStyle/>
          <a:p>
            <a:pPr>
              <a:buClr>
                <a:srgbClr val="F29200"/>
              </a:buClr>
            </a:pPr>
            <a:r>
              <a:rPr lang="hu-HU" sz="1400" b="1" dirty="0"/>
              <a:t>Időt és pénzt takarít meg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vége a kézzel írott dokumentumok korszakának, adminisztrátorok foglalkoztatásának igénye</a:t>
            </a:r>
          </a:p>
          <a:p>
            <a:pPr>
              <a:buClr>
                <a:srgbClr val="F29200"/>
              </a:buClr>
            </a:pPr>
            <a:endParaRPr lang="hu-HU" sz="1400" b="1" dirty="0"/>
          </a:p>
          <a:p>
            <a:pPr>
              <a:buClr>
                <a:srgbClr val="F29200"/>
              </a:buClr>
            </a:pPr>
            <a:r>
              <a:rPr lang="hu-HU" sz="1400" b="1" dirty="0"/>
              <a:t>Leveszi a terhet a vezetők válláról</a:t>
            </a:r>
            <a:br>
              <a:rPr lang="hu-HU" sz="1400" b="1" dirty="0"/>
            </a:br>
            <a:r>
              <a:rPr lang="hu-HU" sz="1400" dirty="0"/>
              <a:t>a projektek, a HR adatok nyilvántartása, munkaidő rögzítése online, a riportok előállítása a munkaidő ráfordításokról és költségekről automatikusan történik</a:t>
            </a:r>
          </a:p>
          <a:p>
            <a:pPr>
              <a:buClr>
                <a:srgbClr val="F29200"/>
              </a:buClr>
            </a:pPr>
            <a:endParaRPr lang="hu-HU" sz="1400" b="1" dirty="0"/>
          </a:p>
          <a:p>
            <a:pPr>
              <a:buClr>
                <a:srgbClr val="F29200"/>
              </a:buClr>
            </a:pPr>
            <a:r>
              <a:rPr lang="hu-HU" sz="1400" b="1" dirty="0"/>
              <a:t>Szervezett és felügyelhető</a:t>
            </a:r>
            <a:r>
              <a:rPr lang="hu-HU" sz="1400" dirty="0"/>
              <a:t> lesz alkalmazottai </a:t>
            </a:r>
            <a:r>
              <a:rPr lang="hu-HU" sz="1400" b="1" dirty="0"/>
              <a:t>munkavégzése</a:t>
            </a:r>
            <a:endParaRPr lang="hu-HU" sz="1400" dirty="0"/>
          </a:p>
          <a:p>
            <a:pPr>
              <a:buClr>
                <a:srgbClr val="F29200"/>
              </a:buClr>
            </a:pPr>
            <a:endParaRPr lang="hu-HU" sz="1400" b="1" dirty="0"/>
          </a:p>
          <a:p>
            <a:pPr>
              <a:buClr>
                <a:srgbClr val="F29200"/>
              </a:buClr>
            </a:pPr>
            <a:r>
              <a:rPr lang="hu-HU" sz="1400" b="1" dirty="0"/>
              <a:t>Áttekinthetővé és tervezhetővé válik</a:t>
            </a:r>
            <a:r>
              <a:rPr lang="hu-HU" sz="1400" dirty="0"/>
              <a:t> a munkaórák, szabadságigények, betegszabadságok kezelése</a:t>
            </a:r>
          </a:p>
          <a:p>
            <a:pPr>
              <a:buClr>
                <a:srgbClr val="F29200"/>
              </a:buClr>
            </a:pPr>
            <a:endParaRPr lang="hu-HU" sz="1400" b="1" dirty="0"/>
          </a:p>
          <a:p>
            <a:pPr>
              <a:buClr>
                <a:srgbClr val="F29200"/>
              </a:buClr>
            </a:pPr>
            <a:r>
              <a:rPr lang="hu-HU" sz="1400" b="1" dirty="0"/>
              <a:t>Minding naprakész információkat kap</a:t>
            </a:r>
            <a:r>
              <a:rPr lang="hu-HU" sz="1400" dirty="0"/>
              <a:t> az aktuális állapotokról, folyamatokról, teendőkről, távollétekről.</a:t>
            </a:r>
          </a:p>
          <a:p>
            <a:pPr>
              <a:buClr>
                <a:srgbClr val="F29200"/>
              </a:buClr>
            </a:pPr>
            <a:endParaRPr lang="hu-HU" sz="1400" b="1" dirty="0"/>
          </a:p>
          <a:p>
            <a:pPr>
              <a:buClr>
                <a:srgbClr val="F29200"/>
              </a:buClr>
            </a:pPr>
            <a:r>
              <a:rPr lang="hu-HU" sz="1400" b="1" dirty="0"/>
              <a:t>Értesült lesz</a:t>
            </a:r>
            <a:r>
              <a:rPr lang="hu-HU" sz="1400" dirty="0"/>
              <a:t> a munkatársakról, </a:t>
            </a:r>
            <a:r>
              <a:rPr lang="hu-HU" sz="1400" dirty="0" smtClean="0"/>
              <a:t>projekt ráfordítási és költség </a:t>
            </a:r>
            <a:r>
              <a:rPr lang="hu-HU" sz="1400" dirty="0"/>
              <a:t>információkról.</a:t>
            </a:r>
          </a:p>
          <a:p>
            <a:pPr lvl="0">
              <a:buClr>
                <a:srgbClr val="F29200"/>
              </a:buClr>
            </a:pPr>
            <a:endParaRPr lang="hu-HU" sz="800" dirty="0">
              <a:latin typeface="+mj-lt"/>
            </a:endParaRPr>
          </a:p>
          <a:p>
            <a:pPr>
              <a:buClr>
                <a:srgbClr val="F29200"/>
              </a:buClr>
            </a:pPr>
            <a:endParaRPr lang="hu-HU" sz="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21" y="837406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600" dirty="0" err="1" smtClean="0">
                <a:solidFill>
                  <a:srgbClr val="009790"/>
                </a:solidFill>
              </a:rPr>
              <a:t>prAssistant</a:t>
            </a:r>
            <a:r>
              <a:rPr lang="hu-HU" sz="3600" dirty="0" smtClean="0">
                <a:solidFill>
                  <a:srgbClr val="009790"/>
                </a:solidFill>
              </a:rPr>
              <a:t> </a:t>
            </a:r>
            <a:br>
              <a:rPr lang="hu-HU" sz="3600" dirty="0" smtClean="0">
                <a:solidFill>
                  <a:srgbClr val="009790"/>
                </a:solidFill>
              </a:rPr>
            </a:br>
            <a:r>
              <a:rPr lang="hu-HU" sz="3600" dirty="0" smtClean="0">
                <a:solidFill>
                  <a:srgbClr val="009790"/>
                </a:solidFill>
              </a:rPr>
              <a:t>Projektnyilvántartó Szoftver </a:t>
            </a:r>
            <a:r>
              <a:rPr lang="hu-HU" sz="3600" dirty="0">
                <a:solidFill>
                  <a:srgbClr val="009790"/>
                </a:solidFill>
              </a:rPr>
              <a:t>tulajdonságai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402" y="1928648"/>
            <a:ext cx="6584415" cy="4457433"/>
          </a:xfrm>
        </p:spPr>
        <p:txBody>
          <a:bodyPr>
            <a:noAutofit/>
          </a:bodyPr>
          <a:lstStyle/>
          <a:p>
            <a:pPr>
              <a:buClr>
                <a:srgbClr val="F29200"/>
              </a:buClr>
            </a:pPr>
            <a:r>
              <a:rPr lang="hu-HU" sz="1800" b="1" dirty="0">
                <a:latin typeface="+mj-lt"/>
              </a:rPr>
              <a:t>Követhető költségmenedzsment</a:t>
            </a:r>
            <a:endParaRPr lang="hu-HU" sz="1800" dirty="0">
              <a:latin typeface="+mj-lt"/>
            </a:endParaRPr>
          </a:p>
          <a:p>
            <a:pPr lvl="1">
              <a:buClr>
                <a:srgbClr val="F29200"/>
              </a:buClr>
            </a:pPr>
            <a:r>
              <a:rPr lang="hu-HU" sz="1600" dirty="0">
                <a:latin typeface="+mj-lt"/>
              </a:rPr>
              <a:t>Bérjellegű kiadások kezelése</a:t>
            </a:r>
          </a:p>
          <a:p>
            <a:pPr lvl="1">
              <a:buClr>
                <a:srgbClr val="F29200"/>
              </a:buClr>
            </a:pPr>
            <a:r>
              <a:rPr lang="hu-HU" sz="1600" dirty="0">
                <a:latin typeface="+mj-lt"/>
              </a:rPr>
              <a:t>Rezsi és egyéb költségek meghatározása, beszámítása</a:t>
            </a:r>
          </a:p>
          <a:p>
            <a:pPr lvl="1">
              <a:buClr>
                <a:srgbClr val="F29200"/>
              </a:buClr>
            </a:pPr>
            <a:r>
              <a:rPr lang="hu-HU" sz="1600" dirty="0">
                <a:latin typeface="+mj-lt"/>
              </a:rPr>
              <a:t>Projekt bekerülési költségek</a:t>
            </a:r>
          </a:p>
          <a:p>
            <a:pPr marL="457189" lvl="1" indent="0">
              <a:buClr>
                <a:srgbClr val="F29200"/>
              </a:buClr>
              <a:buNone/>
            </a:pPr>
            <a:endParaRPr lang="hu-HU" sz="1600" dirty="0">
              <a:latin typeface="+mj-lt"/>
            </a:endParaRPr>
          </a:p>
          <a:p>
            <a:pPr>
              <a:buClr>
                <a:srgbClr val="F29200"/>
              </a:buClr>
            </a:pPr>
            <a:r>
              <a:rPr lang="hu-HU" sz="1800" b="1" dirty="0">
                <a:latin typeface="+mj-lt"/>
              </a:rPr>
              <a:t>Követhető projekt munkaidő ráfordítások</a:t>
            </a:r>
            <a:br>
              <a:rPr lang="hu-HU" sz="1800" b="1" dirty="0">
                <a:latin typeface="+mj-lt"/>
              </a:rPr>
            </a:br>
            <a:endParaRPr lang="hu-HU" sz="1800" b="1" dirty="0">
              <a:latin typeface="+mj-lt"/>
            </a:endParaRPr>
          </a:p>
          <a:p>
            <a:pPr>
              <a:buClr>
                <a:srgbClr val="F29200"/>
              </a:buClr>
            </a:pPr>
            <a:r>
              <a:rPr lang="hu-HU" sz="1800" b="1" dirty="0">
                <a:latin typeface="+mj-lt"/>
              </a:rPr>
              <a:t>Hatékonyságmérés</a:t>
            </a:r>
            <a:r>
              <a:rPr lang="hu-HU" sz="1800" dirty="0">
                <a:latin typeface="+mj-lt"/>
              </a:rPr>
              <a:t> (terv és tény összehasonlítással)</a:t>
            </a:r>
          </a:p>
          <a:p>
            <a:pPr>
              <a:buClr>
                <a:srgbClr val="F29200"/>
              </a:buClr>
            </a:pPr>
            <a:endParaRPr lang="hu-HU" sz="1800" dirty="0">
              <a:latin typeface="+mj-lt"/>
            </a:endParaRPr>
          </a:p>
          <a:p>
            <a:pPr>
              <a:buClr>
                <a:srgbClr val="F29200"/>
              </a:buClr>
            </a:pPr>
            <a:r>
              <a:rPr lang="hu-HU" sz="1800" b="1" dirty="0">
                <a:latin typeface="+mj-lt"/>
              </a:rPr>
              <a:t>Projektallokáció</a:t>
            </a:r>
          </a:p>
          <a:p>
            <a:pPr>
              <a:buClr>
                <a:srgbClr val="F29200"/>
              </a:buClr>
            </a:pPr>
            <a:endParaRPr lang="hu-HU" sz="1800" dirty="0">
              <a:latin typeface="+mj-lt"/>
            </a:endParaRPr>
          </a:p>
          <a:p>
            <a:pPr>
              <a:buClr>
                <a:srgbClr val="F29200"/>
              </a:buClr>
            </a:pPr>
            <a:r>
              <a:rPr lang="hu-HU" sz="1800" b="1" dirty="0">
                <a:latin typeface="+mj-lt"/>
              </a:rPr>
              <a:t>Döntéstámogatás:</a:t>
            </a:r>
            <a:r>
              <a:rPr lang="hu-HU" sz="1800" dirty="0">
                <a:latin typeface="+mj-lt"/>
              </a:rPr>
              <a:t> gyengeségek, gyenge pontok kiszűrése, erőforrások hatékony menedzsmentje</a:t>
            </a:r>
          </a:p>
          <a:p>
            <a:pPr lvl="0">
              <a:buClr>
                <a:srgbClr val="F29200"/>
              </a:buClr>
            </a:pPr>
            <a:endParaRPr lang="hu-HU" sz="1800" dirty="0">
              <a:latin typeface="+mj-lt"/>
            </a:endParaRPr>
          </a:p>
          <a:p>
            <a:pPr>
              <a:buClr>
                <a:srgbClr val="F29200"/>
              </a:buClr>
            </a:pPr>
            <a:endParaRPr lang="hu-HU" sz="1800" dirty="0">
              <a:latin typeface="+mj-lt"/>
            </a:endParaRPr>
          </a:p>
        </p:txBody>
      </p:sp>
      <p:pic>
        <p:nvPicPr>
          <p:cNvPr id="4" name="Picture 2" descr="https://brainmass.com/hubsimg/1455539/2137729430_11b29f916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88" y="2162967"/>
            <a:ext cx="2529724" cy="2529726"/>
          </a:xfrm>
          <a:prstGeom prst="rect">
            <a:avLst/>
          </a:prstGeom>
          <a:noFill/>
          <a:ln w="19050">
            <a:solidFill>
              <a:srgbClr val="009790"/>
            </a:solidFill>
          </a:ln>
        </p:spPr>
      </p:pic>
    </p:spTree>
    <p:extLst>
      <p:ext uri="{BB962C8B-B14F-4D97-AF65-F5344CB8AC3E}">
        <p14:creationId xmlns:p14="http://schemas.microsoft.com/office/powerpoint/2010/main" val="42533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19" y="290975"/>
            <a:ext cx="8657492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009790"/>
                </a:solidFill>
                <a:latin typeface="+mn-lt"/>
              </a:rPr>
              <a:t>Project </a:t>
            </a:r>
            <a:r>
              <a:rPr lang="hu-HU" sz="3200" dirty="0" err="1" smtClean="0">
                <a:solidFill>
                  <a:srgbClr val="009790"/>
                </a:solidFill>
                <a:latin typeface="+mn-lt"/>
              </a:rPr>
              <a:t>Assistant</a:t>
            </a:r>
            <a:r>
              <a:rPr lang="hu-HU" sz="3200" dirty="0" smtClean="0">
                <a:solidFill>
                  <a:srgbClr val="009790"/>
                </a:solidFill>
                <a:latin typeface="+mn-lt"/>
              </a:rPr>
              <a:t> </a:t>
            </a:r>
            <a:r>
              <a:rPr lang="hu-HU" sz="3200" dirty="0">
                <a:solidFill>
                  <a:srgbClr val="009790"/>
                </a:solidFill>
                <a:latin typeface="+mn-lt"/>
              </a:rPr>
              <a:t>felépítése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4" y="1226609"/>
            <a:ext cx="6329362" cy="5227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1" y="259891"/>
            <a:ext cx="7895619" cy="6441307"/>
          </a:xfrm>
          <a:prstGeom prst="rect">
            <a:avLst/>
          </a:prstGeom>
          <a:ln w="38100" cap="sq">
            <a:solidFill>
              <a:srgbClr val="0097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43525" y="1205374"/>
            <a:ext cx="3155286" cy="1242552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9790"/>
                </a:solidFill>
                <a:latin typeface="+mn-lt"/>
              </a:rPr>
              <a:t>Munkaidő</a:t>
            </a:r>
            <a:br>
              <a:rPr lang="hu-HU" sz="3200" dirty="0">
                <a:solidFill>
                  <a:srgbClr val="009790"/>
                </a:solidFill>
                <a:latin typeface="+mn-lt"/>
              </a:rPr>
            </a:br>
            <a:r>
              <a:rPr lang="hu-HU" sz="3200" dirty="0">
                <a:solidFill>
                  <a:srgbClr val="009790"/>
                </a:solidFill>
                <a:latin typeface="+mn-lt"/>
              </a:rPr>
              <a:t>nyilvántartó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924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1" y="1196596"/>
            <a:ext cx="8961244" cy="5137529"/>
          </a:xfrm>
          <a:prstGeom prst="rect">
            <a:avLst/>
          </a:prstGeom>
          <a:ln w="28575">
            <a:solidFill>
              <a:srgbClr val="009790"/>
            </a:solidFill>
          </a:ln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5219700" y="373144"/>
            <a:ext cx="3155286" cy="1242552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009790"/>
                </a:solidFill>
                <a:latin typeface="+mn-lt"/>
              </a:rPr>
              <a:t>Projekt nyilvántartó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587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9075"/>
            <a:ext cx="7338429" cy="6432213"/>
          </a:xfrm>
          <a:ln w="19050">
            <a:solidFill>
              <a:srgbClr val="009790"/>
            </a:solidFill>
          </a:ln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086350" y="1335169"/>
            <a:ext cx="3155286" cy="1242552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009790"/>
                </a:solidFill>
                <a:latin typeface="+mn-lt"/>
              </a:rPr>
              <a:t>HR </a:t>
            </a:r>
            <a:r>
              <a:rPr lang="hu-HU" sz="3200" dirty="0">
                <a:solidFill>
                  <a:srgbClr val="009790"/>
                </a:solidFill>
                <a:latin typeface="+mn-lt"/>
              </a:rPr>
              <a:t>nyilvántartó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6746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2425</TotalTime>
  <Words>555</Words>
  <Application>Microsoft Office PowerPoint</Application>
  <PresentationFormat>Diavetítés a képernyőre (4:3 oldalarány)</PresentationFormat>
  <Paragraphs>103</Paragraphs>
  <Slides>22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Office-téma</vt:lpstr>
      <vt:lpstr>PowerPoint bemutató</vt:lpstr>
      <vt:lpstr>Problémakörök, megoldási igények a felsőoktatáshoz köthető elektronikus ügyintézésben</vt:lpstr>
      <vt:lpstr>Problémakörök, megoldási igények a felsőoktatáshoz köthető elektronikus ügyintézésben</vt:lpstr>
      <vt:lpstr>prAssistant és SZNYR Szoftver tulajdonságai </vt:lpstr>
      <vt:lpstr>prAssistant  Projektnyilvántartó Szoftver tulajdonságai </vt:lpstr>
      <vt:lpstr>Project Assistant felépítése </vt:lpstr>
      <vt:lpstr>Munkaidő nyilvántartó </vt:lpstr>
      <vt:lpstr>Projekt nyilvántartó </vt:lpstr>
      <vt:lpstr>HR nyilvántartó </vt:lpstr>
      <vt:lpstr>Szabadság nyilvántartó SZNYR Szoftver tulajdonságai </vt:lpstr>
      <vt:lpstr>Szabadság nyilvántartó SZNYR Szoftver tulajdonságai </vt:lpstr>
      <vt:lpstr>SZNYR Szoftver modulok </vt:lpstr>
      <vt:lpstr>A rendszerben biztosítható a felhasználók számára egy aktuális évi naptáráttekintő, amelyben külön színnel vannak jelölve az egyes időszakok (Munkanap, Hétvége és ünnepnap, Rendkívüli munkanap, Engedélyezett szabadság, Elutasított szabadság, Engedélyre váró szabadság) </vt:lpstr>
      <vt:lpstr>A Munkaidő igazoló lap menüpont alatt a ledolgozott órák számát tarthatjuk nyilván az aktuális hónapban.</vt:lpstr>
      <vt:lpstr>PowerPoint bemutató</vt:lpstr>
      <vt:lpstr>PowerPoint bemutató</vt:lpstr>
      <vt:lpstr>Az SZNYR táblázatos nézetben foglalja össze számunkra az éves eddigi szabadságolásra vonatkozó adatokat. </vt:lpstr>
      <vt:lpstr>PowerPoint bemutató</vt:lpstr>
      <vt:lpstr>Elektronikus rendszerek alkalmazása az alábbi területekre is hatást gyakorolhat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Infrastruktúra menedzsment rendszer a felsőoktatásban</dc:title>
  <dc:creator>szalma.timi</dc:creator>
  <cp:lastModifiedBy>beres.zoltan</cp:lastModifiedBy>
  <cp:revision>200</cp:revision>
  <cp:lastPrinted>2015-01-12T11:01:52Z</cp:lastPrinted>
  <dcterms:created xsi:type="dcterms:W3CDTF">2014-12-09T08:21:41Z</dcterms:created>
  <dcterms:modified xsi:type="dcterms:W3CDTF">2016-03-30T09:10:31Z</dcterms:modified>
</cp:coreProperties>
</file>