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1"/>
  </p:notesMasterIdLst>
  <p:sldIdLst>
    <p:sldId id="285" r:id="rId2"/>
    <p:sldId id="261" r:id="rId3"/>
    <p:sldId id="290" r:id="rId4"/>
    <p:sldId id="291" r:id="rId5"/>
    <p:sldId id="293" r:id="rId6"/>
    <p:sldId id="262" r:id="rId7"/>
    <p:sldId id="263" r:id="rId8"/>
    <p:sldId id="294" r:id="rId9"/>
    <p:sldId id="28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5113" autoAdjust="0"/>
  </p:normalViewPr>
  <p:slideViewPr>
    <p:cSldViewPr snapToObjects="1">
      <p:cViewPr>
        <p:scale>
          <a:sx n="70" d="100"/>
          <a:sy n="70" d="100"/>
        </p:scale>
        <p:origin x="-106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BA638A-06B6-4C80-BFFA-7FFF3F4B19F1}" type="datetimeFigureOut">
              <a:rPr lang="hu-HU"/>
              <a:pPr>
                <a:defRPr/>
              </a:pPr>
              <a:t>2016.03.29.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4610D8-CA47-4EF0-A34B-0CE8FAA0EA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311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Az elektronikus média és a hálózatok korszaka - az agy </a:t>
            </a:r>
            <a:r>
              <a:rPr lang="hu-HU" sz="1200" b="1" dirty="0" smtClean="0"/>
              <a:t>műveletvégző tevékenységének</a:t>
            </a:r>
            <a:r>
              <a:rPr lang="hu-HU" sz="1200" dirty="0" smtClean="0"/>
              <a:t> a kihelyezése, külső memóriarendszerekbe.</a:t>
            </a:r>
          </a:p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BC04-B8FF-4A8F-92E2-DFDE9A293A85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BC04-B8FF-4A8F-92E2-DFDE9A293A85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BC04-B8FF-4A8F-92E2-DFDE9A293A85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This</a:t>
            </a:r>
            <a:r>
              <a:rPr lang="hu-HU" dirty="0" smtClean="0"/>
              <a:t> is a </a:t>
            </a:r>
            <a:r>
              <a:rPr lang="hu-HU" dirty="0" err="1" smtClean="0"/>
              <a:t>fourth</a:t>
            </a:r>
            <a:r>
              <a:rPr lang="hu-HU" dirty="0" smtClean="0"/>
              <a:t> </a:t>
            </a:r>
            <a:r>
              <a:rPr lang="hu-HU" dirty="0" err="1" smtClean="0"/>
              <a:t>year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projects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BC04-B8FF-4A8F-92E2-DFDE9A293A85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This</a:t>
            </a:r>
            <a:r>
              <a:rPr lang="hu-HU" dirty="0" smtClean="0"/>
              <a:t> is a </a:t>
            </a:r>
            <a:r>
              <a:rPr lang="hu-HU" dirty="0" err="1" smtClean="0"/>
              <a:t>fourth</a:t>
            </a:r>
            <a:r>
              <a:rPr lang="hu-HU" dirty="0" smtClean="0"/>
              <a:t> </a:t>
            </a:r>
            <a:r>
              <a:rPr lang="hu-HU" dirty="0" err="1" smtClean="0"/>
              <a:t>year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projects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BC04-B8FF-4A8F-92E2-DFDE9A293A85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schools</a:t>
            </a:r>
            <a:r>
              <a:rPr lang="hu-HU" dirty="0" smtClean="0"/>
              <a:t> </a:t>
            </a:r>
            <a:r>
              <a:rPr lang="hu-HU" dirty="0" err="1" smtClean="0"/>
              <a:t>wishes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mobile </a:t>
            </a:r>
            <a:r>
              <a:rPr lang="hu-HU" dirty="0" err="1" smtClean="0"/>
              <a:t>developers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BC04-B8FF-4A8F-92E2-DFDE9A293A85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schools</a:t>
            </a:r>
            <a:r>
              <a:rPr lang="hu-HU" dirty="0" smtClean="0"/>
              <a:t> </a:t>
            </a:r>
            <a:r>
              <a:rPr lang="hu-HU" dirty="0" err="1" smtClean="0"/>
              <a:t>wishes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mobile </a:t>
            </a:r>
            <a:r>
              <a:rPr lang="hu-HU" dirty="0" err="1" smtClean="0"/>
              <a:t>developers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BC04-B8FF-4A8F-92E2-DFDE9A293A85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ABBB19D-A4A9-4ED3-BC16-519A651FD00E}" type="datetimeFigureOut">
              <a:rPr lang="hu-HU" smtClean="0"/>
              <a:pPr/>
              <a:t>2016.03.29.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>
              <a:solidFill>
                <a:srgbClr val="775F55"/>
              </a:solidFill>
            </a:endParaRPr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7D32A3-50EF-4709-949D-E10AAE0169AE}" type="slidenum">
              <a:rPr lang="hu-HU" smtClean="0">
                <a:solidFill>
                  <a:srgbClr val="775F55"/>
                </a:solidFill>
              </a:rPr>
              <a:pPr/>
              <a:t>‹#›</a:t>
            </a:fld>
            <a:endParaRPr lang="hu-H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1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B19D-A4A9-4ED3-BC16-519A651FD00E}" type="datetimeFigureOut">
              <a:rPr lang="hu-HU" smtClean="0">
                <a:solidFill>
                  <a:srgbClr val="775F55"/>
                </a:solidFill>
              </a:rPr>
              <a:pPr/>
              <a:t>2016.03.29.</a:t>
            </a:fld>
            <a:endParaRPr lang="hu-HU">
              <a:solidFill>
                <a:srgbClr val="775F55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775F55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32A3-50EF-4709-949D-E10AAE0169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ABBB19D-A4A9-4ED3-BC16-519A651FD00E}" type="datetimeFigureOut">
              <a:rPr lang="hu-HU" smtClean="0">
                <a:solidFill>
                  <a:srgbClr val="775F55"/>
                </a:solidFill>
              </a:rPr>
              <a:pPr/>
              <a:t>2016.03.29.</a:t>
            </a:fld>
            <a:endParaRPr lang="hu-HU">
              <a:solidFill>
                <a:srgbClr val="775F55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>
              <a:solidFill>
                <a:srgbClr val="775F55"/>
              </a:solidFill>
            </a:endParaRPr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D7D32A3-50EF-4709-949D-E10AAE0169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88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536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38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ea typeface="+mj-ea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9ACE-454D-40CA-B5CB-62B046DB1CF0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902B-D5EB-4CC0-A2C1-99358F56C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9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B19D-A4A9-4ED3-BC16-519A651FD00E}" type="datetimeFigureOut">
              <a:rPr lang="hu-HU" smtClean="0">
                <a:solidFill>
                  <a:srgbClr val="775F55"/>
                </a:solidFill>
              </a:rPr>
              <a:pPr/>
              <a:t>2016.03.29.</a:t>
            </a:fld>
            <a:endParaRPr lang="hu-HU">
              <a:solidFill>
                <a:srgbClr val="775F55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775F55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7D32A3-50EF-4709-949D-E10AAE0169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213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B19D-A4A9-4ED3-BC16-519A651FD00E}" type="datetimeFigureOut">
              <a:rPr lang="hu-HU" smtClean="0">
                <a:solidFill>
                  <a:srgbClr val="775F55"/>
                </a:solidFill>
              </a:rPr>
              <a:pPr/>
              <a:t>2016.03.29.</a:t>
            </a:fld>
            <a:endParaRPr lang="hu-HU">
              <a:solidFill>
                <a:srgbClr val="775F55"/>
              </a:solidFill>
            </a:endParaRPr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7D32A3-50EF-4709-949D-E10AAE0169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1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ABBB19D-A4A9-4ED3-BC16-519A651FD00E}" type="datetimeFigureOut">
              <a:rPr lang="hu-HU" smtClean="0">
                <a:solidFill>
                  <a:srgbClr val="775F55"/>
                </a:solidFill>
              </a:rPr>
              <a:pPr/>
              <a:t>2016.03.29.</a:t>
            </a:fld>
            <a:endParaRPr lang="hu-HU">
              <a:solidFill>
                <a:srgbClr val="775F55"/>
              </a:solidFill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7D32A3-50EF-4709-949D-E10AAE0169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9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ABBB19D-A4A9-4ED3-BC16-519A651FD00E}" type="datetimeFigureOut">
              <a:rPr lang="hu-HU" smtClean="0">
                <a:solidFill>
                  <a:srgbClr val="775F55"/>
                </a:solidFill>
              </a:rPr>
              <a:pPr/>
              <a:t>2016.03.29.</a:t>
            </a:fld>
            <a:endParaRPr lang="hu-HU">
              <a:solidFill>
                <a:srgbClr val="775F55"/>
              </a:solidFill>
            </a:endParaRPr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7D32A3-50EF-4709-949D-E10AAE0169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>
              <a:solidFill>
                <a:srgbClr val="775F55"/>
              </a:solidFill>
            </a:endParaRP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2455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B19D-A4A9-4ED3-BC16-519A651FD00E}" type="datetimeFigureOut">
              <a:rPr lang="hu-HU" smtClean="0">
                <a:solidFill>
                  <a:srgbClr val="775F55"/>
                </a:solidFill>
              </a:rPr>
              <a:pPr/>
              <a:t>2016.03.29.</a:t>
            </a:fld>
            <a:endParaRPr lang="hu-HU">
              <a:solidFill>
                <a:srgbClr val="775F55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775F55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7D32A3-50EF-4709-949D-E10AAE0169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03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B19D-A4A9-4ED3-BC16-519A651FD00E}" type="datetimeFigureOut">
              <a:rPr lang="hu-HU" smtClean="0">
                <a:solidFill>
                  <a:srgbClr val="775F55"/>
                </a:solidFill>
              </a:rPr>
              <a:pPr/>
              <a:t>2016.03.29.</a:t>
            </a:fld>
            <a:endParaRPr lang="hu-HU">
              <a:solidFill>
                <a:srgbClr val="775F55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775F55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7D32A3-50EF-4709-949D-E10AAE0169AE}" type="slidenum">
              <a:rPr lang="hu-HU" smtClean="0">
                <a:solidFill>
                  <a:srgbClr val="775F55"/>
                </a:solidFill>
              </a:rPr>
              <a:pPr/>
              <a:t>‹#›</a:t>
            </a:fld>
            <a:endParaRPr lang="hu-H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5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B19D-A4A9-4ED3-BC16-519A651FD00E}" type="datetimeFigureOut">
              <a:rPr lang="hu-HU" smtClean="0">
                <a:solidFill>
                  <a:srgbClr val="775F55"/>
                </a:solidFill>
              </a:rPr>
              <a:pPr/>
              <a:t>2016.03.29.</a:t>
            </a:fld>
            <a:endParaRPr lang="hu-HU">
              <a:solidFill>
                <a:srgbClr val="775F55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775F55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7D32A3-50EF-4709-949D-E10AAE0169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54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ABBB19D-A4A9-4ED3-BC16-519A651FD00E}" type="datetimeFigureOut">
              <a:rPr lang="hu-HU" smtClean="0">
                <a:solidFill>
                  <a:srgbClr val="775F55"/>
                </a:solidFill>
              </a:rPr>
              <a:pPr/>
              <a:t>2016.03.29.</a:t>
            </a:fld>
            <a:endParaRPr lang="hu-HU">
              <a:solidFill>
                <a:srgbClr val="775F55"/>
              </a:solidFill>
            </a:endParaRPr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7D32A3-50EF-4709-949D-E10AAE0169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>
              <a:solidFill>
                <a:srgbClr val="775F55"/>
              </a:solidFill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16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2ABBB19D-A4A9-4ED3-BC16-519A651FD00E}" type="datetimeFigureOut">
              <a:rPr lang="hu-HU" smtClean="0">
                <a:solidFill>
                  <a:srgbClr val="775F55"/>
                </a:solidFill>
                <a:latin typeface="Tahoma" pitchFamily="34" charset="0"/>
              </a:rPr>
              <a:pPr defTabSz="914400"/>
              <a:t>2016.03.29.</a:t>
            </a:fld>
            <a:endParaRPr lang="hu-HU">
              <a:solidFill>
                <a:srgbClr val="775F55"/>
              </a:solidFill>
              <a:latin typeface="Tahoma" pitchFamily="34" charset="0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hu-HU" smtClean="0">
                <a:solidFill>
                  <a:srgbClr val="775F55"/>
                </a:solidFill>
                <a:latin typeface="Tahoma" pitchFamily="34" charset="0"/>
              </a:rPr>
              <a:t>Multimédia az Oktatásban Konferencia 2010</a:t>
            </a:r>
            <a:endParaRPr lang="hu-HU" dirty="0">
              <a:solidFill>
                <a:srgbClr val="775F55"/>
              </a:solidFill>
              <a:latin typeface="Tahoma" pitchFamily="34" charset="0"/>
            </a:endParaRPr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/>
            <a:fld id="{7D7D32A3-50EF-4709-949D-E10AAE0169AE}" type="slidenum">
              <a:rPr lang="hu-HU" smtClean="0">
                <a:latin typeface="Tahoma" pitchFamily="34" charset="0"/>
              </a:rPr>
              <a:pPr defTabSz="914400"/>
              <a:t>‹#›</a:t>
            </a:fld>
            <a:endParaRPr lang="hu-HU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1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58" r:id="rId12"/>
    <p:sldLayoutId id="2147483759" r:id="rId13"/>
    <p:sldLayoutId id="2147483760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rivenbusinessedge.com/wp-content/uploads/clou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10" y="1916832"/>
            <a:ext cx="57920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136904" cy="1368152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Felhő alapú  informatikai rendszerek VS. Lexikális ismeretek</a:t>
            </a:r>
            <a:endParaRPr lang="hu-HU" sz="3600" b="1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200" b="1" dirty="0" err="1" smtClean="0"/>
              <a:t>Networkshop</a:t>
            </a:r>
            <a:r>
              <a:rPr lang="hu-HU" sz="2200" b="1" dirty="0" smtClean="0"/>
              <a:t> 2016 Konferencia</a:t>
            </a:r>
            <a:br>
              <a:rPr lang="hu-HU" sz="2200" b="1" dirty="0" smtClean="0"/>
            </a:br>
            <a:r>
              <a:rPr lang="hu-HU" sz="2200" b="1" dirty="0" smtClean="0"/>
              <a:t>2016 03.30- 04.01.Debrecen</a:t>
            </a:r>
            <a:endParaRPr lang="hu-HU" sz="2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97281" y="535921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Antal Péter</a:t>
            </a:r>
            <a:r>
              <a:rPr lang="hu-HU" dirty="0" smtClean="0"/>
              <a:t>, Eszterházy Károly Főiskola, Médiainformatika Intézet, </a:t>
            </a:r>
            <a:r>
              <a:rPr lang="hu-HU" dirty="0" err="1" smtClean="0"/>
              <a:t>antalp</a:t>
            </a:r>
            <a:r>
              <a:rPr lang="hu-HU" dirty="0" smtClean="0"/>
              <a:t>@</a:t>
            </a:r>
            <a:r>
              <a:rPr lang="hu-HU" dirty="0" err="1" smtClean="0"/>
              <a:t>ektf.hu</a:t>
            </a:r>
            <a:endParaRPr lang="hu-HU" dirty="0" smtClean="0"/>
          </a:p>
          <a:p>
            <a:r>
              <a:rPr lang="hu-HU" b="1" dirty="0" err="1" smtClean="0"/>
              <a:t>Stóka</a:t>
            </a:r>
            <a:r>
              <a:rPr lang="hu-HU" b="1" dirty="0" smtClean="0"/>
              <a:t> György, </a:t>
            </a:r>
            <a:r>
              <a:rPr lang="hu-HU" dirty="0"/>
              <a:t>Eszterházy Károly Főiskola, </a:t>
            </a:r>
            <a:r>
              <a:rPr lang="hu-HU" dirty="0" smtClean="0"/>
              <a:t> Comenius Kar,  </a:t>
            </a:r>
            <a:r>
              <a:rPr lang="hu-HU" dirty="0" err="1" smtClean="0"/>
              <a:t>stokagy</a:t>
            </a:r>
            <a:r>
              <a:rPr lang="hu-HU" dirty="0" smtClean="0"/>
              <a:t>@</a:t>
            </a:r>
            <a:r>
              <a:rPr lang="hu-HU" dirty="0" err="1" smtClean="0"/>
              <a:t>ekfck.hu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89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Hogyan kerül a „felhő” az asztalra?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589640" cy="2016224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Miért fontosabb ma is a lexikális tudás az iskolában mint a gondolkodás és az összefüggések keresése?</a:t>
            </a:r>
          </a:p>
          <a:p>
            <a:r>
              <a:rPr lang="hu-HU" sz="2400" dirty="0" smtClean="0"/>
              <a:t>Mobileszközök megjelenése – felhő-technológia alkalmazása-zsebünkben a tanterem</a:t>
            </a:r>
          </a:p>
          <a:p>
            <a:r>
              <a:rPr lang="hu-HU" sz="2400" dirty="0" smtClean="0"/>
              <a:t>Milyen szerepe lehet a felhő-technológiának az oktatásban?</a:t>
            </a:r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pPr marL="0" lvl="0" indent="0">
              <a:buNone/>
            </a:pPr>
            <a:endParaRPr lang="hu-H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97572"/>
            <a:ext cx="3240360" cy="300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04049"/>
            <a:ext cx="3245240" cy="300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9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Mi is az a </a:t>
            </a:r>
            <a:r>
              <a:rPr lang="hu-HU" b="1" dirty="0" err="1" smtClean="0"/>
              <a:t>Cloud</a:t>
            </a:r>
            <a:r>
              <a:rPr lang="hu-HU" b="1" dirty="0" smtClean="0"/>
              <a:t> </a:t>
            </a:r>
            <a:r>
              <a:rPr lang="hu-HU" b="1" dirty="0" err="1" smtClean="0"/>
              <a:t>Computing</a:t>
            </a:r>
            <a:r>
              <a:rPr lang="hu-HU" b="1" dirty="0" smtClean="0"/>
              <a:t>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229600" cy="2304256"/>
          </a:xfrm>
          <a:ln>
            <a:noFill/>
          </a:ln>
        </p:spPr>
        <p:txBody>
          <a:bodyPr>
            <a:normAutofit/>
          </a:bodyPr>
          <a:lstStyle/>
          <a:p>
            <a:r>
              <a:rPr lang="hu-HU" sz="2400" dirty="0"/>
              <a:t>A felhőalapú számítástechnika az internet felhasználásával nyújtott szolgáltatások összességét </a:t>
            </a:r>
            <a:r>
              <a:rPr lang="hu-HU" sz="2400" dirty="0" smtClean="0"/>
              <a:t>jelenti, ahol a felhasználó, szolgáltatójának (hardver és szoftver) erőforrásait használja, miközben az adatai részben vagy teljes mértékben távoli adatközpontok megbízható rendszereiben kerülnek eltárolásra, feldolgozásra.</a:t>
            </a:r>
          </a:p>
          <a:p>
            <a:endParaRPr lang="hu-HU" sz="2400" dirty="0" smtClean="0"/>
          </a:p>
          <a:p>
            <a:pPr lvl="0"/>
            <a:endParaRPr lang="hu-HU" sz="2400" dirty="0"/>
          </a:p>
        </p:txBody>
      </p:sp>
      <p:pic>
        <p:nvPicPr>
          <p:cNvPr id="4" name="Picture 2" descr="http://www.isidorcloud.hu/images/felhoalapu_szamitastechnika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3373760" cy="31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zdnet.com/i/story/60/39/000488/cloud_computing_pros_cons_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96814"/>
            <a:ext cx="4427984" cy="38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Cloud</a:t>
            </a:r>
            <a:r>
              <a:rPr lang="hu-HU" b="1" dirty="0" smtClean="0"/>
              <a:t> </a:t>
            </a:r>
            <a:r>
              <a:rPr lang="hu-HU" b="1" dirty="0" err="1" smtClean="0"/>
              <a:t>Computing</a:t>
            </a:r>
            <a:r>
              <a:rPr lang="hu-HU" b="1" dirty="0" smtClean="0"/>
              <a:t> jellemzői</a:t>
            </a:r>
            <a:endParaRPr lang="hu-HU" b="1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323528" y="1654297"/>
            <a:ext cx="4680520" cy="518457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Aft>
                <a:spcPts val="0"/>
              </a:spcAft>
            </a:pPr>
            <a:r>
              <a:rPr lang="hu-HU" sz="2400" dirty="0" smtClean="0"/>
              <a:t>Lehetővé teszi a hálózati erőforrások használatát (hardver, szoftver)</a:t>
            </a:r>
          </a:p>
          <a:p>
            <a:pPr defTabSz="914400" fontAlgn="auto">
              <a:spcAft>
                <a:spcPts val="0"/>
              </a:spcAft>
            </a:pPr>
            <a:r>
              <a:rPr lang="hu-HU" sz="2400" dirty="0" smtClean="0"/>
              <a:t>Adattárolást biztosít a felhőben (erőforrások kímélése)</a:t>
            </a:r>
          </a:p>
          <a:p>
            <a:pPr defTabSz="914400" fontAlgn="auto">
              <a:spcAft>
                <a:spcPts val="0"/>
              </a:spcAft>
            </a:pPr>
            <a:r>
              <a:rPr lang="hu-HU" sz="2400" dirty="0" smtClean="0"/>
              <a:t>Lehet egyéni vagy közösségi az adattárolás </a:t>
            </a:r>
          </a:p>
          <a:p>
            <a:pPr defTabSz="914400" fontAlgn="auto">
              <a:spcAft>
                <a:spcPts val="0"/>
              </a:spcAft>
            </a:pPr>
            <a:r>
              <a:rPr lang="hu-HU" sz="2400" dirty="0" smtClean="0"/>
              <a:t>Bárhol elérhetők az adatok bármilyen mobil eszközzel</a:t>
            </a:r>
          </a:p>
          <a:p>
            <a:pPr defTabSz="914400" fontAlgn="auto">
              <a:spcAft>
                <a:spcPts val="0"/>
              </a:spcAft>
            </a:pPr>
            <a:r>
              <a:rPr lang="hu-HU" sz="2400" dirty="0" smtClean="0"/>
              <a:t>Kommunikáció: e-mail, naptár, chat, fórumok, ingyenes kommunikációs programok (</a:t>
            </a:r>
            <a:r>
              <a:rPr lang="hu-HU" sz="2400" dirty="0" err="1" smtClean="0"/>
              <a:t>Viber</a:t>
            </a:r>
            <a:r>
              <a:rPr lang="hu-HU" sz="2400" dirty="0" smtClean="0"/>
              <a:t>, </a:t>
            </a:r>
            <a:r>
              <a:rPr lang="hu-HU" sz="2400" dirty="0" err="1" smtClean="0"/>
              <a:t>Skype</a:t>
            </a:r>
            <a:r>
              <a:rPr lang="hu-HU" sz="2400" dirty="0" smtClean="0"/>
              <a:t>, </a:t>
            </a:r>
            <a:r>
              <a:rPr lang="hu-HU" sz="2400" dirty="0" err="1" smtClean="0"/>
              <a:t>FaceTime</a:t>
            </a:r>
            <a:r>
              <a:rPr lang="hu-HU" sz="2400" dirty="0" smtClean="0"/>
              <a:t>),</a:t>
            </a:r>
          </a:p>
          <a:p>
            <a:pPr defTabSz="914400" fontAlgn="auto">
              <a:spcAft>
                <a:spcPts val="0"/>
              </a:spcAft>
            </a:pPr>
            <a:r>
              <a:rPr lang="hu-HU" sz="2400" dirty="0" smtClean="0"/>
              <a:t>Fájlmegosztás (</a:t>
            </a:r>
            <a:r>
              <a:rPr lang="hu-HU" sz="2400" dirty="0" err="1" smtClean="0"/>
              <a:t>Dropbox</a:t>
            </a:r>
            <a:r>
              <a:rPr lang="hu-HU" sz="2400" dirty="0" smtClean="0"/>
              <a:t>, Google </a:t>
            </a:r>
            <a:r>
              <a:rPr lang="hu-HU" sz="2400" dirty="0" err="1" smtClean="0"/>
              <a:t>Docs</a:t>
            </a:r>
            <a:r>
              <a:rPr lang="hu-HU" sz="2400" dirty="0" smtClean="0"/>
              <a:t>, </a:t>
            </a:r>
            <a:r>
              <a:rPr lang="hu-HU" sz="2400" dirty="0" err="1" smtClean="0"/>
              <a:t>One</a:t>
            </a:r>
            <a:r>
              <a:rPr lang="hu-HU" sz="2400" dirty="0" smtClean="0"/>
              <a:t> </a:t>
            </a:r>
            <a:r>
              <a:rPr lang="hu-HU" sz="2400" dirty="0" err="1" smtClean="0"/>
              <a:t>Dive</a:t>
            </a:r>
            <a:r>
              <a:rPr lang="hu-HU" sz="2400" dirty="0" smtClean="0"/>
              <a:t>, iCloud), közösségi média (</a:t>
            </a:r>
            <a:r>
              <a:rPr lang="hu-HU" sz="2400" dirty="0" err="1" smtClean="0"/>
              <a:t>FaceBook</a:t>
            </a:r>
            <a:r>
              <a:rPr lang="hu-HU" sz="2400" dirty="0" smtClean="0"/>
              <a:t>, </a:t>
            </a:r>
            <a:r>
              <a:rPr lang="hu-HU" sz="2400" dirty="0" err="1" smtClean="0"/>
              <a:t>Twitter</a:t>
            </a:r>
            <a:r>
              <a:rPr lang="hu-HU" sz="2400" dirty="0" smtClean="0"/>
              <a:t>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408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170374" y="812100"/>
            <a:ext cx="6641986" cy="5975389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-27384"/>
            <a:ext cx="8153400" cy="990600"/>
          </a:xfrm>
        </p:spPr>
        <p:txBody>
          <a:bodyPr/>
          <a:lstStyle/>
          <a:p>
            <a:r>
              <a:rPr lang="hu-HU" b="1" dirty="0" smtClean="0"/>
              <a:t>Oktatás a felhőben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519486" y="1688726"/>
            <a:ext cx="5887772" cy="4673973"/>
          </a:xfrm>
        </p:spPr>
        <p:txBody>
          <a:bodyPr>
            <a:normAutofit/>
          </a:bodyPr>
          <a:lstStyle/>
          <a:p>
            <a:pPr lvl="0"/>
            <a:endParaRPr lang="hu-HU" sz="2400" dirty="0"/>
          </a:p>
          <a:p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74" y="812100"/>
            <a:ext cx="5588812" cy="597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85" y="812100"/>
            <a:ext cx="1053175" cy="59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6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-27384"/>
            <a:ext cx="8153400" cy="990600"/>
          </a:xfrm>
        </p:spPr>
        <p:txBody>
          <a:bodyPr>
            <a:normAutofit/>
          </a:bodyPr>
          <a:lstStyle/>
          <a:p>
            <a:r>
              <a:rPr lang="hu-HU" b="1" dirty="0" smtClean="0"/>
              <a:t>Oktatási szolgáltatások</a:t>
            </a:r>
            <a:endParaRPr lang="hu-HU" b="1" dirty="0"/>
          </a:p>
        </p:txBody>
      </p:sp>
      <p:pic>
        <p:nvPicPr>
          <p:cNvPr id="3078" name="Picture 6" descr="https://www.maketecheasier.com/assets/uploads/2014/07/OneDrive-Logo-8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93913"/>
            <a:ext cx="3851920" cy="16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Képtalálat a következőre: „dropbox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31" y="2047642"/>
            <a:ext cx="1869241" cy="18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http://www.case.edu/its/media/caseedu/its-media-library/google_drive_logo_396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74022"/>
            <a:ext cx="2279056" cy="17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artalom helye 2"/>
          <p:cNvSpPr txBox="1">
            <a:spLocks/>
          </p:cNvSpPr>
          <p:nvPr/>
        </p:nvSpPr>
        <p:spPr>
          <a:xfrm>
            <a:off x="323528" y="1654297"/>
            <a:ext cx="6336704" cy="51845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Aft>
                <a:spcPts val="0"/>
              </a:spcAft>
            </a:pPr>
            <a:r>
              <a:rPr lang="hu-HU" sz="2400" dirty="0" smtClean="0"/>
              <a:t>Ingyenes tárhely szolgáltatás</a:t>
            </a:r>
          </a:p>
          <a:p>
            <a:pPr defTabSz="914400" fontAlgn="auto">
              <a:spcAft>
                <a:spcPts val="0"/>
              </a:spcAft>
            </a:pPr>
            <a:r>
              <a:rPr lang="hu-HU" sz="2400" dirty="0" smtClean="0"/>
              <a:t>Fájl- és tartalommegosztás, digitális jegyzetek készítése (OneNote)</a:t>
            </a:r>
          </a:p>
          <a:p>
            <a:pPr defTabSz="914400" fontAlgn="auto">
              <a:spcAft>
                <a:spcPts val="0"/>
              </a:spcAft>
            </a:pPr>
            <a:r>
              <a:rPr lang="hu-HU" sz="2400" dirty="0" smtClean="0"/>
              <a:t>Adatok szinkronizálása és tetszőleges elérése különböző eszközökön offline módban is</a:t>
            </a:r>
          </a:p>
          <a:p>
            <a:pPr defTabSz="914400" fontAlgn="auto">
              <a:spcAft>
                <a:spcPts val="0"/>
              </a:spcAft>
            </a:pPr>
            <a:r>
              <a:rPr lang="hu-HU" sz="2400" dirty="0" err="1" smtClean="0"/>
              <a:t>Platformfüggetlen</a:t>
            </a:r>
            <a:r>
              <a:rPr lang="hu-HU" sz="2400" dirty="0" smtClean="0"/>
              <a:t> adatszinkronizálás</a:t>
            </a:r>
          </a:p>
          <a:p>
            <a:pPr defTabSz="914400" fontAlgn="auto">
              <a:spcAft>
                <a:spcPts val="0"/>
              </a:spcAft>
            </a:pPr>
            <a:r>
              <a:rPr lang="hu-HU" sz="2400" dirty="0" smtClean="0"/>
              <a:t>Irodai szoftverek a felhőben (párhuzamos munka)</a:t>
            </a:r>
          </a:p>
          <a:p>
            <a:pPr defTabSz="914400" fontAlgn="auto">
              <a:spcAft>
                <a:spcPts val="0"/>
              </a:spcAft>
            </a:pPr>
            <a:r>
              <a:rPr lang="hu-HU" sz="2400" dirty="0" err="1" smtClean="0"/>
              <a:t>Webhelyszolgáltatás</a:t>
            </a:r>
            <a:r>
              <a:rPr lang="hu-HU" sz="2400" dirty="0" smtClean="0"/>
              <a:t> (Microsoft)</a:t>
            </a:r>
          </a:p>
          <a:p>
            <a:pPr defTabSz="914400" fontAlgn="auto">
              <a:spcAft>
                <a:spcPts val="0"/>
              </a:spcAft>
            </a:pPr>
            <a:r>
              <a:rPr lang="hu-HU" sz="2400" dirty="0" smtClean="0"/>
              <a:t>Interaktív tartalmak kezelése, fejlesztése (</a:t>
            </a:r>
            <a:r>
              <a:rPr lang="hu-HU" sz="2400" dirty="0" err="1" smtClean="0"/>
              <a:t>Sway</a:t>
            </a:r>
            <a:r>
              <a:rPr lang="hu-HU" sz="2400" dirty="0" smtClean="0"/>
              <a:t>,)</a:t>
            </a:r>
          </a:p>
          <a:p>
            <a:pPr defTabSz="914400" fontAlgn="auto">
              <a:spcAft>
                <a:spcPts val="0"/>
              </a:spcAft>
            </a:pPr>
            <a:r>
              <a:rPr lang="hu-HU" sz="2400" dirty="0" smtClean="0"/>
              <a:t>Ingyenes letölthető kurzusok (iTunes U)</a:t>
            </a:r>
          </a:p>
          <a:p>
            <a:pPr defTabSz="914400" fontAlgn="auto">
              <a:spcAft>
                <a:spcPts val="0"/>
              </a:spcAft>
            </a:pPr>
            <a:endParaRPr lang="hu-HU" sz="2400" dirty="0" smtClean="0"/>
          </a:p>
          <a:p>
            <a:pPr defTabSz="914400" fontAlgn="auto">
              <a:spcAft>
                <a:spcPts val="0"/>
              </a:spcAft>
            </a:pPr>
            <a:endParaRPr lang="hu-HU" sz="2400" dirty="0" smtClean="0"/>
          </a:p>
          <a:p>
            <a:pPr defTabSz="914400" fontAlgn="auto">
              <a:spcAft>
                <a:spcPts val="0"/>
              </a:spcAft>
            </a:pPr>
            <a:endParaRPr lang="hu-HU" sz="2400" dirty="0" smtClean="0"/>
          </a:p>
          <a:p>
            <a:pPr defTabSz="914400" fontAlgn="auto">
              <a:spcAft>
                <a:spcPts val="0"/>
              </a:spcAft>
            </a:pPr>
            <a:endParaRPr lang="hu-HU" sz="2400" dirty="0"/>
          </a:p>
        </p:txBody>
      </p:sp>
      <p:pic>
        <p:nvPicPr>
          <p:cNvPr id="3088" name="Picture 16" descr="https://www.it.umass.edu/sites/oit.umass.edu/files/2014/05/09/itunes-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071" y="306447"/>
            <a:ext cx="1610385" cy="16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92fc373eb1b8428f75b-7f75e5eb51943043279413a54aaa858a.r38.cf3.rackcdn.com/2f1eb405e229b61af8406f53ba003e6c1977161080-1368606796-5193484c-620x34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19942" y="4479404"/>
            <a:ext cx="4224058" cy="237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990600"/>
          </a:xfrm>
        </p:spPr>
        <p:txBody>
          <a:bodyPr>
            <a:normAutofit/>
          </a:bodyPr>
          <a:lstStyle/>
          <a:p>
            <a:r>
              <a:rPr lang="hu-HU" b="1" dirty="0" smtClean="0"/>
              <a:t>Multimédia az interneten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153400" cy="4495800"/>
          </a:xfrm>
        </p:spPr>
        <p:txBody>
          <a:bodyPr>
            <a:normAutofit/>
          </a:bodyPr>
          <a:lstStyle/>
          <a:p>
            <a:r>
              <a:rPr lang="hu-HU" dirty="0" smtClean="0"/>
              <a:t>Több mint 30 kreatív widget bármilyen platformra</a:t>
            </a:r>
          </a:p>
          <a:p>
            <a:r>
              <a:rPr lang="hu-HU" dirty="0" smtClean="0"/>
              <a:t>Az elkészített feladatok a felhőben tárolhatók és szerkeszthetők</a:t>
            </a:r>
          </a:p>
          <a:p>
            <a:r>
              <a:rPr lang="hu-HU" dirty="0" smtClean="0"/>
              <a:t>Online tesztek készítése</a:t>
            </a:r>
          </a:p>
          <a:p>
            <a:r>
              <a:rPr lang="hu-HU" dirty="0" smtClean="0"/>
              <a:t>iBooks </a:t>
            </a:r>
            <a:r>
              <a:rPr lang="hu-HU" dirty="0" err="1" smtClean="0"/>
              <a:t>Authorba</a:t>
            </a:r>
            <a:r>
              <a:rPr lang="hu-HU" dirty="0" smtClean="0"/>
              <a:t> beépíthető widgetek</a:t>
            </a:r>
          </a:p>
          <a:p>
            <a:r>
              <a:rPr lang="hu-HU" dirty="0" smtClean="0"/>
              <a:t>Osztálymenedzselés akár </a:t>
            </a:r>
            <a:r>
              <a:rPr lang="hu-HU" dirty="0" err="1" smtClean="0"/>
              <a:t>tableten</a:t>
            </a:r>
            <a:endParaRPr lang="hu-HU" dirty="0" smtClean="0"/>
          </a:p>
          <a:p>
            <a:r>
              <a:rPr lang="hu-HU" dirty="0" smtClean="0"/>
              <a:t>A feladatok „magyarosíthatók”</a:t>
            </a:r>
          </a:p>
          <a:p>
            <a:endParaRPr lang="hu-HU" dirty="0" smtClean="0"/>
          </a:p>
        </p:txBody>
      </p:sp>
      <p:sp>
        <p:nvSpPr>
          <p:cNvPr id="4" name="AutoShape 2" descr="Képtalálat a következőre: „bookwidgets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6" y="5805264"/>
            <a:ext cx="4038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0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72008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Magyar fejlesztések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23528" y="1556791"/>
            <a:ext cx="8153400" cy="5153347"/>
          </a:xfrm>
        </p:spPr>
        <p:txBody>
          <a:bodyPr>
            <a:normAutofit/>
          </a:bodyPr>
          <a:lstStyle/>
          <a:p>
            <a:r>
              <a:rPr lang="hu-HU" dirty="0" smtClean="0"/>
              <a:t>Fájlok feltöltése, tárolása, megosztása,</a:t>
            </a:r>
          </a:p>
          <a:p>
            <a:r>
              <a:rPr lang="hu-HU" dirty="0" smtClean="0"/>
              <a:t>Interaktív feladatok készítése,</a:t>
            </a:r>
          </a:p>
          <a:p>
            <a:r>
              <a:rPr lang="hu-HU" dirty="0" smtClean="0"/>
              <a:t>Saját oktatási tartalom készítése</a:t>
            </a:r>
          </a:p>
          <a:p>
            <a:r>
              <a:rPr lang="hu-HU" dirty="0" smtClean="0"/>
              <a:t>Tanulói csoportok létrehozása, menedzselése</a:t>
            </a:r>
          </a:p>
          <a:p>
            <a:endParaRPr lang="hu-HU" dirty="0"/>
          </a:p>
          <a:p>
            <a:r>
              <a:rPr lang="hu-HU" dirty="0" smtClean="0"/>
              <a:t>Online tesztkészítő program,</a:t>
            </a:r>
          </a:p>
          <a:p>
            <a:r>
              <a:rPr lang="hu-HU" dirty="0" smtClean="0"/>
              <a:t>Eredmények azonnal,</a:t>
            </a:r>
          </a:p>
          <a:p>
            <a:r>
              <a:rPr lang="hu-HU" dirty="0" smtClean="0"/>
              <a:t>Mobil eszközről kezelhető, </a:t>
            </a:r>
          </a:p>
          <a:p>
            <a:r>
              <a:rPr lang="hu-HU" dirty="0" smtClean="0"/>
              <a:t>Nyomtatási lehetőség, eredmények exportja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AutoShape 2" descr="Képtalálat a következőre: „bookwidgets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46" name="Picture 2" descr="https://redmenta.com/design/img/redmenta_logo_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54" y="4941168"/>
            <a:ext cx="1768971" cy="176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ardos-vasvar.sulinet.hu/zs_kep/sulin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36712"/>
            <a:ext cx="2520792" cy="9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153400" cy="990600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76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344</Words>
  <Application>Microsoft Office PowerPoint</Application>
  <PresentationFormat>Diavetítés a képernyőre (4:3 oldalarány)</PresentationFormat>
  <Paragraphs>61</Paragraphs>
  <Slides>9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2_Medián</vt:lpstr>
      <vt:lpstr>Felhő alapú  informatikai rendszerek VS. Lexikális ismeretek</vt:lpstr>
      <vt:lpstr>Hogyan kerül a „felhő” az asztalra?</vt:lpstr>
      <vt:lpstr>Mi is az a Cloud Computing?</vt:lpstr>
      <vt:lpstr>A Cloud Computing jellemzői</vt:lpstr>
      <vt:lpstr>Oktatás a felhőben</vt:lpstr>
      <vt:lpstr>Oktatási szolgáltatások</vt:lpstr>
      <vt:lpstr>Multimédia az interneten</vt:lpstr>
      <vt:lpstr>Magyar fejlesztések</vt:lpstr>
      <vt:lpstr>Köszönöm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HP</cp:lastModifiedBy>
  <cp:revision>78</cp:revision>
  <dcterms:created xsi:type="dcterms:W3CDTF">2014-03-03T11:13:53Z</dcterms:created>
  <dcterms:modified xsi:type="dcterms:W3CDTF">2016-03-29T22:11:08Z</dcterms:modified>
</cp:coreProperties>
</file>