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3010"/>
    <a:srgbClr val="D3D8BD"/>
    <a:srgbClr val="766F54"/>
    <a:srgbClr val="D2D4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10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u-HU" sz="4000" dirty="0"/>
              <a:t>Tapasztalatok </a:t>
            </a:r>
            <a:br>
              <a:rPr lang="hu-HU" sz="4000" dirty="0"/>
            </a:br>
            <a:r>
              <a:rPr lang="hu-HU" sz="4000" dirty="0"/>
              <a:t>a Nemzeti Köznevelési Portál (NKP) tesztrendszerének használatáról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Az adaptivitás tükrében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856" y="757377"/>
            <a:ext cx="2740756" cy="954107"/>
          </a:xfrm>
          <a:prstGeom prst="rect">
            <a:avLst/>
          </a:prstGeom>
          <a:ln>
            <a:solidFill>
              <a:srgbClr val="D3D8BD"/>
            </a:solidFill>
          </a:ln>
        </p:spPr>
      </p:pic>
      <p:sp>
        <p:nvSpPr>
          <p:cNvPr id="5" name="Szövegdoboz 4"/>
          <p:cNvSpPr txBox="1"/>
          <p:nvPr/>
        </p:nvSpPr>
        <p:spPr>
          <a:xfrm>
            <a:off x="2589212" y="695822"/>
            <a:ext cx="6795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rgbClr val="766F54"/>
                </a:solidFill>
              </a:rPr>
              <a:t>Tömösközi</a:t>
            </a:r>
            <a:r>
              <a:rPr lang="hu-HU" sz="1600" b="1" dirty="0">
                <a:solidFill>
                  <a:srgbClr val="766F54"/>
                </a:solidFill>
              </a:rPr>
              <a:t> Péter</a:t>
            </a:r>
          </a:p>
          <a:p>
            <a:r>
              <a:rPr lang="hu-HU" sz="1600" dirty="0">
                <a:solidFill>
                  <a:srgbClr val="766F54"/>
                </a:solidFill>
              </a:rPr>
              <a:t>Eszterházy Károly Főiskola, Eger</a:t>
            </a:r>
          </a:p>
          <a:p>
            <a:r>
              <a:rPr lang="hu-HU" sz="1600" dirty="0">
                <a:solidFill>
                  <a:srgbClr val="766F54"/>
                </a:solidFill>
              </a:rPr>
              <a:t>tpeter@ektf.hu</a:t>
            </a:r>
          </a:p>
        </p:txBody>
      </p:sp>
      <p:sp>
        <p:nvSpPr>
          <p:cNvPr id="8" name="Téglalap 7"/>
          <p:cNvSpPr/>
          <p:nvPr/>
        </p:nvSpPr>
        <p:spPr>
          <a:xfrm>
            <a:off x="2589212" y="5518941"/>
            <a:ext cx="8691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NETWORKSHOP 2016</a:t>
            </a:r>
          </a:p>
          <a:p>
            <a:r>
              <a:rPr lang="hu-HU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Debrecen, 2016. március 29. – április 1.</a:t>
            </a:r>
          </a:p>
        </p:txBody>
      </p:sp>
    </p:spTree>
    <p:extLst>
      <p:ext uri="{BB962C8B-B14F-4D97-AF65-F5344CB8AC3E}">
        <p14:creationId xmlns:p14="http://schemas.microsoft.com/office/powerpoint/2010/main" val="1875459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kísérlet: </a:t>
            </a:r>
            <a:br>
              <a:rPr lang="hu-HU" dirty="0"/>
            </a:br>
            <a:r>
              <a:rPr lang="hu-HU" dirty="0"/>
              <a:t>2015. július – november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1" y="2133600"/>
            <a:ext cx="5590513" cy="3777622"/>
          </a:xfrm>
        </p:spPr>
        <p:txBody>
          <a:bodyPr/>
          <a:lstStyle/>
          <a:p>
            <a:r>
              <a:rPr lang="hu-HU" b="1" dirty="0"/>
              <a:t>Tananyag:</a:t>
            </a:r>
            <a:r>
              <a:rPr lang="hu-HU" dirty="0"/>
              <a:t> 7. évfolyam matematika tantárgy az OFI kísérleti tankönyve alapján</a:t>
            </a:r>
          </a:p>
          <a:p>
            <a:r>
              <a:rPr lang="hu-HU" b="1" dirty="0"/>
              <a:t>Témakör:</a:t>
            </a:r>
            <a:r>
              <a:rPr lang="hu-HU" dirty="0"/>
              <a:t> racionális számok</a:t>
            </a:r>
          </a:p>
          <a:p>
            <a:r>
              <a:rPr lang="hu-HU" b="1" dirty="0"/>
              <a:t>A kísérletbe bevont személyek:</a:t>
            </a:r>
            <a:r>
              <a:rPr lang="hu-HU" dirty="0"/>
              <a:t> 5 pedagógus, kb. 120 tanuló</a:t>
            </a:r>
          </a:p>
          <a:p>
            <a:r>
              <a:rPr lang="hu-HU" b="1" dirty="0"/>
              <a:t>Tesztkérdés-adatbázis:</a:t>
            </a:r>
            <a:r>
              <a:rPr lang="hu-HU" dirty="0"/>
              <a:t> 1000-nél több tesztkérdés</a:t>
            </a:r>
          </a:p>
          <a:p>
            <a:r>
              <a:rPr lang="hu-HU" b="1" dirty="0"/>
              <a:t>Komoly probléma:</a:t>
            </a:r>
            <a:r>
              <a:rPr lang="hu-HU" dirty="0"/>
              <a:t> a tesztkérdések és válaszok szövege csak </a:t>
            </a:r>
            <a:r>
              <a:rPr lang="hu-HU" dirty="0" err="1"/>
              <a:t>plain</a:t>
            </a:r>
            <a:r>
              <a:rPr lang="hu-HU" dirty="0"/>
              <a:t> text lehet</a:t>
            </a:r>
          </a:p>
          <a:p>
            <a:r>
              <a:rPr lang="hu-HU" b="1" dirty="0"/>
              <a:t>Megoldás:</a:t>
            </a:r>
            <a:r>
              <a:rPr lang="hu-HU" dirty="0"/>
              <a:t> majdnem mindent(!) képként kellett reprezentálnunk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243" y="624110"/>
            <a:ext cx="3139933" cy="4595183"/>
          </a:xfrm>
          <a:prstGeom prst="rect">
            <a:avLst/>
          </a:prstGeom>
          <a:ln>
            <a:solidFill>
              <a:srgbClr val="D3D8BD"/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097" y="2354208"/>
            <a:ext cx="3153506" cy="4188667"/>
          </a:xfrm>
          <a:prstGeom prst="rect">
            <a:avLst/>
          </a:prstGeom>
          <a:ln>
            <a:solidFill>
              <a:srgbClr val="D3D8BD"/>
            </a:solidFill>
          </a:ln>
        </p:spPr>
      </p:pic>
    </p:spTree>
    <p:extLst>
      <p:ext uri="{BB962C8B-B14F-4D97-AF65-F5344CB8AC3E}">
        <p14:creationId xmlns:p14="http://schemas.microsoft.com/office/powerpoint/2010/main" val="712615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kísérlet: </a:t>
            </a:r>
            <a:br>
              <a:rPr lang="hu-HU" dirty="0"/>
            </a:br>
            <a:r>
              <a:rPr lang="hu-HU" dirty="0"/>
              <a:t>2015. július – november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Az adaptivitás megvalósítása*</a:t>
            </a:r>
          </a:p>
          <a:p>
            <a:pPr lvl="1"/>
            <a:r>
              <a:rPr lang="hu-HU" dirty="0"/>
              <a:t>12-elemű tesztsorok, melyekből 6-6 random kérdés jelenik meg egy lejátszáskor</a:t>
            </a:r>
          </a:p>
          <a:p>
            <a:pPr lvl="1"/>
            <a:r>
              <a:rPr lang="hu-HU" dirty="0"/>
              <a:t>A tesztsorok nehézsége ötszintű: </a:t>
            </a:r>
            <a:r>
              <a:rPr lang="hu-HU" b="1" dirty="0"/>
              <a:t>A szint</a:t>
            </a:r>
            <a:r>
              <a:rPr lang="hu-HU" dirty="0"/>
              <a:t> </a:t>
            </a:r>
            <a:r>
              <a:rPr lang="hu-HU" i="1" dirty="0"/>
              <a:t>(legegyszerűbb)</a:t>
            </a:r>
            <a:r>
              <a:rPr lang="hu-HU" dirty="0"/>
              <a:t> → </a:t>
            </a:r>
            <a:r>
              <a:rPr lang="hu-HU" b="1" dirty="0"/>
              <a:t>E szint</a:t>
            </a:r>
            <a:r>
              <a:rPr lang="hu-HU" dirty="0"/>
              <a:t> </a:t>
            </a:r>
            <a:r>
              <a:rPr lang="hu-HU" i="1" dirty="0"/>
              <a:t>(legnehezebb)</a:t>
            </a:r>
          </a:p>
          <a:p>
            <a:pPr lvl="1"/>
            <a:r>
              <a:rPr lang="hu-HU" dirty="0"/>
              <a:t>A szintlépés feltételei:</a:t>
            </a:r>
          </a:p>
          <a:p>
            <a:pPr lvl="2"/>
            <a:r>
              <a:rPr lang="hu-HU" dirty="0"/>
              <a:t>60%-</a:t>
            </a:r>
            <a:r>
              <a:rPr lang="hu-HU" dirty="0" err="1"/>
              <a:t>os</a:t>
            </a:r>
            <a:r>
              <a:rPr lang="hu-HU" dirty="0"/>
              <a:t> eredmény alatt egy szinttel lejjebb lép</a:t>
            </a:r>
          </a:p>
          <a:p>
            <a:pPr lvl="2"/>
            <a:r>
              <a:rPr lang="hu-HU" dirty="0"/>
              <a:t>60–80%-</a:t>
            </a:r>
            <a:r>
              <a:rPr lang="hu-HU" dirty="0" err="1"/>
              <a:t>os</a:t>
            </a:r>
            <a:r>
              <a:rPr lang="hu-HU" dirty="0"/>
              <a:t> eredmény esetén szinten marad</a:t>
            </a:r>
          </a:p>
          <a:p>
            <a:pPr lvl="2"/>
            <a:r>
              <a:rPr lang="hu-HU" dirty="0"/>
              <a:t>80%-</a:t>
            </a:r>
            <a:r>
              <a:rPr lang="hu-HU" dirty="0" err="1"/>
              <a:t>os</a:t>
            </a:r>
            <a:r>
              <a:rPr lang="hu-HU" dirty="0"/>
              <a:t> teljesítmény fölött egy szinttel feljebb lép</a:t>
            </a:r>
          </a:p>
        </p:txBody>
      </p:sp>
      <p:cxnSp>
        <p:nvCxnSpPr>
          <p:cNvPr id="5" name="Egyenes összekötő 4"/>
          <p:cNvCxnSpPr/>
          <p:nvPr/>
        </p:nvCxnSpPr>
        <p:spPr>
          <a:xfrm>
            <a:off x="2592925" y="5993476"/>
            <a:ext cx="28103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2489456" y="6076604"/>
            <a:ext cx="7070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* A kísérlet idején még nem volt elérhető az NKP-</a:t>
            </a:r>
            <a:r>
              <a:rPr lang="hu-HU" sz="1200" dirty="0" err="1"/>
              <a:t>ban</a:t>
            </a:r>
            <a:r>
              <a:rPr lang="hu-HU" sz="1200" dirty="0"/>
              <a:t> azóta beépített adaptív tesztmotor</a:t>
            </a:r>
          </a:p>
        </p:txBody>
      </p:sp>
    </p:spTree>
    <p:extLst>
      <p:ext uri="{BB962C8B-B14F-4D97-AF65-F5344CB8AC3E}">
        <p14:creationId xmlns:p14="http://schemas.microsoft.com/office/powerpoint/2010/main" val="381638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Eredmények, tapasztalatok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/>
              <a:t>Eredmények:</a:t>
            </a:r>
            <a:r>
              <a:rPr lang="hu-HU" dirty="0"/>
              <a:t> </a:t>
            </a:r>
          </a:p>
          <a:p>
            <a:pPr lvl="1"/>
            <a:r>
              <a:rPr lang="hu-HU" dirty="0"/>
              <a:t>Feltöltve kb. 360 tesztfeladat, elegendő számú tesztsorba rendezve</a:t>
            </a:r>
          </a:p>
          <a:p>
            <a:pPr lvl="1"/>
            <a:r>
              <a:rPr lang="hu-HU" dirty="0"/>
              <a:t>Kb. 120 tanulói regisztráció</a:t>
            </a:r>
          </a:p>
          <a:p>
            <a:pPr lvl="1"/>
            <a:r>
              <a:rPr lang="hu-HU" dirty="0"/>
              <a:t>A tényleges kipróbálás aktív időszaka kb. 3 hét (sajnos ez elég rövid idő)</a:t>
            </a:r>
          </a:p>
          <a:p>
            <a:r>
              <a:rPr lang="hu-HU" b="1" dirty="0"/>
              <a:t>Tapasztalatok:</a:t>
            </a:r>
          </a:p>
          <a:p>
            <a:pPr lvl="1"/>
            <a:r>
              <a:rPr lang="hu-HU" dirty="0"/>
              <a:t>A tanulók IKT-kompetenciája maximálisan elegendő az önálló használathoz</a:t>
            </a:r>
          </a:p>
          <a:p>
            <a:pPr lvl="1"/>
            <a:r>
              <a:rPr lang="hu-HU" dirty="0"/>
              <a:t>Egészen jelentős érdeklődés az újdonság iránt</a:t>
            </a:r>
          </a:p>
          <a:p>
            <a:pPr lvl="1"/>
            <a:r>
              <a:rPr lang="hu-HU" dirty="0"/>
              <a:t>Folyamatos kapcsolattartás a fejlesztőkkel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85878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Eredmények, tapasztalatok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/>
              <a:t>Tapasztalatok:</a:t>
            </a:r>
          </a:p>
          <a:p>
            <a:pPr lvl="1"/>
            <a:r>
              <a:rPr lang="hu-HU" dirty="0"/>
              <a:t>A kérdések kb. 15–18%-a nem olyan nehézségű, amilyennek a pedagógus jelölte</a:t>
            </a:r>
          </a:p>
          <a:p>
            <a:pPr lvl="1"/>
            <a:r>
              <a:rPr lang="hu-HU" dirty="0"/>
              <a:t>A tesztrendszer jól átgondolt tervezés eredménye, de időnként túlbonyolított</a:t>
            </a:r>
            <a:br>
              <a:rPr lang="hu-HU" dirty="0"/>
            </a:br>
            <a:r>
              <a:rPr lang="hu-HU" dirty="0"/>
              <a:t>(nagyon sok a felesleges kattintás)</a:t>
            </a:r>
          </a:p>
          <a:p>
            <a:pPr lvl="1"/>
            <a:r>
              <a:rPr lang="hu-HU" dirty="0"/>
              <a:t>Számos javaslat a fejlesztők számára</a:t>
            </a:r>
          </a:p>
          <a:p>
            <a:pPr lvl="1"/>
            <a:r>
              <a:rPr lang="hu-HU" dirty="0"/>
              <a:t>A következő évfolyam 2016. szeptembertől novemberig használni tudja, </a:t>
            </a:r>
            <a:br>
              <a:rPr lang="hu-HU" dirty="0"/>
            </a:br>
            <a:r>
              <a:rPr lang="hu-HU" dirty="0"/>
              <a:t>pontos méréseket tervezünk:</a:t>
            </a:r>
          </a:p>
          <a:p>
            <a:pPr lvl="2"/>
            <a:r>
              <a:rPr lang="hu-HU" dirty="0"/>
              <a:t>Tanulók teljesítményének változása</a:t>
            </a:r>
          </a:p>
          <a:p>
            <a:pPr lvl="2"/>
            <a:r>
              <a:rPr lang="hu-HU" dirty="0"/>
              <a:t>Az adaptivitás finomhangolása, az azóta elkészült adaptív tesztmotor vizsgálata</a:t>
            </a:r>
          </a:p>
          <a:p>
            <a:pPr lvl="2"/>
            <a:r>
              <a:rPr lang="hu-HU" dirty="0"/>
              <a:t>Más tantárgyak bevonása(?)</a:t>
            </a:r>
          </a:p>
        </p:txBody>
      </p:sp>
    </p:spTree>
    <p:extLst>
      <p:ext uri="{BB962C8B-B14F-4D97-AF65-F5344CB8AC3E}">
        <p14:creationId xmlns:p14="http://schemas.microsoft.com/office/powerpoint/2010/main" val="1927692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1773039"/>
            <a:ext cx="8911687" cy="1280890"/>
          </a:xfrm>
        </p:spPr>
        <p:txBody>
          <a:bodyPr/>
          <a:lstStyle/>
          <a:p>
            <a:r>
              <a:rPr lang="hu-HU" dirty="0"/>
              <a:t>Köszönöm a figyelmet!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856" y="757377"/>
            <a:ext cx="2740756" cy="954107"/>
          </a:xfrm>
          <a:prstGeom prst="rect">
            <a:avLst/>
          </a:prstGeom>
          <a:ln>
            <a:solidFill>
              <a:srgbClr val="D3D8BD"/>
            </a:solidFill>
          </a:ln>
        </p:spPr>
      </p:pic>
      <p:sp>
        <p:nvSpPr>
          <p:cNvPr id="7" name="Szövegdoboz 6"/>
          <p:cNvSpPr txBox="1"/>
          <p:nvPr/>
        </p:nvSpPr>
        <p:spPr>
          <a:xfrm>
            <a:off x="2589212" y="695822"/>
            <a:ext cx="6795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rgbClr val="766F54"/>
                </a:solidFill>
              </a:rPr>
              <a:t>Tömösközi</a:t>
            </a:r>
            <a:r>
              <a:rPr lang="hu-HU" sz="1600" b="1" dirty="0">
                <a:solidFill>
                  <a:srgbClr val="766F54"/>
                </a:solidFill>
              </a:rPr>
              <a:t> Péter</a:t>
            </a:r>
          </a:p>
          <a:p>
            <a:r>
              <a:rPr lang="hu-HU" sz="1600" dirty="0">
                <a:solidFill>
                  <a:srgbClr val="766F54"/>
                </a:solidFill>
              </a:rPr>
              <a:t>Eszterházy Károly Főiskola, Eger</a:t>
            </a:r>
          </a:p>
          <a:p>
            <a:r>
              <a:rPr lang="hu-HU" sz="1600" dirty="0">
                <a:solidFill>
                  <a:srgbClr val="766F54"/>
                </a:solidFill>
              </a:rPr>
              <a:t>tpeter@ektf.hu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527" y="2745060"/>
            <a:ext cx="5935085" cy="395123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162" y="4826591"/>
            <a:ext cx="2804550" cy="18697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211" y="2745060"/>
            <a:ext cx="2808451" cy="186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8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Adaptivitás a pedagógiában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9212" y="2133600"/>
            <a:ext cx="7468853" cy="3777622"/>
          </a:xfrm>
        </p:spPr>
        <p:txBody>
          <a:bodyPr>
            <a:normAutofit/>
          </a:bodyPr>
          <a:lstStyle/>
          <a:p>
            <a:r>
              <a:rPr lang="hu-HU" dirty="0"/>
              <a:t>A hétköznapi értelmezésben: </a:t>
            </a:r>
            <a:r>
              <a:rPr lang="hu-HU" b="1" dirty="0"/>
              <a:t>adaptivitás = alkalmazkodás</a:t>
            </a:r>
          </a:p>
          <a:p>
            <a:pPr lvl="1"/>
            <a:r>
              <a:rPr lang="hu-HU" dirty="0"/>
              <a:t>Ki alkalmazkodik?</a:t>
            </a:r>
          </a:p>
          <a:p>
            <a:pPr lvl="1"/>
            <a:r>
              <a:rPr lang="hu-HU" dirty="0"/>
              <a:t>Kihez, mihez alkalmazkodik?</a:t>
            </a:r>
          </a:p>
          <a:p>
            <a:pPr lvl="1"/>
            <a:r>
              <a:rPr lang="hu-HU" dirty="0"/>
              <a:t>Miért?</a:t>
            </a:r>
          </a:p>
          <a:p>
            <a:r>
              <a:rPr lang="hu-HU" b="1" dirty="0"/>
              <a:t>Nádasi Mária </a:t>
            </a:r>
            <a:r>
              <a:rPr lang="hu-HU" dirty="0"/>
              <a:t>értelmezésében:</a:t>
            </a:r>
            <a:br>
              <a:rPr lang="hu-HU" dirty="0"/>
            </a:br>
            <a:r>
              <a:rPr lang="hu-HU" dirty="0"/>
              <a:t>„Az adaptivitás az egyéni sajátosságokra tekintettel lévő differenciálást és az egyéni sajátosságok ismeretében megvalósuló egységes oktatást jelenti.”</a:t>
            </a:r>
          </a:p>
          <a:p>
            <a:r>
              <a:rPr lang="hu-HU" b="1" dirty="0"/>
              <a:t>Kulcsszavak: </a:t>
            </a:r>
            <a:r>
              <a:rPr lang="hu-HU" dirty="0"/>
              <a:t>nyílt oktatás, egyéni sajátosságok, differenciálás, egységes oktatás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35471" r="19880"/>
          <a:stretch/>
        </p:blipFill>
        <p:spPr>
          <a:xfrm>
            <a:off x="10199514" y="624110"/>
            <a:ext cx="1712422" cy="2547331"/>
          </a:xfrm>
          <a:prstGeom prst="rect">
            <a:avLst/>
          </a:prstGeom>
          <a:ln>
            <a:solidFill>
              <a:srgbClr val="D3D8BD"/>
            </a:solidFill>
          </a:ln>
        </p:spPr>
      </p:pic>
      <p:sp>
        <p:nvSpPr>
          <p:cNvPr id="6" name="Szövegdoboz 5"/>
          <p:cNvSpPr txBox="1"/>
          <p:nvPr/>
        </p:nvSpPr>
        <p:spPr>
          <a:xfrm>
            <a:off x="10108071" y="3129876"/>
            <a:ext cx="1945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rgbClr val="A53010"/>
                </a:solidFill>
              </a:rPr>
              <a:t>Nádasi Mária</a:t>
            </a:r>
          </a:p>
        </p:txBody>
      </p:sp>
      <p:cxnSp>
        <p:nvCxnSpPr>
          <p:cNvPr id="8" name="Egyenes összekötő 7"/>
          <p:cNvCxnSpPr/>
          <p:nvPr/>
        </p:nvCxnSpPr>
        <p:spPr>
          <a:xfrm>
            <a:off x="10199514" y="3531570"/>
            <a:ext cx="17124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4099" y="3701787"/>
            <a:ext cx="1147837" cy="1555319"/>
          </a:xfrm>
          <a:prstGeom prst="rect">
            <a:avLst/>
          </a:prstGeom>
          <a:ln>
            <a:solidFill>
              <a:srgbClr val="D3D8BD"/>
            </a:solidFill>
          </a:ln>
        </p:spPr>
      </p:pic>
    </p:spTree>
    <p:extLst>
      <p:ext uri="{BB962C8B-B14F-4D97-AF65-F5344CB8AC3E}">
        <p14:creationId xmlns:p14="http://schemas.microsoft.com/office/powerpoint/2010/main" val="640611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Adaptivitás az oktatásban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/>
              <a:t>Zárt oktatás:</a:t>
            </a:r>
            <a:r>
              <a:rPr lang="hu-HU" dirty="0"/>
              <a:t> középpontban a tanár</a:t>
            </a:r>
          </a:p>
          <a:p>
            <a:r>
              <a:rPr lang="hu-HU" b="1" dirty="0"/>
              <a:t>Nyílt oktatás:</a:t>
            </a:r>
            <a:r>
              <a:rPr lang="hu-HU" dirty="0"/>
              <a:t> középpontban a tanuló és a tanár</a:t>
            </a:r>
          </a:p>
          <a:p>
            <a:r>
              <a:rPr lang="hu-HU" b="1" dirty="0"/>
              <a:t>Differenciálás:</a:t>
            </a:r>
            <a:r>
              <a:rPr lang="hu-HU" dirty="0"/>
              <a:t> egyénekre koncentrál </a:t>
            </a:r>
          </a:p>
          <a:p>
            <a:r>
              <a:rPr lang="hu-HU" b="1" dirty="0"/>
              <a:t>Adaptivitás:</a:t>
            </a:r>
            <a:r>
              <a:rPr lang="hu-HU" dirty="0"/>
              <a:t> az egyénre, mint társas lényre koncentrál</a:t>
            </a:r>
          </a:p>
          <a:p>
            <a:pPr lvl="1"/>
            <a:r>
              <a:rPr lang="hu-HU" dirty="0"/>
              <a:t>A gyermek önálló, döntésképes, motivált, kreatív és konstruktív kritikai szellemű</a:t>
            </a:r>
          </a:p>
          <a:p>
            <a:pPr lvl="1"/>
            <a:r>
              <a:rPr lang="hu-HU" dirty="0"/>
              <a:t>Ehhez eszközöket kell találni</a:t>
            </a:r>
          </a:p>
          <a:p>
            <a:pPr lvl="1"/>
            <a:r>
              <a:rPr lang="hu-HU" b="1" dirty="0">
                <a:solidFill>
                  <a:srgbClr val="A53010"/>
                </a:solidFill>
              </a:rPr>
              <a:t>Nem lehet bevezetni </a:t>
            </a:r>
            <a:r>
              <a:rPr lang="hu-HU" dirty="0"/>
              <a:t>(mindig egyéni döntés eredménye)</a:t>
            </a:r>
          </a:p>
          <a:p>
            <a:pPr lvl="1"/>
            <a:r>
              <a:rPr lang="hu-HU" dirty="0"/>
              <a:t>Nem több munkát, hanem más munkát igényel</a:t>
            </a:r>
          </a:p>
          <a:p>
            <a:pPr lvl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65317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Adaptivitás az oktatásban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/>
              <a:t>Döntések az adaptív oktatás bevezetésekor</a:t>
            </a:r>
          </a:p>
          <a:p>
            <a:pPr lvl="1"/>
            <a:r>
              <a:rPr lang="hu-HU" dirty="0"/>
              <a:t>Le kell számolni a zárt oktatás nyújtotta életérzéssel</a:t>
            </a:r>
          </a:p>
          <a:p>
            <a:pPr lvl="1"/>
            <a:r>
              <a:rPr lang="hu-HU" dirty="0"/>
              <a:t>A gyermek számára az iskola elsősorban a társas viszonyok színhelye</a:t>
            </a:r>
          </a:p>
          <a:p>
            <a:pPr lvl="1"/>
            <a:r>
              <a:rPr lang="hu-HU" dirty="0"/>
              <a:t>Témacentrikus oktatás</a:t>
            </a:r>
          </a:p>
          <a:p>
            <a:r>
              <a:rPr lang="hu-HU" b="1" dirty="0"/>
              <a:t>Probléma:</a:t>
            </a:r>
            <a:r>
              <a:rPr lang="hu-HU" dirty="0"/>
              <a:t> a magyar közoktatási rendszer ennél sokkal rugalmatlanabb</a:t>
            </a:r>
          </a:p>
          <a:p>
            <a:r>
              <a:rPr lang="hu-HU" b="1" dirty="0"/>
              <a:t>Lehetőség:</a:t>
            </a:r>
            <a:r>
              <a:rPr lang="hu-HU" dirty="0"/>
              <a:t> átmenet keresése a nyílt és a zárt oktatás között</a:t>
            </a:r>
          </a:p>
          <a:p>
            <a:pPr lvl="1"/>
            <a:r>
              <a:rPr lang="hu-HU" dirty="0"/>
              <a:t>Előzetes tudásra építés</a:t>
            </a:r>
          </a:p>
          <a:p>
            <a:pPr lvl="1"/>
            <a:r>
              <a:rPr lang="hu-HU" dirty="0"/>
              <a:t>Tartalom megváltoztatása</a:t>
            </a:r>
          </a:p>
          <a:p>
            <a:pPr lvl="1"/>
            <a:r>
              <a:rPr lang="hu-HU" dirty="0"/>
              <a:t>Értékelési mód megváltoztatása</a:t>
            </a:r>
          </a:p>
          <a:p>
            <a:pPr lvl="1"/>
            <a:r>
              <a:rPr lang="hu-HU" dirty="0"/>
              <a:t>Az oktatásszervezés megváltoztatása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20446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Adaptivitás az elektronikus tanulási </a:t>
            </a:r>
            <a:r>
              <a:rPr lang="hu-HU" dirty="0" err="1"/>
              <a:t>környezetekben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/>
              <a:t>Lehetőségek:</a:t>
            </a:r>
          </a:p>
          <a:p>
            <a:pPr lvl="1"/>
            <a:r>
              <a:rPr lang="hu-HU" dirty="0"/>
              <a:t>A szoftver mindig pontosan ismeri a tanuló aktuális képességszintjét, tudását</a:t>
            </a:r>
          </a:p>
          <a:p>
            <a:pPr lvl="1"/>
            <a:r>
              <a:rPr lang="hu-HU" dirty="0"/>
              <a:t>A differenciálás maximálisan egyénre szabható: mindenki a saját </a:t>
            </a:r>
            <a:r>
              <a:rPr lang="hu-HU" b="1" u="sng" dirty="0">
                <a:solidFill>
                  <a:srgbClr val="A53010"/>
                </a:solidFill>
              </a:rPr>
              <a:t>aktuális</a:t>
            </a:r>
            <a:r>
              <a:rPr lang="hu-HU" dirty="0"/>
              <a:t> szintjén nyújthat maximális teljesítményt</a:t>
            </a:r>
          </a:p>
          <a:p>
            <a:pPr lvl="1"/>
            <a:r>
              <a:rPr lang="hu-HU" dirty="0"/>
              <a:t>Tanulás tér és időkorlátok nélkül: bárhol, bármikor </a:t>
            </a:r>
            <a:br>
              <a:rPr lang="hu-HU" dirty="0"/>
            </a:br>
            <a:r>
              <a:rPr lang="hu-HU" dirty="0"/>
              <a:t>(BYOD – </a:t>
            </a:r>
            <a:r>
              <a:rPr lang="hu-HU" dirty="0" err="1"/>
              <a:t>Bring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Own</a:t>
            </a:r>
            <a:r>
              <a:rPr lang="hu-HU" dirty="0"/>
              <a:t> </a:t>
            </a:r>
            <a:r>
              <a:rPr lang="hu-HU" dirty="0" err="1"/>
              <a:t>Device</a:t>
            </a:r>
            <a:r>
              <a:rPr lang="hu-HU" dirty="0"/>
              <a:t>)</a:t>
            </a:r>
          </a:p>
          <a:p>
            <a:r>
              <a:rPr lang="hu-HU" b="1" dirty="0"/>
              <a:t>Veszélyek:</a:t>
            </a:r>
          </a:p>
          <a:p>
            <a:pPr lvl="1"/>
            <a:r>
              <a:rPr lang="hu-HU" dirty="0"/>
              <a:t>Hogyan tartható fenn a motiváció?</a:t>
            </a:r>
          </a:p>
          <a:p>
            <a:pPr lvl="1"/>
            <a:r>
              <a:rPr lang="hu-HU" dirty="0"/>
              <a:t>Pontosan mit mér a szoftver?</a:t>
            </a:r>
          </a:p>
          <a:p>
            <a:pPr lvl="1"/>
            <a:r>
              <a:rPr lang="hu-HU" dirty="0"/>
              <a:t>Biztosan garantálható mindenki számára</a:t>
            </a:r>
            <a:br>
              <a:rPr lang="hu-HU" dirty="0"/>
            </a:br>
            <a:r>
              <a:rPr lang="hu-HU" dirty="0"/>
              <a:t>az egyéni tanulási útvonal?</a:t>
            </a:r>
          </a:p>
          <a:p>
            <a:pPr lvl="1"/>
            <a:endParaRPr lang="hu-HU" dirty="0"/>
          </a:p>
        </p:txBody>
      </p:sp>
      <p:grpSp>
        <p:nvGrpSpPr>
          <p:cNvPr id="163" name="Csoportba foglalás 162"/>
          <p:cNvGrpSpPr/>
          <p:nvPr/>
        </p:nvGrpSpPr>
        <p:grpSpPr>
          <a:xfrm>
            <a:off x="8021782" y="3940237"/>
            <a:ext cx="3482830" cy="1970985"/>
            <a:chOff x="8021782" y="4596939"/>
            <a:chExt cx="3482830" cy="1970985"/>
          </a:xfrm>
        </p:grpSpPr>
        <p:sp>
          <p:nvSpPr>
            <p:cNvPr id="4" name="Ellipszis 3"/>
            <p:cNvSpPr/>
            <p:nvPr/>
          </p:nvSpPr>
          <p:spPr>
            <a:xfrm>
              <a:off x="8021782" y="5254517"/>
              <a:ext cx="656705" cy="6567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800" dirty="0"/>
                <a:t>START</a:t>
              </a:r>
            </a:p>
          </p:txBody>
        </p:sp>
        <p:sp>
          <p:nvSpPr>
            <p:cNvPr id="5" name="Ellipszis 4"/>
            <p:cNvSpPr/>
            <p:nvPr/>
          </p:nvSpPr>
          <p:spPr>
            <a:xfrm>
              <a:off x="10847907" y="5254517"/>
              <a:ext cx="656705" cy="6567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800" dirty="0"/>
                <a:t>STOP</a:t>
              </a:r>
            </a:p>
          </p:txBody>
        </p:sp>
        <p:sp>
          <p:nvSpPr>
            <p:cNvPr id="10" name="Ellipszis 9"/>
            <p:cNvSpPr/>
            <p:nvPr/>
          </p:nvSpPr>
          <p:spPr>
            <a:xfrm>
              <a:off x="9496227" y="5278581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Ellipszis 10"/>
            <p:cNvSpPr/>
            <p:nvPr/>
          </p:nvSpPr>
          <p:spPr>
            <a:xfrm>
              <a:off x="9496227" y="5619402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Ellipszis 11"/>
            <p:cNvSpPr/>
            <p:nvPr/>
          </p:nvSpPr>
          <p:spPr>
            <a:xfrm>
              <a:off x="9496227" y="4596939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Ellipszis 12"/>
            <p:cNvSpPr/>
            <p:nvPr/>
          </p:nvSpPr>
          <p:spPr>
            <a:xfrm>
              <a:off x="9496227" y="4937760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Ellipszis 13"/>
            <p:cNvSpPr/>
            <p:nvPr/>
          </p:nvSpPr>
          <p:spPr>
            <a:xfrm>
              <a:off x="9496227" y="6002660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Ellipszis 14"/>
            <p:cNvSpPr/>
            <p:nvPr/>
          </p:nvSpPr>
          <p:spPr>
            <a:xfrm>
              <a:off x="9496227" y="6343481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Ellipszis 15"/>
            <p:cNvSpPr/>
            <p:nvPr/>
          </p:nvSpPr>
          <p:spPr>
            <a:xfrm>
              <a:off x="9839178" y="5278581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" name="Ellipszis 16"/>
            <p:cNvSpPr/>
            <p:nvPr/>
          </p:nvSpPr>
          <p:spPr>
            <a:xfrm>
              <a:off x="9839178" y="5619402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Ellipszis 17"/>
            <p:cNvSpPr/>
            <p:nvPr/>
          </p:nvSpPr>
          <p:spPr>
            <a:xfrm>
              <a:off x="9839178" y="4596939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" name="Ellipszis 18"/>
            <p:cNvSpPr/>
            <p:nvPr/>
          </p:nvSpPr>
          <p:spPr>
            <a:xfrm>
              <a:off x="9839178" y="4937760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" name="Ellipszis 19"/>
            <p:cNvSpPr/>
            <p:nvPr/>
          </p:nvSpPr>
          <p:spPr>
            <a:xfrm>
              <a:off x="9839178" y="6002660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1" name="Ellipszis 20"/>
            <p:cNvSpPr/>
            <p:nvPr/>
          </p:nvSpPr>
          <p:spPr>
            <a:xfrm>
              <a:off x="9839178" y="6343481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" name="Ellipszis 23"/>
            <p:cNvSpPr/>
            <p:nvPr/>
          </p:nvSpPr>
          <p:spPr>
            <a:xfrm>
              <a:off x="8822693" y="5278581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5" name="Ellipszis 24"/>
            <p:cNvSpPr/>
            <p:nvPr/>
          </p:nvSpPr>
          <p:spPr>
            <a:xfrm>
              <a:off x="8822693" y="5619402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" name="Ellipszis 26"/>
            <p:cNvSpPr/>
            <p:nvPr/>
          </p:nvSpPr>
          <p:spPr>
            <a:xfrm>
              <a:off x="8822693" y="4937760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8" name="Ellipszis 27"/>
            <p:cNvSpPr/>
            <p:nvPr/>
          </p:nvSpPr>
          <p:spPr>
            <a:xfrm>
              <a:off x="8822693" y="6002660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0" name="Ellipszis 29"/>
            <p:cNvSpPr/>
            <p:nvPr/>
          </p:nvSpPr>
          <p:spPr>
            <a:xfrm>
              <a:off x="9165644" y="5278581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1" name="Ellipszis 30"/>
            <p:cNvSpPr/>
            <p:nvPr/>
          </p:nvSpPr>
          <p:spPr>
            <a:xfrm>
              <a:off x="9165644" y="5619402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2" name="Ellipszis 31"/>
            <p:cNvSpPr/>
            <p:nvPr/>
          </p:nvSpPr>
          <p:spPr>
            <a:xfrm>
              <a:off x="9165644" y="4596939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" name="Ellipszis 32"/>
            <p:cNvSpPr/>
            <p:nvPr/>
          </p:nvSpPr>
          <p:spPr>
            <a:xfrm>
              <a:off x="9165644" y="4937760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" name="Ellipszis 33"/>
            <p:cNvSpPr/>
            <p:nvPr/>
          </p:nvSpPr>
          <p:spPr>
            <a:xfrm>
              <a:off x="9165644" y="6002660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5" name="Ellipszis 34"/>
            <p:cNvSpPr/>
            <p:nvPr/>
          </p:nvSpPr>
          <p:spPr>
            <a:xfrm>
              <a:off x="9165644" y="6343481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6" name="Ellipszis 35"/>
            <p:cNvSpPr/>
            <p:nvPr/>
          </p:nvSpPr>
          <p:spPr>
            <a:xfrm>
              <a:off x="10136307" y="5278581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7" name="Ellipszis 36"/>
            <p:cNvSpPr/>
            <p:nvPr/>
          </p:nvSpPr>
          <p:spPr>
            <a:xfrm>
              <a:off x="10136307" y="5619402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8" name="Ellipszis 37"/>
            <p:cNvSpPr/>
            <p:nvPr/>
          </p:nvSpPr>
          <p:spPr>
            <a:xfrm>
              <a:off x="10136307" y="4596939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Ellipszis 38"/>
            <p:cNvSpPr/>
            <p:nvPr/>
          </p:nvSpPr>
          <p:spPr>
            <a:xfrm>
              <a:off x="10136307" y="4937760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0" name="Ellipszis 39"/>
            <p:cNvSpPr/>
            <p:nvPr/>
          </p:nvSpPr>
          <p:spPr>
            <a:xfrm>
              <a:off x="10136307" y="6002660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1" name="Ellipszis 40"/>
            <p:cNvSpPr/>
            <p:nvPr/>
          </p:nvSpPr>
          <p:spPr>
            <a:xfrm>
              <a:off x="10136307" y="6343481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2" name="Ellipszis 41"/>
            <p:cNvSpPr/>
            <p:nvPr/>
          </p:nvSpPr>
          <p:spPr>
            <a:xfrm>
              <a:off x="10479258" y="5278581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3" name="Ellipszis 42"/>
            <p:cNvSpPr/>
            <p:nvPr/>
          </p:nvSpPr>
          <p:spPr>
            <a:xfrm>
              <a:off x="10479258" y="5619402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5" name="Ellipszis 44"/>
            <p:cNvSpPr/>
            <p:nvPr/>
          </p:nvSpPr>
          <p:spPr>
            <a:xfrm>
              <a:off x="10479258" y="4937760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6" name="Ellipszis 45"/>
            <p:cNvSpPr/>
            <p:nvPr/>
          </p:nvSpPr>
          <p:spPr>
            <a:xfrm>
              <a:off x="10479258" y="6002660"/>
              <a:ext cx="224443" cy="2244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49" name="Egyenes összekötő 48"/>
            <p:cNvCxnSpPr>
              <a:stCxn id="32" idx="6"/>
              <a:endCxn id="38" idx="2"/>
            </p:cNvCxnSpPr>
            <p:nvPr/>
          </p:nvCxnSpPr>
          <p:spPr>
            <a:xfrm>
              <a:off x="9390087" y="4709161"/>
              <a:ext cx="7462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gyenes összekötő 50"/>
            <p:cNvCxnSpPr>
              <a:endCxn id="45" idx="2"/>
            </p:cNvCxnSpPr>
            <p:nvPr/>
          </p:nvCxnSpPr>
          <p:spPr>
            <a:xfrm>
              <a:off x="9047136" y="5049980"/>
              <a:ext cx="1432122" cy="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gyenes összekötő 51"/>
            <p:cNvCxnSpPr>
              <a:endCxn id="42" idx="2"/>
            </p:cNvCxnSpPr>
            <p:nvPr/>
          </p:nvCxnSpPr>
          <p:spPr>
            <a:xfrm>
              <a:off x="9047136" y="5390799"/>
              <a:ext cx="1432122" cy="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gyenes összekötő 52"/>
            <p:cNvCxnSpPr>
              <a:endCxn id="43" idx="2"/>
            </p:cNvCxnSpPr>
            <p:nvPr/>
          </p:nvCxnSpPr>
          <p:spPr>
            <a:xfrm flipV="1">
              <a:off x="9047136" y="5731624"/>
              <a:ext cx="1432122" cy="29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gyenes összekötő 53"/>
            <p:cNvCxnSpPr>
              <a:endCxn id="46" idx="2"/>
            </p:cNvCxnSpPr>
            <p:nvPr/>
          </p:nvCxnSpPr>
          <p:spPr>
            <a:xfrm>
              <a:off x="9047136" y="6114705"/>
              <a:ext cx="1432122" cy="1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gyenes összekötő 54"/>
            <p:cNvCxnSpPr>
              <a:stCxn id="35" idx="6"/>
              <a:endCxn id="41" idx="2"/>
            </p:cNvCxnSpPr>
            <p:nvPr/>
          </p:nvCxnSpPr>
          <p:spPr>
            <a:xfrm>
              <a:off x="9390087" y="6455703"/>
              <a:ext cx="7462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gyenes összekötő 62"/>
            <p:cNvCxnSpPr>
              <a:stCxn id="33" idx="5"/>
              <a:endCxn id="40" idx="1"/>
            </p:cNvCxnSpPr>
            <p:nvPr/>
          </p:nvCxnSpPr>
          <p:spPr>
            <a:xfrm>
              <a:off x="9357218" y="5129334"/>
              <a:ext cx="811958" cy="9061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Egyenes összekötő 64"/>
            <p:cNvCxnSpPr>
              <a:stCxn id="32" idx="5"/>
              <a:endCxn id="46" idx="1"/>
            </p:cNvCxnSpPr>
            <p:nvPr/>
          </p:nvCxnSpPr>
          <p:spPr>
            <a:xfrm>
              <a:off x="9357218" y="4788513"/>
              <a:ext cx="1154909" cy="1247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Egyenes összekötő 67"/>
            <p:cNvCxnSpPr>
              <a:stCxn id="12" idx="5"/>
              <a:endCxn id="43" idx="1"/>
            </p:cNvCxnSpPr>
            <p:nvPr/>
          </p:nvCxnSpPr>
          <p:spPr>
            <a:xfrm>
              <a:off x="9687801" y="4788513"/>
              <a:ext cx="824326" cy="8637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gyenes összekötő 70"/>
            <p:cNvCxnSpPr>
              <a:stCxn id="18" idx="5"/>
              <a:endCxn id="42" idx="1"/>
            </p:cNvCxnSpPr>
            <p:nvPr/>
          </p:nvCxnSpPr>
          <p:spPr>
            <a:xfrm>
              <a:off x="10030752" y="4788513"/>
              <a:ext cx="481375" cy="5229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Egyenes összekötő 73"/>
            <p:cNvCxnSpPr>
              <a:stCxn id="38" idx="5"/>
              <a:endCxn id="45" idx="1"/>
            </p:cNvCxnSpPr>
            <p:nvPr/>
          </p:nvCxnSpPr>
          <p:spPr>
            <a:xfrm>
              <a:off x="10327881" y="4788513"/>
              <a:ext cx="184246" cy="1821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Egyenes összekötő 76"/>
            <p:cNvCxnSpPr>
              <a:stCxn id="27" idx="5"/>
              <a:endCxn id="41" idx="1"/>
            </p:cNvCxnSpPr>
            <p:nvPr/>
          </p:nvCxnSpPr>
          <p:spPr>
            <a:xfrm>
              <a:off x="9014267" y="5129334"/>
              <a:ext cx="1154909" cy="1247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Egyenes összekötő 79"/>
            <p:cNvCxnSpPr>
              <a:stCxn id="25" idx="5"/>
              <a:endCxn id="15" idx="1"/>
            </p:cNvCxnSpPr>
            <p:nvPr/>
          </p:nvCxnSpPr>
          <p:spPr>
            <a:xfrm>
              <a:off x="9014267" y="5810976"/>
              <a:ext cx="514829" cy="5653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Egyenes összekötő 82"/>
            <p:cNvCxnSpPr>
              <a:stCxn id="24" idx="5"/>
              <a:endCxn id="21" idx="1"/>
            </p:cNvCxnSpPr>
            <p:nvPr/>
          </p:nvCxnSpPr>
          <p:spPr>
            <a:xfrm>
              <a:off x="9014267" y="5470155"/>
              <a:ext cx="857780" cy="9061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Egyenes összekötő 85"/>
            <p:cNvCxnSpPr>
              <a:stCxn id="28" idx="5"/>
              <a:endCxn id="35" idx="1"/>
            </p:cNvCxnSpPr>
            <p:nvPr/>
          </p:nvCxnSpPr>
          <p:spPr>
            <a:xfrm>
              <a:off x="9014267" y="6194234"/>
              <a:ext cx="184246" cy="1821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Egyenes összekötő 89"/>
            <p:cNvCxnSpPr>
              <a:stCxn id="27" idx="4"/>
              <a:endCxn id="28" idx="0"/>
            </p:cNvCxnSpPr>
            <p:nvPr/>
          </p:nvCxnSpPr>
          <p:spPr>
            <a:xfrm>
              <a:off x="8934915" y="5162203"/>
              <a:ext cx="0" cy="8404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Egyenes összekötő 91"/>
            <p:cNvCxnSpPr>
              <a:stCxn id="32" idx="4"/>
              <a:endCxn id="35" idx="0"/>
            </p:cNvCxnSpPr>
            <p:nvPr/>
          </p:nvCxnSpPr>
          <p:spPr>
            <a:xfrm>
              <a:off x="9277866" y="4821382"/>
              <a:ext cx="0" cy="15220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Egyenes összekötő 94"/>
            <p:cNvCxnSpPr>
              <a:stCxn id="12" idx="4"/>
              <a:endCxn id="15" idx="0"/>
            </p:cNvCxnSpPr>
            <p:nvPr/>
          </p:nvCxnSpPr>
          <p:spPr>
            <a:xfrm>
              <a:off x="9608449" y="4821382"/>
              <a:ext cx="0" cy="15220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Egyenes összekötő 97"/>
            <p:cNvCxnSpPr>
              <a:stCxn id="18" idx="4"/>
              <a:endCxn id="21" idx="0"/>
            </p:cNvCxnSpPr>
            <p:nvPr/>
          </p:nvCxnSpPr>
          <p:spPr>
            <a:xfrm>
              <a:off x="9951400" y="4821382"/>
              <a:ext cx="0" cy="15220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Egyenes összekötő 100"/>
            <p:cNvCxnSpPr>
              <a:stCxn id="38" idx="4"/>
              <a:endCxn id="41" idx="0"/>
            </p:cNvCxnSpPr>
            <p:nvPr/>
          </p:nvCxnSpPr>
          <p:spPr>
            <a:xfrm>
              <a:off x="10248529" y="4821382"/>
              <a:ext cx="0" cy="15220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Egyenes összekötő 103"/>
            <p:cNvCxnSpPr>
              <a:stCxn id="45" idx="4"/>
              <a:endCxn id="46" idx="0"/>
            </p:cNvCxnSpPr>
            <p:nvPr/>
          </p:nvCxnSpPr>
          <p:spPr>
            <a:xfrm>
              <a:off x="10591480" y="5162203"/>
              <a:ext cx="0" cy="8404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Egyenes összekötő nyíllal 112"/>
            <p:cNvCxnSpPr>
              <a:stCxn id="4" idx="6"/>
              <a:endCxn id="27" idx="3"/>
            </p:cNvCxnSpPr>
            <p:nvPr/>
          </p:nvCxnSpPr>
          <p:spPr>
            <a:xfrm flipV="1">
              <a:off x="8678487" y="5129334"/>
              <a:ext cx="177075" cy="4535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Egyenes összekötő nyíllal 115"/>
            <p:cNvCxnSpPr>
              <a:stCxn id="4" idx="6"/>
              <a:endCxn id="24" idx="3"/>
            </p:cNvCxnSpPr>
            <p:nvPr/>
          </p:nvCxnSpPr>
          <p:spPr>
            <a:xfrm flipV="1">
              <a:off x="8678487" y="5470155"/>
              <a:ext cx="177075" cy="1127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Egyenes összekötő nyíllal 118"/>
            <p:cNvCxnSpPr>
              <a:stCxn id="4" idx="6"/>
              <a:endCxn id="25" idx="2"/>
            </p:cNvCxnSpPr>
            <p:nvPr/>
          </p:nvCxnSpPr>
          <p:spPr>
            <a:xfrm>
              <a:off x="8678487" y="5582870"/>
              <a:ext cx="144206" cy="1487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Egyenes összekötő nyíllal 121"/>
            <p:cNvCxnSpPr>
              <a:stCxn id="4" idx="6"/>
              <a:endCxn id="28" idx="1"/>
            </p:cNvCxnSpPr>
            <p:nvPr/>
          </p:nvCxnSpPr>
          <p:spPr>
            <a:xfrm>
              <a:off x="8678487" y="5582870"/>
              <a:ext cx="177075" cy="4526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Egyenes összekötő 129"/>
            <p:cNvCxnSpPr>
              <a:stCxn id="27" idx="7"/>
              <a:endCxn id="32" idx="3"/>
            </p:cNvCxnSpPr>
            <p:nvPr/>
          </p:nvCxnSpPr>
          <p:spPr>
            <a:xfrm flipV="1">
              <a:off x="9014267" y="4788513"/>
              <a:ext cx="184246" cy="1821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Egyenes összekötő 141"/>
            <p:cNvCxnSpPr>
              <a:stCxn id="41" idx="7"/>
              <a:endCxn id="46" idx="3"/>
            </p:cNvCxnSpPr>
            <p:nvPr/>
          </p:nvCxnSpPr>
          <p:spPr>
            <a:xfrm flipV="1">
              <a:off x="10327881" y="6194234"/>
              <a:ext cx="184246" cy="1821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Egyenes összekötő nyíllal 145"/>
            <p:cNvCxnSpPr>
              <a:stCxn id="46" idx="7"/>
              <a:endCxn id="5" idx="3"/>
            </p:cNvCxnSpPr>
            <p:nvPr/>
          </p:nvCxnSpPr>
          <p:spPr>
            <a:xfrm flipV="1">
              <a:off x="10670832" y="5815050"/>
              <a:ext cx="273247" cy="2204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Egyenes összekötő nyíllal 153"/>
            <p:cNvCxnSpPr>
              <a:stCxn id="43" idx="6"/>
              <a:endCxn id="5" idx="2"/>
            </p:cNvCxnSpPr>
            <p:nvPr/>
          </p:nvCxnSpPr>
          <p:spPr>
            <a:xfrm flipV="1">
              <a:off x="10703701" y="5582870"/>
              <a:ext cx="144206" cy="1487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Egyenes összekötő nyíllal 156"/>
            <p:cNvCxnSpPr>
              <a:stCxn id="42" idx="6"/>
              <a:endCxn id="5" idx="2"/>
            </p:cNvCxnSpPr>
            <p:nvPr/>
          </p:nvCxnSpPr>
          <p:spPr>
            <a:xfrm>
              <a:off x="10703701" y="5390803"/>
              <a:ext cx="144206" cy="1920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Egyenes összekötő nyíllal 159"/>
            <p:cNvCxnSpPr>
              <a:stCxn id="45" idx="6"/>
              <a:endCxn id="5" idx="1"/>
            </p:cNvCxnSpPr>
            <p:nvPr/>
          </p:nvCxnSpPr>
          <p:spPr>
            <a:xfrm>
              <a:off x="10703701" y="5049982"/>
              <a:ext cx="240378" cy="3007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4077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Kísérlet az Eszterházy Károly Főiskolán az NKP tesztrendszerével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/>
              <a:t>A kutatás háttere:</a:t>
            </a:r>
          </a:p>
          <a:p>
            <a:pPr lvl="1"/>
            <a:r>
              <a:rPr lang="hu-HU" dirty="0"/>
              <a:t>„Digitális átállás az oktatásban” – TÁMOP-4.2.2.D-15/1/KONV-2015-0027</a:t>
            </a:r>
            <a:br>
              <a:rPr lang="hu-HU" dirty="0"/>
            </a:br>
            <a:r>
              <a:rPr lang="hu-HU" dirty="0"/>
              <a:t>(2015. április – október, Eszterházy Károly Főiskola, Eger)</a:t>
            </a:r>
          </a:p>
          <a:p>
            <a:pPr lvl="1"/>
            <a:r>
              <a:rPr lang="hu-HU" dirty="0"/>
              <a:t>3. pillér: A különböző tanulási keretek modellkísérletei digitális tanulási környezetben</a:t>
            </a:r>
          </a:p>
          <a:p>
            <a:r>
              <a:rPr lang="hu-HU" b="1" dirty="0"/>
              <a:t>Helyszín:</a:t>
            </a:r>
            <a:r>
              <a:rPr lang="hu-HU" dirty="0"/>
              <a:t> az Eszterházy Károly Főiskola Gyakorlóiskolája</a:t>
            </a:r>
          </a:p>
          <a:p>
            <a:r>
              <a:rPr lang="hu-HU" b="1" dirty="0"/>
              <a:t>Eszköz: </a:t>
            </a:r>
            <a:r>
              <a:rPr lang="hu-HU" dirty="0"/>
              <a:t>(a még fejlesztés alatt álló) Nemzeti Köznevelési Portál</a:t>
            </a:r>
          </a:p>
          <a:p>
            <a:r>
              <a:rPr lang="hu-HU" b="1" dirty="0"/>
              <a:t>Bevont személyek: </a:t>
            </a:r>
            <a:r>
              <a:rPr lang="hu-HU" dirty="0"/>
              <a:t>öt 7. évfolyamos osztály és öt matematika szakos pedagógus</a:t>
            </a:r>
          </a:p>
          <a:p>
            <a:r>
              <a:rPr lang="hu-HU" b="1" dirty="0"/>
              <a:t>Közreműködő partnerek:</a:t>
            </a:r>
            <a:r>
              <a:rPr lang="hu-HU" dirty="0"/>
              <a:t> OFI + Microsoft Magyarország</a:t>
            </a:r>
          </a:p>
        </p:txBody>
      </p:sp>
    </p:spTree>
    <p:extLst>
      <p:ext uri="{BB962C8B-B14F-4D97-AF65-F5344CB8AC3E}">
        <p14:creationId xmlns:p14="http://schemas.microsoft.com/office/powerpoint/2010/main" val="685664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NPK tesztrendszer jellemzői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https://portal.nkp.hu</a:t>
            </a:r>
          </a:p>
          <a:p>
            <a:r>
              <a:rPr lang="hu-HU" dirty="0"/>
              <a:t>ingyenes, de regisztráció szükséges</a:t>
            </a:r>
          </a:p>
          <a:p>
            <a:r>
              <a:rPr lang="hu-HU" dirty="0"/>
              <a:t>Feladattípusok: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27847" t="51065" r="51120" b="25520"/>
          <a:stretch/>
        </p:blipFill>
        <p:spPr>
          <a:xfrm>
            <a:off x="3031896" y="3398342"/>
            <a:ext cx="4200178" cy="1972631"/>
          </a:xfrm>
          <a:prstGeom prst="rect">
            <a:avLst/>
          </a:prstGeom>
          <a:ln>
            <a:solidFill>
              <a:srgbClr val="D3D8BD"/>
            </a:solidFill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333" y="2139793"/>
            <a:ext cx="2733333" cy="3771429"/>
          </a:xfrm>
          <a:prstGeom prst="rect">
            <a:avLst/>
          </a:prstGeom>
          <a:ln>
            <a:solidFill>
              <a:srgbClr val="D3D8BD"/>
            </a:solidFill>
          </a:ln>
        </p:spPr>
      </p:pic>
      <p:cxnSp>
        <p:nvCxnSpPr>
          <p:cNvPr id="7" name="Egyenes összekötő nyíllal 6"/>
          <p:cNvCxnSpPr/>
          <p:nvPr/>
        </p:nvCxnSpPr>
        <p:spPr>
          <a:xfrm flipV="1">
            <a:off x="7007629" y="2443942"/>
            <a:ext cx="2202873" cy="290945"/>
          </a:xfrm>
          <a:prstGeom prst="straightConnector1">
            <a:avLst/>
          </a:prstGeom>
          <a:ln w="57150">
            <a:solidFill>
              <a:srgbClr val="A530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abadkézi sokszög 7"/>
          <p:cNvSpPr/>
          <p:nvPr/>
        </p:nvSpPr>
        <p:spPr>
          <a:xfrm>
            <a:off x="4987637" y="3266902"/>
            <a:ext cx="4954386" cy="540327"/>
          </a:xfrm>
          <a:custGeom>
            <a:avLst/>
            <a:gdLst>
              <a:gd name="connsiteX0" fmla="*/ 4114800 w 4114800"/>
              <a:gd name="connsiteY0" fmla="*/ 0 h 581934"/>
              <a:gd name="connsiteX1" fmla="*/ 0 w 4114800"/>
              <a:gd name="connsiteY1" fmla="*/ 581891 h 581934"/>
              <a:gd name="connsiteX0" fmla="*/ 4114800 w 4114800"/>
              <a:gd name="connsiteY0" fmla="*/ 0 h 620877"/>
              <a:gd name="connsiteX1" fmla="*/ 0 w 4114800"/>
              <a:gd name="connsiteY1" fmla="*/ 581891 h 620877"/>
              <a:gd name="connsiteX0" fmla="*/ 4114800 w 4114800"/>
              <a:gd name="connsiteY0" fmla="*/ 0 h 609516"/>
              <a:gd name="connsiteX1" fmla="*/ 0 w 4114800"/>
              <a:gd name="connsiteY1" fmla="*/ 581891 h 609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14800" h="609516">
                <a:moveTo>
                  <a:pt x="4114800" y="0"/>
                </a:moveTo>
                <a:cubicBezTo>
                  <a:pt x="1494388" y="29356"/>
                  <a:pt x="1885005" y="758795"/>
                  <a:pt x="0" y="581891"/>
                </a:cubicBezTo>
              </a:path>
            </a:pathLst>
          </a:custGeom>
          <a:noFill/>
          <a:ln w="57150">
            <a:solidFill>
              <a:srgbClr val="A5301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629" y="4720746"/>
            <a:ext cx="1904762" cy="1190476"/>
          </a:xfrm>
          <a:prstGeom prst="rect">
            <a:avLst/>
          </a:prstGeom>
          <a:ln>
            <a:solidFill>
              <a:srgbClr val="D3D8BD"/>
            </a:solidFill>
          </a:ln>
        </p:spPr>
      </p:pic>
    </p:spTree>
    <p:extLst>
      <p:ext uri="{BB962C8B-B14F-4D97-AF65-F5344CB8AC3E}">
        <p14:creationId xmlns:p14="http://schemas.microsoft.com/office/powerpoint/2010/main" val="3209741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NKP tesztrendszer jellemzői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tesztkérdések tesztsorokká szervezhetők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144" y="2515482"/>
            <a:ext cx="6426051" cy="4113694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94933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NKP tesztrendszer jellemzői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tesztsorokból tanulási útvonalakat hozhatunk létre, a tesztsorok közötti továbblépés feltétele </a:t>
            </a:r>
            <a:r>
              <a:rPr lang="hu-HU" dirty="0" err="1"/>
              <a:t>paraméterezhető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A tesztkérdésekben szerepelhet médiaelem</a:t>
            </a:r>
          </a:p>
          <a:p>
            <a:r>
              <a:rPr lang="hu-HU" dirty="0" err="1"/>
              <a:t>Metaadatok</a:t>
            </a:r>
            <a:r>
              <a:rPr lang="hu-HU" dirty="0"/>
              <a:t>, verziókövetés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694" y="2843815"/>
            <a:ext cx="1961942" cy="1578574"/>
          </a:xfrm>
          <a:prstGeom prst="rect">
            <a:avLst/>
          </a:prstGeom>
          <a:ln>
            <a:solidFill>
              <a:srgbClr val="D3D8BD"/>
            </a:solidFill>
          </a:ln>
        </p:spPr>
      </p:pic>
    </p:spTree>
    <p:extLst>
      <p:ext uri="{BB962C8B-B14F-4D97-AF65-F5344CB8AC3E}">
        <p14:creationId xmlns:p14="http://schemas.microsoft.com/office/powerpoint/2010/main" val="3062399517"/>
      </p:ext>
    </p:extLst>
  </p:cSld>
  <p:clrMapOvr>
    <a:masterClrMapping/>
  </p:clrMapOvr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479</TotalTime>
  <Words>515</Words>
  <Application>Microsoft Office PowerPoint</Application>
  <PresentationFormat>Szélesvásznú</PresentationFormat>
  <Paragraphs>107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Szálak</vt:lpstr>
      <vt:lpstr>Tapasztalatok  a Nemzeti Köznevelési Portál (NKP) tesztrendszerének használatáról</vt:lpstr>
      <vt:lpstr>Adaptivitás a pedagógiában</vt:lpstr>
      <vt:lpstr>Adaptivitás az oktatásban</vt:lpstr>
      <vt:lpstr>Adaptivitás az oktatásban</vt:lpstr>
      <vt:lpstr>Adaptivitás az elektronikus tanulási környezetekben</vt:lpstr>
      <vt:lpstr>Kísérlet az Eszterházy Károly Főiskolán az NKP tesztrendszerével</vt:lpstr>
      <vt:lpstr>Az NPK tesztrendszer jellemzői</vt:lpstr>
      <vt:lpstr>Az NKP tesztrendszer jellemzői</vt:lpstr>
      <vt:lpstr>Az NKP tesztrendszer jellemzői</vt:lpstr>
      <vt:lpstr>A kísérlet:  2015. július – november</vt:lpstr>
      <vt:lpstr>A kísérlet:  2015. július – november</vt:lpstr>
      <vt:lpstr>Eredmények, tapasztalatok</vt:lpstr>
      <vt:lpstr>Eredmények, tapasztalatok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Tapasztalatok  a Nemzeti Köznevelési Portál (NKP) tesztrendszerének használatáról</dc:title>
  <dc:creator>ASUSi5</dc:creator>
  <cp:lastModifiedBy>ASUSi5</cp:lastModifiedBy>
  <cp:revision>30</cp:revision>
  <dcterms:created xsi:type="dcterms:W3CDTF">2016-02-20T12:57:25Z</dcterms:created>
  <dcterms:modified xsi:type="dcterms:W3CDTF">2016-03-30T06:23:36Z</dcterms:modified>
</cp:coreProperties>
</file>