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1"/>
  </p:notesMasterIdLst>
  <p:handoutMasterIdLst>
    <p:handoutMasterId r:id="rId22"/>
  </p:handoutMasterIdLst>
  <p:sldIdLst>
    <p:sldId id="256" r:id="rId3"/>
    <p:sldId id="277" r:id="rId4"/>
    <p:sldId id="278" r:id="rId5"/>
    <p:sldId id="280" r:id="rId6"/>
    <p:sldId id="283" r:id="rId7"/>
    <p:sldId id="257" r:id="rId8"/>
    <p:sldId id="282" r:id="rId9"/>
    <p:sldId id="279" r:id="rId10"/>
    <p:sldId id="286" r:id="rId11"/>
    <p:sldId id="289" r:id="rId12"/>
    <p:sldId id="290" r:id="rId13"/>
    <p:sldId id="291" r:id="rId14"/>
    <p:sldId id="292" r:id="rId15"/>
    <p:sldId id="287" r:id="rId16"/>
    <p:sldId id="285" r:id="rId17"/>
    <p:sldId id="293" r:id="rId18"/>
    <p:sldId id="294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B0C0"/>
    <a:srgbClr val="358398"/>
    <a:srgbClr val="C2DDE4"/>
    <a:srgbClr val="5AA4B6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1813" autoAdjust="0"/>
  </p:normalViewPr>
  <p:slideViewPr>
    <p:cSldViewPr>
      <p:cViewPr varScale="1">
        <p:scale>
          <a:sx n="50" d="100"/>
          <a:sy n="50" d="100"/>
        </p:scale>
        <p:origin x="189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1806" y="-12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9472DD5C-B6A9-4714-908F-0B8F74738B98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7C1C90DE-A98B-4173-B17E-434F189FC4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308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193366E8-8A22-4400-BBA2-8D322280A6E8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Mintaszöveg szerkesztése </a:t>
            </a:r>
            <a:endParaRPr lang="en-US"/>
          </a:p>
          <a:p>
            <a:pPr lvl="1"/>
            <a:r>
              <a:rPr lang="en-US" smtClean="0"/>
              <a:t>Második szint</a:t>
            </a:r>
          </a:p>
          <a:p>
            <a:pPr lvl="2"/>
            <a:r>
              <a:rPr lang="en-US" smtClean="0"/>
              <a:t>Harmadik szint</a:t>
            </a:r>
          </a:p>
          <a:p>
            <a:pPr lvl="3"/>
            <a:r>
              <a:rPr lang="en-US" smtClean="0"/>
              <a:t>Negyedik szint</a:t>
            </a:r>
          </a:p>
          <a:p>
            <a:pPr lvl="4"/>
            <a:r>
              <a:rPr lang="en-US" smtClean="0"/>
              <a:t>Ötödik szint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3792D2CF-A01B-4515-8B40-3DC3425826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193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8201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b="1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545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167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4320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1178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9569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6138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855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1" u="none" strike="noStrike" kern="1200" cap="none" spc="0" normalizeH="0" baseline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8254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867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051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185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243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310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61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987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093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114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4000" cy="6858000"/>
            <a:chOff x="-1574" y="0"/>
            <a:chExt cx="914400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>
              <a:duotone>
                <a:schemeClr val="accent1"/>
                <a:srgbClr val="FFFFFF"/>
              </a:duotone>
              <a:lum bright="-10000"/>
            </a:blip>
            <a:stretch>
              <a:fillRect/>
            </a:stretch>
          </p:blipFill>
          <p:spPr>
            <a:xfrm>
              <a:off x="-1574" y="381000"/>
              <a:ext cx="9144000" cy="6093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5574" cy="6858000"/>
            <a:chOff x="-1574" y="0"/>
            <a:chExt cx="9145574" cy="68580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58398"/>
            </a:gs>
            <a:gs pos="83000">
              <a:srgbClr val="72B0C0"/>
            </a:gs>
          </a:gsLst>
          <a:path path="circle">
            <a:fillToRect l="100000" t="10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11">
              <a:duotone>
                <a:schemeClr val="accent1"/>
                <a:srgbClr val="FFFFFF"/>
              </a:duotone>
            </a:blip>
            <a:srcRect/>
            <a:stretch>
              <a:fillRect/>
            </a:stretch>
          </p:blipFill>
          <p:spPr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Mintaszöveg szerkesztése </a:t>
            </a:r>
            <a:endParaRPr lang="en-US"/>
          </a:p>
          <a:p>
            <a:pPr lvl="1"/>
            <a:r>
              <a:rPr lang="en-US" smtClean="0"/>
              <a:t>Második szint</a:t>
            </a:r>
          </a:p>
          <a:p>
            <a:pPr lvl="2"/>
            <a:r>
              <a:rPr lang="en-US" smtClean="0"/>
              <a:t>Harmadik szint</a:t>
            </a:r>
          </a:p>
          <a:p>
            <a:pPr lvl="3"/>
            <a:r>
              <a:rPr lang="en-US" smtClean="0"/>
              <a:t>Negyedik szint</a:t>
            </a:r>
          </a:p>
          <a:p>
            <a:pPr lvl="4"/>
            <a:r>
              <a:rPr lang="en-US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en-US" smtClean="0"/>
              <a:t>Mintacím szerkesztése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0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uLnTx/>
          <a:uFillTx/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spcAft>
          <a:spcPts val="400"/>
        </a:spcAft>
        <a:buFont typeface="Arial"/>
        <a:buChar char="•"/>
        <a:defRPr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abakassza.hu/sites/default/files/akcio_nagy/fokeptablet_0.jpg" TargetMode="External"/><Relationship Id="rId13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hyperlink" Target="http://blog.olcsobbat.hu/wp-content/uploads/20120601-gyerektablet-olcsobbat-hu-01-450x406.jpg" TargetMode="External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log.notebookgsm.ro/wp-content/uploads/2013/03/Best_tablets.jpg" TargetMode="External"/><Relationship Id="rId11" Type="http://schemas.openxmlformats.org/officeDocument/2006/relationships/image" Target="../media/image6.jpg"/><Relationship Id="rId5" Type="http://schemas.openxmlformats.org/officeDocument/2006/relationships/image" Target="../media/image4.jpeg"/><Relationship Id="rId10" Type="http://schemas.openxmlformats.org/officeDocument/2006/relationships/image" Target="../media/image5.jpg"/><Relationship Id="rId4" Type="http://schemas.openxmlformats.org/officeDocument/2006/relationships/hyperlink" Target="http://www.eschoolnews.com/2012/05/23/six-technologies-that-soon-could-be-in-your-classrooms/3/" TargetMode="External"/><Relationship Id="rId9" Type="http://schemas.openxmlformats.org/officeDocument/2006/relationships/hyperlink" Target="http://static.origos.hu/s/img/i/1507/20150717nao-robot-android.jpg?w=644&amp;h=48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cuteandkids.com/wp-content/uploads/2015/01/CUTEANDKIDS-MORE-TO-MATHS-LEGO-BRICKS-EDUCATION.jpeg" TargetMode="External"/><Relationship Id="rId13" Type="http://schemas.openxmlformats.org/officeDocument/2006/relationships/image" Target="../media/image13.png"/><Relationship Id="rId18" Type="http://schemas.openxmlformats.org/officeDocument/2006/relationships/slide" Target="slide3.xml"/><Relationship Id="rId3" Type="http://schemas.openxmlformats.org/officeDocument/2006/relationships/hyperlink" Target="http://albr.ru/upload/iblock/9b4/LEGO_StoryStarter_5students.jpg" TargetMode="External"/><Relationship Id="rId7" Type="http://schemas.openxmlformats.org/officeDocument/2006/relationships/hyperlink" Target="http://www.scuolalonghena.org/sole/wp-content/uploads/2011/12/U4E_giocosolare.gif" TargetMode="External"/><Relationship Id="rId12" Type="http://schemas.openxmlformats.org/officeDocument/2006/relationships/image" Target="../media/image12.jpg"/><Relationship Id="rId1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randingmisr.com/I-Stem/wp-content/uploads/photo-gallery/Footer%20Widget/pic2.png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s://s3.amazonaws.com/hackedu/gyroboy.jpg" TargetMode="External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hyperlink" Target="https://legoeducationuk.files.wordpress.com/2013/11/catchup.png" TargetMode="External"/><Relationship Id="rId9" Type="http://schemas.openxmlformats.org/officeDocument/2006/relationships/hyperlink" Target="http://www.thecube.qut.edu.au/images/2015/lego-ed.jpg" TargetMode="External"/><Relationship Id="rId1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mooc.h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131840" y="4653136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algn="l">
              <a:spcBef>
                <a:spcPct val="0"/>
              </a:spcBef>
            </a:pPr>
            <a:r>
              <a:rPr lang="hu-HU" sz="4000" dirty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Göncziné Kapros Katalin</a:t>
            </a:r>
          </a:p>
          <a:p>
            <a:pPr algn="l">
              <a:spcBef>
                <a:spcPct val="0"/>
              </a:spcBef>
            </a:pPr>
            <a:r>
              <a:rPr lang="hu-HU" sz="4000" dirty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Eszterházy Károly Főiskola, Eger</a:t>
            </a:r>
          </a:p>
          <a:p>
            <a:pPr algn="l">
              <a:spcBef>
                <a:spcPct val="0"/>
              </a:spcBef>
            </a:pPr>
            <a:r>
              <a:rPr lang="hu-HU" sz="4000" dirty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doktorandusz hallgató (DE IK)</a:t>
            </a:r>
          </a:p>
          <a:p>
            <a:pPr algn="l">
              <a:spcBef>
                <a:spcPct val="0"/>
              </a:spcBef>
            </a:pPr>
            <a:r>
              <a:rPr lang="hu-HU" sz="4000" dirty="0" err="1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kaprosk</a:t>
            </a:r>
            <a:r>
              <a:rPr lang="hu-HU" sz="4000" dirty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@</a:t>
            </a:r>
            <a:r>
              <a:rPr lang="hu-HU" sz="4000" dirty="0" err="1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ektf.hu</a:t>
            </a:r>
            <a:endParaRPr lang="hu-HU" sz="4000" dirty="0">
              <a:ln>
                <a:solidFill>
                  <a:schemeClr val="tx1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>
          <a:xfrm>
            <a:off x="755576" y="2204864"/>
            <a:ext cx="7772400" cy="1362075"/>
          </a:xfrm>
        </p:spPr>
        <p:txBody>
          <a:bodyPr>
            <a:normAutofit/>
          </a:bodyPr>
          <a:lstStyle/>
          <a:p>
            <a:r>
              <a:rPr lang="hu-HU" dirty="0">
                <a:ln>
                  <a:solidFill>
                    <a:schemeClr val="tx1">
                      <a:lumMod val="50000"/>
                    </a:schemeClr>
                  </a:solidFill>
                </a:ln>
              </a:rPr>
              <a:t>Korszerű tanulás támogatás erőforrásai a felsőoktatásban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dirty="0">
                <a:ln>
                  <a:solidFill>
                    <a:schemeClr val="tx1">
                      <a:lumMod val="50000"/>
                    </a:schemeClr>
                  </a:solidFill>
                </a:ln>
              </a:rPr>
              <a:t>Tanítási szándék 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3200" dirty="0">
              <a:ln>
                <a:solidFill>
                  <a:schemeClr val="tx1">
                    <a:lumMod val="50000"/>
                  </a:schemeClr>
                </a:solidFill>
              </a:ln>
              <a:latin typeface="+mj-lt"/>
              <a:ea typeface="+mj-ea"/>
              <a:cs typeface="+mj-cs"/>
            </a:endParaRPr>
          </a:p>
          <a:p>
            <a:endParaRPr lang="hu-HU" sz="1600" dirty="0">
              <a:ln>
                <a:solidFill>
                  <a:schemeClr val="tx1">
                    <a:lumMod val="50000"/>
                  </a:schemeClr>
                </a:solidFill>
              </a:ln>
              <a:latin typeface="+mj-lt"/>
              <a:ea typeface="+mj-ea"/>
              <a:cs typeface="+mj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050" name="Kép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5803" y="1452029"/>
            <a:ext cx="5592394" cy="543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98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265238"/>
          </a:xfrm>
        </p:spPr>
        <p:txBody>
          <a:bodyPr>
            <a:noAutofit/>
          </a:bodyPr>
          <a:lstStyle/>
          <a:p>
            <a:r>
              <a:rPr lang="hu-HU" sz="3200" dirty="0" smtClean="0">
                <a:ln>
                  <a:solidFill>
                    <a:schemeClr val="tx1">
                      <a:lumMod val="50000"/>
                    </a:schemeClr>
                  </a:solidFill>
                </a:ln>
              </a:rPr>
              <a:t>Szakkönyvek </a:t>
            </a:r>
            <a:r>
              <a:rPr lang="hu-HU" sz="3200" dirty="0">
                <a:ln>
                  <a:solidFill>
                    <a:schemeClr val="tx1">
                      <a:lumMod val="50000"/>
                    </a:schemeClr>
                  </a:solidFill>
                </a:ln>
              </a:rPr>
              <a:t>hagyományos </a:t>
            </a:r>
            <a:r>
              <a:rPr lang="hu-HU" sz="3200" dirty="0" smtClean="0">
                <a:ln>
                  <a:solidFill>
                    <a:schemeClr val="tx1">
                      <a:lumMod val="50000"/>
                    </a:schemeClr>
                  </a:solidFill>
                </a:ln>
              </a:rPr>
              <a:t>és elektronikus formában </a:t>
            </a:r>
            <a:r>
              <a:rPr lang="hu-HU" sz="3200" dirty="0">
                <a:ln>
                  <a:solidFill>
                    <a:schemeClr val="tx1">
                      <a:lumMod val="50000"/>
                    </a:schemeClr>
                  </a:solidFill>
                </a:ln>
              </a:rPr>
              <a:t>történő olvasása  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" y="1844824"/>
            <a:ext cx="9179907" cy="3708000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86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 smtClean="0">
                <a:ln>
                  <a:solidFill>
                    <a:schemeClr val="tx1">
                      <a:lumMod val="50000"/>
                    </a:schemeClr>
                  </a:solidFill>
                </a:ln>
              </a:rPr>
              <a:t>Idegen nyelvű szakkönyvek </a:t>
            </a:r>
            <a:r>
              <a:rPr lang="hu-HU" sz="2800" dirty="0">
                <a:ln>
                  <a:solidFill>
                    <a:schemeClr val="tx1">
                      <a:lumMod val="50000"/>
                    </a:schemeClr>
                  </a:solidFill>
                </a:ln>
              </a:rPr>
              <a:t>hagyományos és elektronikus formában történő olvasása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3200" dirty="0">
              <a:ln>
                <a:solidFill>
                  <a:schemeClr val="tx1">
                    <a:lumMod val="50000"/>
                  </a:schemeClr>
                </a:solidFill>
              </a:ln>
              <a:latin typeface="+mj-lt"/>
              <a:ea typeface="+mj-ea"/>
              <a:cs typeface="+mj-cs"/>
            </a:endParaRPr>
          </a:p>
          <a:p>
            <a:endParaRPr lang="hu-HU" sz="1600" dirty="0">
              <a:ln>
                <a:solidFill>
                  <a:schemeClr val="tx1">
                    <a:lumMod val="50000"/>
                  </a:schemeClr>
                </a:solidFill>
              </a:ln>
              <a:latin typeface="+mj-lt"/>
              <a:ea typeface="+mj-ea"/>
              <a:cs typeface="+mj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594445"/>
            <a:ext cx="4669130" cy="470765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575" y="1594445"/>
            <a:ext cx="4543425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75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dirty="0">
                <a:ln>
                  <a:solidFill>
                    <a:schemeClr val="tx1">
                      <a:lumMod val="50000"/>
                    </a:schemeClr>
                  </a:solidFill>
                </a:ln>
              </a:rPr>
              <a:t>Elektronikus tanulmányok olvasási gyakorisága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>
            <a:normAutofit/>
          </a:bodyPr>
          <a:lstStyle/>
          <a:p>
            <a:endParaRPr lang="hu-HU" sz="3200" dirty="0">
              <a:ln>
                <a:solidFill>
                  <a:schemeClr val="tx1">
                    <a:lumMod val="50000"/>
                  </a:schemeClr>
                </a:solidFill>
              </a:ln>
              <a:latin typeface="+mj-lt"/>
              <a:ea typeface="+mj-ea"/>
              <a:cs typeface="+mj-cs"/>
            </a:endParaRPr>
          </a:p>
          <a:p>
            <a:endParaRPr lang="hu-HU" sz="1600" dirty="0">
              <a:ln>
                <a:solidFill>
                  <a:schemeClr val="tx1">
                    <a:lumMod val="50000"/>
                  </a:schemeClr>
                </a:solidFill>
              </a:ln>
              <a:latin typeface="+mj-lt"/>
              <a:ea typeface="+mj-ea"/>
              <a:cs typeface="+mj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098" name="Kép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63" y="1677405"/>
            <a:ext cx="7665473" cy="486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75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dirty="0" smtClean="0">
                <a:ln>
                  <a:solidFill>
                    <a:schemeClr val="tx1">
                      <a:lumMod val="50000"/>
                    </a:schemeClr>
                  </a:solidFill>
                </a:ln>
              </a:rPr>
              <a:t>Eredményes tanári munka eszközei </a:t>
            </a:r>
            <a:endParaRPr lang="hu-HU" sz="3600" dirty="0">
              <a:ln>
                <a:solidFill>
                  <a:schemeClr val="tx1">
                    <a:lumMod val="50000"/>
                  </a:schemeClr>
                </a:solidFill>
              </a:ln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>
            <a:normAutofit/>
          </a:bodyPr>
          <a:lstStyle/>
          <a:p>
            <a:endParaRPr lang="hu-HU" sz="3200" dirty="0">
              <a:ln>
                <a:solidFill>
                  <a:schemeClr val="tx1">
                    <a:lumMod val="50000"/>
                  </a:schemeClr>
                </a:solidFill>
              </a:ln>
              <a:latin typeface="+mj-lt"/>
              <a:ea typeface="+mj-ea"/>
              <a:cs typeface="+mj-cs"/>
            </a:endParaRPr>
          </a:p>
          <a:p>
            <a:endParaRPr lang="hu-HU" sz="1600" dirty="0">
              <a:ln>
                <a:solidFill>
                  <a:schemeClr val="tx1">
                    <a:lumMod val="50000"/>
                  </a:schemeClr>
                </a:solidFill>
              </a:ln>
              <a:latin typeface="+mj-lt"/>
              <a:ea typeface="+mj-ea"/>
              <a:cs typeface="+mj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122" name="Kép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246" y="1600200"/>
            <a:ext cx="7001508" cy="52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61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265238"/>
          </a:xfrm>
        </p:spPr>
        <p:txBody>
          <a:bodyPr>
            <a:noAutofit/>
          </a:bodyPr>
          <a:lstStyle/>
          <a:p>
            <a:r>
              <a:rPr lang="hu-HU" sz="3600" dirty="0">
                <a:ln>
                  <a:solidFill>
                    <a:schemeClr val="tx1">
                      <a:lumMod val="50000"/>
                    </a:schemeClr>
                  </a:solidFill>
                </a:ln>
              </a:rPr>
              <a:t>On-line tananyagok alkalmazása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3200" dirty="0">
              <a:ln>
                <a:solidFill>
                  <a:schemeClr val="tx1">
                    <a:lumMod val="50000"/>
                  </a:schemeClr>
                </a:solidFill>
              </a:ln>
              <a:latin typeface="+mj-lt"/>
              <a:ea typeface="+mj-ea"/>
              <a:cs typeface="+mj-cs"/>
            </a:endParaRPr>
          </a:p>
          <a:p>
            <a:endParaRPr lang="hu-HU" sz="1600" dirty="0">
              <a:ln>
                <a:solidFill>
                  <a:schemeClr val="tx1">
                    <a:lumMod val="50000"/>
                  </a:schemeClr>
                </a:solidFill>
              </a:ln>
              <a:latin typeface="+mj-lt"/>
              <a:ea typeface="+mj-ea"/>
              <a:cs typeface="+mj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146" name="Tartalom helye 3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6" r="4791"/>
          <a:stretch>
            <a:fillRect/>
          </a:stretch>
        </p:blipFill>
        <p:spPr bwMode="auto">
          <a:xfrm>
            <a:off x="-1125" y="938577"/>
            <a:ext cx="7453445" cy="515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840949"/>
              </p:ext>
            </p:extLst>
          </p:nvPr>
        </p:nvGraphicFramePr>
        <p:xfrm>
          <a:off x="4892675" y="5465390"/>
          <a:ext cx="4215829" cy="14199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90605"/>
                <a:gridCol w="772210"/>
                <a:gridCol w="1053014"/>
              </a:tblGrid>
              <a:tr h="353194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kumimoji="0" lang="hu-HU" sz="1050" b="0" i="0" u="none" strike="noStrike" kern="1200" cap="none" spc="0" normalizeH="0" baseline="0" noProof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j-lt"/>
                          <a:ea typeface="+mj-ea"/>
                          <a:cs typeface="+mj-cs"/>
                        </a:rPr>
                        <a:t>Kérdés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kumimoji="0" lang="hu-HU" sz="1050" b="0" i="0" u="none" strike="noStrike" kern="1200" cap="none" spc="0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j-lt"/>
                          <a:ea typeface="+mj-ea"/>
                          <a:cs typeface="+mj-cs"/>
                        </a:rPr>
                        <a:t>Jónak tartja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kumimoji="0" lang="hu-HU" sz="1050" b="0" i="0" u="none" strike="noStrike" kern="1200" cap="none" spc="0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j-lt"/>
                          <a:ea typeface="+mj-ea"/>
                          <a:cs typeface="+mj-cs"/>
                        </a:rPr>
                        <a:t>Nagyon jónak tartja</a:t>
                      </a:r>
                    </a:p>
                  </a:txBody>
                  <a:tcPr marL="68580" marR="68580" marT="0" marB="0"/>
                </a:tc>
              </a:tr>
              <a:tr h="605475"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kumimoji="0" lang="hu-HU" sz="1000" b="0" i="0" u="none" strike="noStrike" kern="1200" cap="none" spc="0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j-lt"/>
                          <a:ea typeface="+mj-ea"/>
                          <a:cs typeface="+mj-cs"/>
                        </a:rPr>
                        <a:t>„Lehetőséget nyújt az oktatásban résztvevők számára, hogy </a:t>
                      </a:r>
                      <a:r>
                        <a:rPr kumimoji="0" lang="hu-HU" sz="1000" b="0" i="1" u="none" strike="noStrike" kern="1200" cap="none" spc="0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j-lt"/>
                          <a:ea typeface="+mj-ea"/>
                          <a:cs typeface="+mj-cs"/>
                        </a:rPr>
                        <a:t>tértől és időtől függetlenül</a:t>
                      </a:r>
                      <a:r>
                        <a:rPr kumimoji="0" lang="hu-HU" sz="1000" b="0" i="0" u="none" strike="noStrike" kern="1200" cap="none" spc="0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j-lt"/>
                          <a:ea typeface="+mj-ea"/>
                          <a:cs typeface="+mj-cs"/>
                        </a:rPr>
                        <a:t> oldják meg a legspecifikusabb problémákat”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kumimoji="0" lang="hu-HU" sz="1050" b="0" i="0" u="none" strike="noStrike" kern="1200" cap="none" spc="0" normalizeH="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j-ea"/>
                          <a:cs typeface="+mj-cs"/>
                        </a:rPr>
                        <a:t>46,9%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80340" algn="ctr" rtl="0" eaLnBrk="1" hangingPunct="1">
                        <a:spcAft>
                          <a:spcPts val="0"/>
                        </a:spcAft>
                      </a:pPr>
                      <a:r>
                        <a:rPr kumimoji="0" lang="hu-HU" sz="1050" b="0" i="0" u="none" strike="noStrike" kern="1200" cap="none" spc="0" normalizeH="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j-ea"/>
                          <a:cs typeface="+mj-cs"/>
                        </a:rPr>
                        <a:t>42,6%</a:t>
                      </a:r>
                    </a:p>
                  </a:txBody>
                  <a:tcPr marL="68580" marR="68580" marT="0" marB="0" anchor="ctr"/>
                </a:tc>
              </a:tr>
              <a:tr h="454107"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kumimoji="0" lang="hu-HU" sz="1000" b="0" i="0" u="none" strike="noStrike" kern="1200" cap="none" spc="0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j-lt"/>
                          <a:ea typeface="+mj-ea"/>
                          <a:cs typeface="+mj-cs"/>
                        </a:rPr>
                        <a:t>„Lehetőséget ad elektronikusan jelezni a tanárnak a felmerülő problémákat”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80340" algn="ctr" rtl="0" eaLnBrk="1" hangingPunct="1">
                        <a:spcAft>
                          <a:spcPts val="0"/>
                        </a:spcAft>
                      </a:pPr>
                      <a:r>
                        <a:rPr kumimoji="0" lang="hu-HU" sz="1050" b="0" i="0" u="none" strike="noStrike" kern="1200" cap="none" spc="0" normalizeH="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j-ea"/>
                          <a:cs typeface="+mj-cs"/>
                        </a:rPr>
                        <a:t>36,0%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80340" algn="ctr" rtl="0" eaLnBrk="1" hangingPunct="1">
                        <a:spcAft>
                          <a:spcPts val="0"/>
                        </a:spcAft>
                      </a:pPr>
                      <a:r>
                        <a:rPr kumimoji="0" lang="hu-HU" sz="1050" b="0" i="0" u="none" strike="noStrike" kern="1200" cap="none" spc="0" normalizeH="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j-ea"/>
                          <a:cs typeface="+mj-cs"/>
                        </a:rPr>
                        <a:t>41,9%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574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dirty="0" smtClean="0">
                <a:ln>
                  <a:solidFill>
                    <a:schemeClr val="tx1">
                      <a:lumMod val="50000"/>
                    </a:schemeClr>
                  </a:solidFill>
                </a:ln>
              </a:rPr>
              <a:t>On-line tananyagok elsajátítása</a:t>
            </a:r>
            <a:r>
              <a:rPr lang="hu-HU" sz="3600" dirty="0">
                <a:ln>
                  <a:solidFill>
                    <a:schemeClr val="tx1">
                      <a:lumMod val="50000"/>
                    </a:schemeClr>
                  </a:solidFill>
                </a:ln>
              </a:rPr>
              <a:t>, </a:t>
            </a:r>
            <a:r>
              <a:rPr lang="hu-HU" sz="3600" dirty="0" smtClean="0">
                <a:ln>
                  <a:solidFill>
                    <a:schemeClr val="tx1">
                      <a:lumMod val="50000"/>
                    </a:schemeClr>
                  </a:solidFill>
                </a:ln>
              </a:rPr>
              <a:t>begyakorlása</a:t>
            </a:r>
            <a:endParaRPr lang="hu-HU" sz="3600" dirty="0">
              <a:ln>
                <a:solidFill>
                  <a:schemeClr val="tx1">
                    <a:lumMod val="50000"/>
                  </a:schemeClr>
                </a:solidFill>
              </a:ln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>
            <a:normAutofit/>
          </a:bodyPr>
          <a:lstStyle/>
          <a:p>
            <a:endParaRPr lang="hu-HU" sz="3200" dirty="0">
              <a:ln>
                <a:solidFill>
                  <a:schemeClr val="tx1">
                    <a:lumMod val="50000"/>
                  </a:schemeClr>
                </a:solidFill>
              </a:ln>
              <a:latin typeface="+mj-lt"/>
              <a:ea typeface="+mj-ea"/>
              <a:cs typeface="+mj-cs"/>
            </a:endParaRPr>
          </a:p>
          <a:p>
            <a:endParaRPr lang="hu-HU" sz="1600" dirty="0">
              <a:ln>
                <a:solidFill>
                  <a:schemeClr val="tx1">
                    <a:lumMod val="50000"/>
                  </a:schemeClr>
                </a:solidFill>
              </a:ln>
              <a:latin typeface="+mj-lt"/>
              <a:ea typeface="+mj-ea"/>
              <a:cs typeface="+mj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409073"/>
              </p:ext>
            </p:extLst>
          </p:nvPr>
        </p:nvGraphicFramePr>
        <p:xfrm>
          <a:off x="827584" y="2060848"/>
          <a:ext cx="7056783" cy="3901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3477"/>
                <a:gridCol w="2052113"/>
                <a:gridCol w="2241193"/>
              </a:tblGrid>
              <a:tr h="423047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kumimoji="0" lang="hu-HU" sz="1600" b="0" i="0" u="none" strike="noStrike" kern="1200" cap="none" spc="0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j-lt"/>
                          <a:ea typeface="+mj-ea"/>
                          <a:cs typeface="+mj-cs"/>
                        </a:rPr>
                        <a:t>Kérdés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kumimoji="0" lang="hu-HU" sz="1600" b="0" i="0" u="none" strike="noStrike" kern="1200" cap="none" spc="0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j-lt"/>
                          <a:ea typeface="+mj-ea"/>
                          <a:cs typeface="+mj-cs"/>
                        </a:rPr>
                        <a:t>Jónak tartja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80340" algn="ctr" rtl="0" eaLnBrk="1" hangingPunct="1">
                        <a:spcAft>
                          <a:spcPts val="0"/>
                        </a:spcAft>
                      </a:pPr>
                      <a:r>
                        <a:rPr kumimoji="0" lang="hu-HU" sz="1600" b="0" i="0" u="none" strike="noStrike" kern="1200" cap="none" spc="0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j-lt"/>
                          <a:ea typeface="+mj-ea"/>
                          <a:cs typeface="+mj-cs"/>
                        </a:rPr>
                        <a:t>Nagyon jónak tartja</a:t>
                      </a:r>
                    </a:p>
                  </a:txBody>
                  <a:tcPr marL="68580" marR="68580" marT="0" marB="0" anchor="ctr"/>
                </a:tc>
              </a:tr>
              <a:tr h="1269141"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kumimoji="0" lang="hu-HU" sz="1600" b="0" i="0" u="none" strike="noStrike" kern="1200" cap="none" spc="0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j-lt"/>
                          <a:ea typeface="+mj-ea"/>
                          <a:cs typeface="+mj-cs"/>
                        </a:rPr>
                        <a:t>„Videokonferenciák lehetőséget nyújthatnak érdekes, új tudományos eredmények meghallgatására, kérdések feltevésére”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kumimoji="0" lang="hu-HU" sz="1600" b="0" i="0" u="none" strike="noStrike" kern="1200" cap="none" spc="0" normalizeH="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j-ea"/>
                          <a:cs typeface="+mj-cs"/>
                        </a:rPr>
                        <a:t>45,0%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80340" algn="ctr" rtl="0" eaLnBrk="1" hangingPunct="1">
                        <a:spcAft>
                          <a:spcPts val="0"/>
                        </a:spcAft>
                      </a:pPr>
                      <a:r>
                        <a:rPr kumimoji="0" lang="hu-HU" sz="1600" b="0" i="0" u="none" strike="noStrike" kern="1200" cap="none" spc="0" normalizeH="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j-ea"/>
                          <a:cs typeface="+mj-cs"/>
                        </a:rPr>
                        <a:t>12,0%</a:t>
                      </a:r>
                    </a:p>
                  </a:txBody>
                  <a:tcPr marL="68580" marR="68580" marT="0" marB="0" anchor="ctr"/>
                </a:tc>
              </a:tr>
              <a:tr h="634571">
                <a:tc>
                  <a:txBody>
                    <a:bodyPr/>
                    <a:lstStyle/>
                    <a:p>
                      <a:pPr marL="0" indent="180340" algn="l" rtl="0" eaLnBrk="1" hangingPunct="1">
                        <a:spcAft>
                          <a:spcPts val="0"/>
                        </a:spcAft>
                      </a:pPr>
                      <a:r>
                        <a:rPr kumimoji="0" lang="hu-HU" sz="1600" b="0" i="0" u="none" strike="noStrike" kern="1200" cap="none" spc="0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j-lt"/>
                          <a:ea typeface="+mj-ea"/>
                          <a:cs typeface="+mj-cs"/>
                        </a:rPr>
                        <a:t>„A tanszéki hálózaton az előadások anyagának hozzáférhetősége”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80340" algn="ctr" rtl="0" eaLnBrk="1" hangingPunct="1">
                        <a:spcAft>
                          <a:spcPts val="0"/>
                        </a:spcAft>
                      </a:pPr>
                      <a:r>
                        <a:rPr kumimoji="0" lang="hu-HU" sz="1600" b="0" i="0" u="none" strike="noStrike" kern="1200" cap="none" spc="0" normalizeH="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j-ea"/>
                          <a:cs typeface="+mj-cs"/>
                        </a:rPr>
                        <a:t>48,1%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80340" algn="ctr" rtl="0" eaLnBrk="1" hangingPunct="1">
                        <a:spcAft>
                          <a:spcPts val="0"/>
                        </a:spcAft>
                      </a:pPr>
                      <a:r>
                        <a:rPr kumimoji="0" lang="hu-HU" sz="1600" b="0" i="0" u="none" strike="noStrike" kern="1200" cap="none" spc="0" normalizeH="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j-ea"/>
                          <a:cs typeface="+mj-cs"/>
                        </a:rPr>
                        <a:t>19,6%</a:t>
                      </a:r>
                    </a:p>
                  </a:txBody>
                  <a:tcPr marL="68580" marR="68580" marT="0" marB="0" anchor="ctr"/>
                </a:tc>
              </a:tr>
              <a:tr h="634571">
                <a:tc>
                  <a:txBody>
                    <a:bodyPr/>
                    <a:lstStyle/>
                    <a:p>
                      <a:pPr marL="0" indent="180340" algn="l" rtl="0" eaLnBrk="1" hangingPunct="1">
                        <a:spcAft>
                          <a:spcPts val="0"/>
                        </a:spcAft>
                      </a:pPr>
                      <a:r>
                        <a:rPr kumimoji="0" lang="hu-HU" sz="1600" b="0" i="0" u="none" strike="noStrike" kern="1200" cap="none" spc="0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j-lt"/>
                          <a:ea typeface="+mj-ea"/>
                          <a:cs typeface="+mj-cs"/>
                        </a:rPr>
                        <a:t>„A tananyaghoz kapcsolódó médiumok ismételt áttekinthetősége”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80340" algn="ctr" rtl="0" eaLnBrk="1" hangingPunct="1">
                        <a:spcAft>
                          <a:spcPts val="0"/>
                        </a:spcAft>
                      </a:pPr>
                      <a:r>
                        <a:rPr kumimoji="0" lang="hu-HU" sz="1600" b="0" i="0" u="none" strike="noStrike" kern="1200" cap="none" spc="0" normalizeH="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j-ea"/>
                          <a:cs typeface="+mj-cs"/>
                        </a:rPr>
                        <a:t>50,8%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80340" algn="ctr" rtl="0" eaLnBrk="1" hangingPunct="1">
                        <a:spcAft>
                          <a:spcPts val="0"/>
                        </a:spcAft>
                      </a:pPr>
                      <a:r>
                        <a:rPr kumimoji="0" lang="hu-HU" sz="1600" b="0" i="0" u="none" strike="noStrike" kern="1200" cap="none" spc="0" normalizeH="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j-ea"/>
                          <a:cs typeface="+mj-cs"/>
                        </a:rPr>
                        <a:t>35,3%</a:t>
                      </a:r>
                    </a:p>
                  </a:txBody>
                  <a:tcPr marL="68580" marR="68580" marT="0" marB="0" anchor="ctr"/>
                </a:tc>
              </a:tr>
              <a:tr h="423047">
                <a:tc>
                  <a:txBody>
                    <a:bodyPr/>
                    <a:lstStyle/>
                    <a:p>
                      <a:pPr marL="0" indent="180340" algn="l" rtl="0" eaLnBrk="1" hangingPunct="1">
                        <a:spcAft>
                          <a:spcPts val="0"/>
                        </a:spcAft>
                      </a:pPr>
                      <a:r>
                        <a:rPr kumimoji="0" lang="hu-HU" sz="1600" b="0" i="0" u="none" strike="noStrike" kern="1200" cap="none" spc="0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j-lt"/>
                          <a:ea typeface="+mj-ea"/>
                          <a:cs typeface="+mj-cs"/>
                        </a:rPr>
                        <a:t>„Elektronikus tesztek alkalmazhatósága”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80340" algn="ctr" rtl="0" eaLnBrk="1" hangingPunct="1">
                        <a:spcAft>
                          <a:spcPts val="0"/>
                        </a:spcAft>
                      </a:pPr>
                      <a:r>
                        <a:rPr kumimoji="0" lang="hu-HU" sz="1600" b="0" i="0" u="none" strike="noStrike" kern="1200" cap="none" spc="0" normalizeH="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j-ea"/>
                          <a:cs typeface="+mj-cs"/>
                        </a:rPr>
                        <a:t>36,8%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80340" algn="ctr" rtl="0" eaLnBrk="1" hangingPunct="1">
                        <a:spcAft>
                          <a:spcPts val="0"/>
                        </a:spcAft>
                      </a:pPr>
                      <a:r>
                        <a:rPr kumimoji="0" lang="hu-HU" sz="1600" b="0" i="0" u="none" strike="noStrike" kern="1200" cap="none" spc="0" normalizeH="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j-ea"/>
                          <a:cs typeface="+mj-cs"/>
                        </a:rPr>
                        <a:t>43,8%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554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dirty="0" smtClean="0">
                <a:ln>
                  <a:solidFill>
                    <a:schemeClr val="tx1">
                      <a:lumMod val="50000"/>
                    </a:schemeClr>
                  </a:solidFill>
                </a:ln>
              </a:rPr>
              <a:t>IKT eszközök használata az oktatásban</a:t>
            </a:r>
            <a:endParaRPr lang="hu-HU" sz="3600" dirty="0">
              <a:ln>
                <a:solidFill>
                  <a:schemeClr val="tx1">
                    <a:lumMod val="50000"/>
                  </a:schemeClr>
                </a:solidFill>
              </a:ln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>
            <a:normAutofit/>
          </a:bodyPr>
          <a:lstStyle/>
          <a:p>
            <a:endParaRPr lang="hu-HU" sz="3200" dirty="0">
              <a:ln>
                <a:solidFill>
                  <a:schemeClr val="tx1">
                    <a:lumMod val="50000"/>
                  </a:schemeClr>
                </a:solidFill>
              </a:ln>
              <a:latin typeface="+mj-lt"/>
              <a:ea typeface="+mj-ea"/>
              <a:cs typeface="+mj-cs"/>
            </a:endParaRPr>
          </a:p>
          <a:p>
            <a:endParaRPr lang="hu-HU" sz="1600" dirty="0">
              <a:ln>
                <a:solidFill>
                  <a:schemeClr val="tx1">
                    <a:lumMod val="50000"/>
                  </a:schemeClr>
                </a:solidFill>
              </a:ln>
              <a:latin typeface="+mj-lt"/>
              <a:ea typeface="+mj-ea"/>
              <a:cs typeface="+mj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104390"/>
              </p:ext>
            </p:extLst>
          </p:nvPr>
        </p:nvGraphicFramePr>
        <p:xfrm>
          <a:off x="4748743" y="854964"/>
          <a:ext cx="4395257" cy="60030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9688"/>
                <a:gridCol w="2245569"/>
              </a:tblGrid>
              <a:tr h="216344">
                <a:tc>
                  <a:txBody>
                    <a:bodyPr/>
                    <a:lstStyle/>
                    <a:p>
                      <a:pPr marL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 </a:t>
                      </a:r>
                      <a:endParaRPr lang="hu-H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814" marR="59814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671185" algn="r"/>
                        </a:tabLst>
                      </a:pPr>
                      <a:r>
                        <a:rPr kumimoji="0" lang="hu-HU" sz="1200" b="0" i="0" u="none" strike="noStrike" kern="1200" cap="none" spc="0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j-lt"/>
                          <a:ea typeface="+mj-ea"/>
                          <a:cs typeface="+mj-cs"/>
                        </a:rPr>
                        <a:t>jellemző eredmény</a:t>
                      </a:r>
                    </a:p>
                  </a:txBody>
                  <a:tcPr marL="59814" marR="59814" marT="0" marB="0" anchor="ctr"/>
                </a:tc>
              </a:tr>
              <a:tr h="717774"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hu-HU" sz="1100" b="0" i="0" u="none" strike="noStrike" kern="1200" cap="none" spc="0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j-lt"/>
                          <a:ea typeface="+mj-ea"/>
                          <a:cs typeface="+mj-cs"/>
                        </a:rPr>
                        <a:t>Az IKT interaktív kapcsolatot biztosít a tananyag és a tanuló között és egyénre szabott tanulási lehetőséget biztosít</a:t>
                      </a:r>
                    </a:p>
                  </a:txBody>
                  <a:tcPr marL="59814" marR="59814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671185" algn="r"/>
                        </a:tabLst>
                      </a:pPr>
                      <a:r>
                        <a:rPr kumimoji="0" lang="hu-HU" sz="1100" b="0" i="0" u="none" strike="noStrike" kern="1200" cap="none" spc="0" normalizeH="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j-ea"/>
                          <a:cs typeface="+mj-cs"/>
                        </a:rPr>
                        <a:t>a minta 58,9%-a jónak tartja, mely nem szignifikáns </a:t>
                      </a:r>
                    </a:p>
                    <a:p>
                      <a:pPr marL="18034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671185" algn="r"/>
                        </a:tabLst>
                      </a:pPr>
                      <a:r>
                        <a:rPr kumimoji="0" lang="hu-HU" sz="1100" b="0" i="0" u="none" strike="noStrike" kern="1200" cap="none" spc="0" normalizeH="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j-ea"/>
                          <a:cs typeface="+mj-cs"/>
                        </a:rPr>
                        <a:t>χ2=23,446; p=0,075</a:t>
                      </a:r>
                    </a:p>
                    <a:p>
                      <a:pPr marL="18034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671185" algn="r"/>
                        </a:tabLst>
                      </a:pPr>
                      <a:r>
                        <a:rPr kumimoji="0" lang="hu-HU" sz="1100" b="0" i="0" u="none" strike="noStrike" kern="1200" cap="none" spc="0" normalizeH="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j-ea"/>
                          <a:cs typeface="+mj-cs"/>
                        </a:rPr>
                        <a:t> </a:t>
                      </a:r>
                    </a:p>
                  </a:txBody>
                  <a:tcPr marL="59814" marR="59814" marT="0" marB="0" anchor="ctr"/>
                </a:tc>
              </a:tr>
              <a:tr h="717774"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hu-HU" sz="1100" b="0" i="0" u="none" strike="noStrike" kern="1200" cap="none" spc="0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j-lt"/>
                          <a:ea typeface="+mj-ea"/>
                          <a:cs typeface="+mj-cs"/>
                        </a:rPr>
                        <a:t>A verbalitás és vizualitás eredményesebb tananyag feldolgozást biztosít</a:t>
                      </a:r>
                    </a:p>
                  </a:txBody>
                  <a:tcPr marL="59814" marR="59814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671185" algn="r"/>
                        </a:tabLst>
                      </a:pPr>
                      <a:r>
                        <a:rPr kumimoji="0" lang="hu-HU" sz="1100" b="0" i="0" u="none" strike="noStrike" kern="1200" cap="none" spc="0" normalizeH="0" baseline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j-ea"/>
                          <a:cs typeface="+mj-cs"/>
                        </a:rPr>
                        <a:t>a minta 52,3%-a jónak tartja, mely nem szignifikáns </a:t>
                      </a:r>
                    </a:p>
                    <a:p>
                      <a:pPr marL="18034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671185" algn="r"/>
                        </a:tabLst>
                      </a:pPr>
                      <a:r>
                        <a:rPr kumimoji="0" lang="hu-HU" sz="1100" b="0" i="0" u="none" strike="noStrike" kern="1200" cap="none" spc="0" normalizeH="0" baseline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j-ea"/>
                          <a:cs typeface="+mj-cs"/>
                        </a:rPr>
                        <a:t>χ2=23,719; p=0,070</a:t>
                      </a:r>
                    </a:p>
                    <a:p>
                      <a:pPr marL="18034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671185" algn="r"/>
                        </a:tabLst>
                      </a:pPr>
                      <a:r>
                        <a:rPr kumimoji="0" lang="hu-HU" sz="1100" b="0" i="0" u="none" strike="noStrike" kern="1200" cap="none" spc="0" normalizeH="0" baseline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j-ea"/>
                          <a:cs typeface="+mj-cs"/>
                        </a:rPr>
                        <a:t> </a:t>
                      </a:r>
                    </a:p>
                  </a:txBody>
                  <a:tcPr marL="59814" marR="59814" marT="0" marB="0" anchor="ctr"/>
                </a:tc>
              </a:tr>
              <a:tr h="717774"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hu-HU" sz="1100" b="0" i="1" u="none" strike="noStrike" kern="1200" cap="none" spc="0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j-lt"/>
                          <a:ea typeface="+mj-ea"/>
                          <a:cs typeface="+mj-cs"/>
                        </a:rPr>
                        <a:t>Egyéni sikerélmény biztosít</a:t>
                      </a:r>
                    </a:p>
                  </a:txBody>
                  <a:tcPr marL="59814" marR="59814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671185" algn="r"/>
                        </a:tabLst>
                      </a:pPr>
                      <a:r>
                        <a:rPr kumimoji="0" lang="hu-HU" sz="1100" b="0" i="0" u="none" strike="noStrike" kern="1200" cap="none" spc="0" normalizeH="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j-ea"/>
                          <a:cs typeface="+mj-cs"/>
                        </a:rPr>
                        <a:t>a minta 47,3%-a jónak tartja, mely szignifikáns </a:t>
                      </a:r>
                    </a:p>
                    <a:p>
                      <a:pPr marL="18034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671185" algn="r"/>
                        </a:tabLst>
                      </a:pPr>
                      <a:r>
                        <a:rPr kumimoji="0" lang="hu-HU" sz="1100" b="0" i="0" u="none" strike="noStrike" kern="1200" cap="none" spc="0" normalizeH="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j-ea"/>
                          <a:cs typeface="+mj-cs"/>
                        </a:rPr>
                        <a:t>χ2=29,233; p=0,015</a:t>
                      </a:r>
                    </a:p>
                    <a:p>
                      <a:pPr marL="18034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671185" algn="r"/>
                        </a:tabLst>
                      </a:pPr>
                      <a:r>
                        <a:rPr kumimoji="0" lang="hu-HU" sz="1100" b="0" i="0" u="none" strike="noStrike" kern="1200" cap="none" spc="0" normalizeH="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j-ea"/>
                          <a:cs typeface="+mj-cs"/>
                        </a:rPr>
                        <a:t> </a:t>
                      </a:r>
                    </a:p>
                  </a:txBody>
                  <a:tcPr marL="59814" marR="59814" marT="0" marB="0" anchor="ctr"/>
                </a:tc>
              </a:tr>
              <a:tr h="717774"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hu-HU" sz="1100" b="0" i="0" u="none" strike="noStrike" kern="1200" cap="none" spc="0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j-lt"/>
                          <a:ea typeface="+mj-ea"/>
                          <a:cs typeface="+mj-cs"/>
                        </a:rPr>
                        <a:t>A tanulmányi előrehaladást könnyebb követni</a:t>
                      </a:r>
                    </a:p>
                  </a:txBody>
                  <a:tcPr marL="59814" marR="59814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671185" algn="r"/>
                        </a:tabLst>
                      </a:pPr>
                      <a:r>
                        <a:rPr kumimoji="0" lang="hu-HU" sz="1100" b="0" i="0" u="none" strike="noStrike" kern="1200" cap="none" spc="0" normalizeH="0" baseline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j-ea"/>
                          <a:cs typeface="+mj-cs"/>
                        </a:rPr>
                        <a:t>a minta 48,1%-a jónak tartja, mely nem szignifikáns </a:t>
                      </a:r>
                    </a:p>
                    <a:p>
                      <a:pPr marL="18034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671185" algn="r"/>
                        </a:tabLst>
                      </a:pPr>
                      <a:r>
                        <a:rPr kumimoji="0" lang="hu-HU" sz="1100" b="0" i="0" u="none" strike="noStrike" kern="1200" cap="none" spc="0" normalizeH="0" baseline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j-ea"/>
                          <a:cs typeface="+mj-cs"/>
                        </a:rPr>
                        <a:t>χ2=21,237; p=0,129</a:t>
                      </a:r>
                    </a:p>
                    <a:p>
                      <a:pPr marL="18034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671185" algn="r"/>
                        </a:tabLst>
                      </a:pPr>
                      <a:r>
                        <a:rPr kumimoji="0" lang="hu-HU" sz="1100" b="0" i="0" u="none" strike="noStrike" kern="1200" cap="none" spc="0" normalizeH="0" baseline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j-ea"/>
                          <a:cs typeface="+mj-cs"/>
                        </a:rPr>
                        <a:t> </a:t>
                      </a:r>
                    </a:p>
                  </a:txBody>
                  <a:tcPr marL="59814" marR="59814" marT="0" marB="0" anchor="ctr"/>
                </a:tc>
              </a:tr>
              <a:tr h="717774"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hu-HU" sz="1100" b="0" i="1" u="none" strike="noStrike" kern="1200" cap="none" spc="0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j-lt"/>
                          <a:ea typeface="+mj-ea"/>
                          <a:cs typeface="+mj-cs"/>
                        </a:rPr>
                        <a:t>Könnyebb statisztikai és minőségbiztosítási felmérések és kiértékelések</a:t>
                      </a:r>
                    </a:p>
                  </a:txBody>
                  <a:tcPr marL="59814" marR="59814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671185" algn="r"/>
                        </a:tabLst>
                      </a:pPr>
                      <a:r>
                        <a:rPr kumimoji="0" lang="hu-HU" sz="1100" b="0" i="0" u="none" strike="noStrike" kern="1200" cap="none" spc="0" normalizeH="0" baseline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j-ea"/>
                          <a:cs typeface="+mj-cs"/>
                        </a:rPr>
                        <a:t>a minta 51,2%-a jónak tartja, mely szignifikáns </a:t>
                      </a:r>
                    </a:p>
                    <a:p>
                      <a:pPr marL="18034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671185" algn="r"/>
                        </a:tabLst>
                      </a:pPr>
                      <a:r>
                        <a:rPr kumimoji="0" lang="hu-HU" sz="1100" b="0" i="0" u="none" strike="noStrike" kern="1200" cap="none" spc="0" normalizeH="0" baseline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j-ea"/>
                          <a:cs typeface="+mj-cs"/>
                        </a:rPr>
                        <a:t>χ2=26,209; p=0,036</a:t>
                      </a:r>
                    </a:p>
                    <a:p>
                      <a:pPr marL="18034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671185" algn="r"/>
                        </a:tabLst>
                      </a:pPr>
                      <a:r>
                        <a:rPr kumimoji="0" lang="hu-HU" sz="1100" b="0" i="0" u="none" strike="noStrike" kern="1200" cap="none" spc="0" normalizeH="0" baseline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j-ea"/>
                          <a:cs typeface="+mj-cs"/>
                        </a:rPr>
                        <a:t> </a:t>
                      </a:r>
                    </a:p>
                  </a:txBody>
                  <a:tcPr marL="59814" marR="59814" marT="0" marB="0" anchor="ctr"/>
                </a:tc>
              </a:tr>
              <a:tr h="717774"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hu-HU" sz="1100" b="0" i="0" u="none" strike="noStrike" kern="1200" cap="none" spc="0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j-lt"/>
                          <a:ea typeface="+mj-ea"/>
                          <a:cs typeface="+mj-cs"/>
                        </a:rPr>
                        <a:t>Folyamatos kontroll a minőség és a teljesítés területén</a:t>
                      </a:r>
                    </a:p>
                  </a:txBody>
                  <a:tcPr marL="59814" marR="59814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671185" algn="r"/>
                        </a:tabLst>
                      </a:pPr>
                      <a:r>
                        <a:rPr kumimoji="0" lang="hu-HU" sz="1100" b="0" i="0" u="none" strike="noStrike" kern="1200" cap="none" spc="0" normalizeH="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j-ea"/>
                          <a:cs typeface="+mj-cs"/>
                        </a:rPr>
                        <a:t>a minta 53,9%-a jónak tartja, mely nem szignifikáns </a:t>
                      </a:r>
                    </a:p>
                    <a:p>
                      <a:pPr marL="18034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671185" algn="r"/>
                        </a:tabLst>
                      </a:pPr>
                      <a:r>
                        <a:rPr kumimoji="0" lang="hu-HU" sz="1100" b="0" i="0" u="none" strike="noStrike" kern="1200" cap="none" spc="0" normalizeH="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j-ea"/>
                          <a:cs typeface="+mj-cs"/>
                        </a:rPr>
                        <a:t>χ2=24,256; p=0,061</a:t>
                      </a:r>
                    </a:p>
                    <a:p>
                      <a:pPr marL="18034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671185" algn="r"/>
                        </a:tabLst>
                      </a:pPr>
                      <a:r>
                        <a:rPr kumimoji="0" lang="hu-HU" sz="1100" b="0" i="0" u="none" strike="noStrike" kern="1200" cap="none" spc="0" normalizeH="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j-ea"/>
                          <a:cs typeface="+mj-cs"/>
                        </a:rPr>
                        <a:t> </a:t>
                      </a:r>
                    </a:p>
                  </a:txBody>
                  <a:tcPr marL="59814" marR="59814" marT="0" marB="0" anchor="ctr"/>
                </a:tc>
              </a:tr>
            </a:tbl>
          </a:graphicData>
        </a:graphic>
      </p:graphicFrame>
      <p:pic>
        <p:nvPicPr>
          <p:cNvPr id="9" name="Kép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36" y="2039803"/>
            <a:ext cx="4796579" cy="3646755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152500" y="5793719"/>
            <a:ext cx="4032448" cy="927756"/>
          </a:xfrm>
          <a:prstGeom prst="rect">
            <a:avLst/>
          </a:prstGeom>
        </p:spPr>
        <p:txBody>
          <a:bodyPr vert="horz" rtlCol="0" anchor="ctr">
            <a:noAutofit/>
          </a:bodyPr>
          <a:lstStyle>
            <a:lvl1pPr eaLnBrk="1" hangingPunct="1">
              <a:spcBef>
                <a:spcPct val="0"/>
              </a:spcBef>
              <a:buNone/>
              <a:defRPr kumimoji="0" lang="en-US" sz="3600" b="0" i="0" u="none" strike="noStrike" cap="none" spc="0" normalizeH="0" baseline="0" noProof="0" smtClean="0">
                <a:ln>
                  <a:solidFill>
                    <a:schemeClr val="tx1">
                      <a:lumMod val="50000"/>
                    </a:schemeClr>
                  </a:solidFill>
                </a:ln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1800" dirty="0"/>
              <a:t>„Egy nyelvet beszélünk</a:t>
            </a:r>
            <a:r>
              <a:rPr lang="hu-HU" sz="1800" dirty="0" smtClean="0"/>
              <a:t>!”</a:t>
            </a:r>
            <a:br>
              <a:rPr lang="hu-HU" sz="1800" dirty="0" smtClean="0"/>
            </a:br>
            <a:r>
              <a:rPr lang="hu-HU" sz="1800" dirty="0">
                <a:effectLst/>
              </a:rPr>
              <a:t>az új kor nyelvén átadni a – bár megreformált, de – lényegi tudást.</a:t>
            </a: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116040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3568" y="2420888"/>
            <a:ext cx="7772400" cy="1362075"/>
          </a:xfrm>
        </p:spPr>
        <p:txBody>
          <a:bodyPr>
            <a:normAutofit/>
          </a:bodyPr>
          <a:lstStyle/>
          <a:p>
            <a:r>
              <a:rPr lang="hu-HU" sz="3600" dirty="0" smtClean="0">
                <a:ln>
                  <a:solidFill>
                    <a:schemeClr val="tx1">
                      <a:lumMod val="50000"/>
                    </a:schemeClr>
                  </a:solidFill>
                </a:ln>
              </a:rPr>
              <a:t>Köszönöm megtisztelő figyelmüket!</a:t>
            </a:r>
            <a:endParaRPr lang="hu-HU" sz="3600" dirty="0">
              <a:ln>
                <a:solidFill>
                  <a:schemeClr val="tx1">
                    <a:lumMod val="50000"/>
                  </a:schemeClr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881" y="3893502"/>
            <a:ext cx="2790617" cy="17231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dirty="0" smtClean="0">
                <a:ln>
                  <a:solidFill>
                    <a:schemeClr val="tx1">
                      <a:lumMod val="50000"/>
                    </a:schemeClr>
                  </a:solidFill>
                </a:ln>
              </a:rPr>
              <a:t>„Jövő” technológiák az osztálytermekben</a:t>
            </a:r>
            <a:endParaRPr lang="hu-HU" sz="3600" dirty="0">
              <a:ln>
                <a:solidFill>
                  <a:schemeClr val="tx1">
                    <a:lumMod val="50000"/>
                  </a:schemeClr>
                </a:solidFill>
              </a:ln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5076056" y="5832648"/>
            <a:ext cx="4176464" cy="1484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100" dirty="0" smtClean="0">
                <a:ln w="3175"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 kulcstrendek </a:t>
            </a:r>
            <a:r>
              <a:rPr lang="hu-HU" sz="1100" dirty="0" err="1" smtClean="0">
                <a:ln w="3175"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Stansbury</a:t>
            </a:r>
            <a:r>
              <a:rPr lang="hu-HU" sz="1100" dirty="0" smtClean="0">
                <a:ln w="3175"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hu-HU" sz="1100" dirty="0" err="1" smtClean="0">
                <a:ln w="3175"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Meris</a:t>
            </a:r>
            <a:r>
              <a:rPr lang="hu-HU" sz="1100" dirty="0" smtClean="0">
                <a:ln w="3175"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(2012) </a:t>
            </a:r>
            <a:r>
              <a:rPr lang="en-US" sz="1100" dirty="0">
                <a:ln w="3175"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Six technologies that soon could be in your </a:t>
            </a:r>
            <a:r>
              <a:rPr lang="en-US" sz="1100" dirty="0" smtClean="0">
                <a:ln w="3175"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classrooms</a:t>
            </a:r>
            <a:r>
              <a:rPr lang="hu-HU" sz="1100" dirty="0" smtClean="0">
                <a:ln w="3175"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cikkéből származnak URL: </a:t>
            </a:r>
            <a:r>
              <a:rPr lang="hu-HU" sz="1100" dirty="0" smtClean="0">
                <a:ln w="3175"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hlinkClick r:id="rId4"/>
              </a:rPr>
              <a:t>http://www.eschoolnews.com/2012/05/23/six-technologies-that-soon-could-be-in-your-classrooms/3/</a:t>
            </a:r>
            <a:endParaRPr lang="hu-HU" sz="1100" dirty="0" smtClean="0">
              <a:ln w="3175">
                <a:solidFill>
                  <a:schemeClr val="tx1">
                    <a:lumMod val="9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Szövegdoboz 4"/>
          <p:cNvSpPr txBox="1"/>
          <p:nvPr/>
        </p:nvSpPr>
        <p:spPr>
          <a:xfrm>
            <a:off x="827584" y="3204265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2013</a:t>
            </a:r>
            <a:endParaRPr lang="hu-HU" sz="16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2960893" y="3204265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2014-2015</a:t>
            </a:r>
            <a:endParaRPr lang="hu-HU" sz="16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6030307" y="3204265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2016-2017</a:t>
            </a:r>
            <a:endParaRPr lang="hu-HU" sz="1600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27" y="3933056"/>
            <a:ext cx="1967633" cy="164463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9" name="Rectangle 2"/>
          <p:cNvSpPr txBox="1">
            <a:spLocks/>
          </p:cNvSpPr>
          <p:nvPr/>
        </p:nvSpPr>
        <p:spPr>
          <a:xfrm>
            <a:off x="71426" y="5616624"/>
            <a:ext cx="5004630" cy="1340768"/>
          </a:xfrm>
          <a:prstGeom prst="rect">
            <a:avLst/>
          </a:prstGeom>
        </p:spPr>
        <p:txBody>
          <a:bodyPr vert="horz" rtlCol="0">
            <a:normAutofit fontScale="775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spcAft>
                <a:spcPts val="40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hu-HU" sz="1200" dirty="0" smtClean="0">
                <a:ln w="3175"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Képek forrása: </a:t>
            </a:r>
          </a:p>
          <a:p>
            <a:pPr marL="0" indent="0">
              <a:buNone/>
            </a:pPr>
            <a:r>
              <a:rPr lang="hu-HU" sz="900" dirty="0"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  <a:latin typeface="+mj-lt"/>
                <a:ea typeface="+mj-ea"/>
                <a:cs typeface="+mj-cs"/>
                <a:hlinkClick r:id="rId6"/>
              </a:rPr>
              <a:t>http://</a:t>
            </a:r>
            <a:r>
              <a:rPr lang="hu-HU" sz="900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  <a:latin typeface="+mj-lt"/>
                <a:ea typeface="+mj-ea"/>
                <a:cs typeface="+mj-cs"/>
                <a:hlinkClick r:id="rId6"/>
              </a:rPr>
              <a:t>blog.notebookgsm.ro/wp-content/uploads/2013/03/Best_tablets.jpg</a:t>
            </a:r>
            <a:endParaRPr lang="hu-HU" sz="900" dirty="0" smtClean="0">
              <a:ln>
                <a:solidFill>
                  <a:schemeClr val="tx1">
                    <a:lumMod val="50000"/>
                  </a:schemeClr>
                </a:solidFill>
              </a:ln>
              <a:effectLst/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hu-HU" sz="900" dirty="0"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  <a:latin typeface="+mj-lt"/>
                <a:ea typeface="+mj-ea"/>
                <a:cs typeface="+mj-cs"/>
                <a:hlinkClick r:id="rId7"/>
              </a:rPr>
              <a:t>http://</a:t>
            </a:r>
            <a:r>
              <a:rPr lang="hu-HU" sz="900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  <a:latin typeface="+mj-lt"/>
                <a:ea typeface="+mj-ea"/>
                <a:cs typeface="+mj-cs"/>
                <a:hlinkClick r:id="rId7"/>
              </a:rPr>
              <a:t>blog.olcsobbat.hu/wp-content/uploads/20120601-gyerektablet-olcsobbat-hu-01-450x406.jpg</a:t>
            </a:r>
            <a:endParaRPr lang="hu-HU" sz="900" dirty="0" smtClean="0">
              <a:ln>
                <a:solidFill>
                  <a:schemeClr val="tx1">
                    <a:lumMod val="50000"/>
                  </a:schemeClr>
                </a:solidFill>
              </a:ln>
              <a:effectLst/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hu-HU" sz="900" dirty="0"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  <a:latin typeface="+mj-lt"/>
                <a:ea typeface="+mj-ea"/>
                <a:cs typeface="+mj-cs"/>
                <a:hlinkClick r:id="rId8"/>
              </a:rPr>
              <a:t>http://</a:t>
            </a:r>
            <a:r>
              <a:rPr lang="hu-HU" sz="900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  <a:latin typeface="+mj-lt"/>
                <a:ea typeface="+mj-ea"/>
                <a:cs typeface="+mj-cs"/>
                <a:hlinkClick r:id="rId8"/>
              </a:rPr>
              <a:t>www.babakassza.hu/sites/default/files/akcio_nagy/fokeptablet_0.jpg</a:t>
            </a:r>
            <a:endParaRPr lang="hu-HU" sz="900" dirty="0" smtClean="0">
              <a:ln>
                <a:solidFill>
                  <a:schemeClr val="tx1">
                    <a:lumMod val="50000"/>
                  </a:schemeClr>
                </a:solidFill>
              </a:ln>
              <a:effectLst/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hu-HU" sz="900" dirty="0"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  <a:latin typeface="+mj-lt"/>
                <a:ea typeface="+mj-ea"/>
                <a:cs typeface="+mj-cs"/>
              </a:rPr>
              <a:t>https://d1yjxggot69855.cloudfront.net/images/f/f6/PromoHome1.jpg</a:t>
            </a:r>
            <a:endParaRPr lang="hu-HU" sz="900" dirty="0" smtClean="0">
              <a:ln>
                <a:solidFill>
                  <a:schemeClr val="tx1">
                    <a:lumMod val="50000"/>
                  </a:schemeClr>
                </a:solidFill>
              </a:ln>
              <a:effectLst/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hu-HU" sz="900" dirty="0"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  <a:latin typeface="+mj-lt"/>
                <a:ea typeface="+mj-ea"/>
                <a:cs typeface="+mj-cs"/>
                <a:hlinkClick r:id="rId9"/>
              </a:rPr>
              <a:t>http://</a:t>
            </a:r>
            <a:r>
              <a:rPr lang="hu-HU" sz="900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  <a:latin typeface="+mj-lt"/>
                <a:ea typeface="+mj-ea"/>
                <a:cs typeface="+mj-cs"/>
                <a:hlinkClick r:id="rId9"/>
              </a:rPr>
              <a:t>static.origos.hu/s/img/i/1507/20150717nao-robot-android.jpg?w=644&amp;h=483</a:t>
            </a:r>
            <a:endParaRPr lang="hu-HU" sz="900" dirty="0" smtClean="0">
              <a:ln>
                <a:solidFill>
                  <a:schemeClr val="tx1">
                    <a:lumMod val="50000"/>
                  </a:schemeClr>
                </a:solidFill>
              </a:ln>
              <a:effectLst/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hu-HU" sz="900" dirty="0"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  <a:latin typeface="+mj-lt"/>
                <a:ea typeface="+mj-ea"/>
                <a:cs typeface="+mj-cs"/>
              </a:rPr>
              <a:t>http://hirek.prim.hu/download/viewattach/116975/1/60/977756-193687269.jpg</a:t>
            </a:r>
            <a:endParaRPr lang="hu-HU" sz="900" dirty="0" smtClean="0">
              <a:ln>
                <a:solidFill>
                  <a:schemeClr val="tx1">
                    <a:lumMod val="50000"/>
                  </a:schemeClr>
                </a:solidFill>
              </a:ln>
              <a:effectLst/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hu-HU" sz="1100" dirty="0">
              <a:ln>
                <a:solidFill>
                  <a:schemeClr val="tx1">
                    <a:lumMod val="50000"/>
                  </a:schemeClr>
                </a:solidFill>
              </a:ln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66762"/>
            <a:ext cx="1704129" cy="15375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163" y="1704764"/>
            <a:ext cx="1844427" cy="14739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666762"/>
            <a:ext cx="2015999" cy="1512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620" y="3855063"/>
            <a:ext cx="2850313" cy="172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59726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dirty="0" smtClean="0">
                <a:ln>
                  <a:solidFill>
                    <a:schemeClr val="tx1">
                      <a:lumMod val="50000"/>
                    </a:schemeClr>
                  </a:solidFill>
                </a:ln>
              </a:rPr>
              <a:t>Magyarországi technológiák az osztálytermekben</a:t>
            </a:r>
            <a:endParaRPr lang="hu-HU" sz="3600" dirty="0">
              <a:ln>
                <a:solidFill>
                  <a:schemeClr val="tx1">
                    <a:lumMod val="50000"/>
                  </a:schemeClr>
                </a:solidFill>
              </a:ln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88495"/>
          </a:xfrm>
        </p:spPr>
        <p:txBody>
          <a:bodyPr>
            <a:normAutofit lnSpcReduction="10000"/>
          </a:bodyPr>
          <a:lstStyle/>
          <a:p>
            <a:r>
              <a:rPr lang="hu-HU" sz="3200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latin typeface="+mj-lt"/>
                <a:ea typeface="+mj-ea"/>
                <a:cs typeface="+mj-cs"/>
              </a:rPr>
              <a:t>Kezdeményezések az általános           és közép iskolákban</a:t>
            </a:r>
          </a:p>
          <a:p>
            <a:pPr lvl="1"/>
            <a:r>
              <a:rPr lang="hu-HU" dirty="0" err="1">
                <a:ln>
                  <a:solidFill>
                    <a:schemeClr val="tx1">
                      <a:lumMod val="50000"/>
                    </a:schemeClr>
                  </a:solidFill>
                </a:ln>
                <a:latin typeface="+mj-lt"/>
                <a:ea typeface="+mj-ea"/>
                <a:cs typeface="+mj-cs"/>
              </a:rPr>
              <a:t>Classmate</a:t>
            </a:r>
            <a:r>
              <a:rPr lang="hu-HU" dirty="0">
                <a:ln>
                  <a:solidFill>
                    <a:schemeClr val="tx1">
                      <a:lumMod val="50000"/>
                    </a:schemeClr>
                  </a:solidFill>
                </a:ln>
                <a:latin typeface="+mj-lt"/>
                <a:ea typeface="+mj-ea"/>
                <a:cs typeface="+mj-cs"/>
              </a:rPr>
              <a:t> </a:t>
            </a:r>
            <a:r>
              <a:rPr lang="hu-HU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latin typeface="+mj-lt"/>
                <a:ea typeface="+mj-ea"/>
                <a:cs typeface="+mj-cs"/>
              </a:rPr>
              <a:t>PC</a:t>
            </a:r>
          </a:p>
          <a:p>
            <a:pPr marL="457200" lvl="1" indent="0">
              <a:buNone/>
            </a:pPr>
            <a:r>
              <a:rPr lang="hu-HU" dirty="0">
                <a:ln>
                  <a:solidFill>
                    <a:schemeClr val="tx1">
                      <a:lumMod val="50000"/>
                    </a:schemeClr>
                  </a:solidFill>
                </a:ln>
                <a:latin typeface="+mj-lt"/>
                <a:ea typeface="+mj-ea"/>
                <a:cs typeface="+mj-cs"/>
              </a:rPr>
              <a:t>	</a:t>
            </a:r>
            <a:r>
              <a:rPr lang="hu-HU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latin typeface="+mj-lt"/>
                <a:ea typeface="+mj-ea"/>
                <a:cs typeface="+mj-cs"/>
              </a:rPr>
              <a:t>magyar iskolákban kb. 5-6000 db </a:t>
            </a:r>
          </a:p>
          <a:p>
            <a:pPr marL="914400" lvl="2" indent="0">
              <a:buNone/>
            </a:pPr>
            <a:r>
              <a:rPr lang="hu-HU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latin typeface="+mj-lt"/>
                <a:ea typeface="+mj-ea"/>
                <a:cs typeface="+mj-cs"/>
              </a:rPr>
              <a:t>Pl. 2007. Deák Diák Általános iskola</a:t>
            </a:r>
          </a:p>
          <a:p>
            <a:pPr marL="914400" lvl="2" indent="0">
              <a:buNone/>
            </a:pPr>
            <a:r>
              <a:rPr lang="hu-HU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latin typeface="+mj-lt"/>
                <a:ea typeface="+mj-ea"/>
                <a:cs typeface="+mj-cs"/>
              </a:rPr>
              <a:t>2009. Eszterházy Károly Gyakorló Iskola …</a:t>
            </a:r>
          </a:p>
          <a:p>
            <a:pPr lvl="1"/>
            <a:r>
              <a:rPr lang="hu-HU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latin typeface="+mj-lt"/>
                <a:ea typeface="+mj-ea"/>
                <a:cs typeface="+mj-cs"/>
              </a:rPr>
              <a:t>Mobil eszközök (</a:t>
            </a:r>
            <a:r>
              <a:rPr lang="hu-HU" dirty="0" err="1" smtClean="0">
                <a:ln>
                  <a:solidFill>
                    <a:schemeClr val="tx1">
                      <a:lumMod val="50000"/>
                    </a:schemeClr>
                  </a:solidFill>
                </a:ln>
                <a:latin typeface="+mj-lt"/>
                <a:ea typeface="+mj-ea"/>
                <a:cs typeface="+mj-cs"/>
              </a:rPr>
              <a:t>tablet</a:t>
            </a:r>
            <a:r>
              <a:rPr lang="hu-HU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latin typeface="+mj-lt"/>
                <a:ea typeface="+mj-ea"/>
                <a:cs typeface="+mj-cs"/>
              </a:rPr>
              <a:t>, </a:t>
            </a:r>
            <a:r>
              <a:rPr lang="hu-HU" dirty="0" err="1" smtClean="0">
                <a:ln>
                  <a:solidFill>
                    <a:schemeClr val="tx1">
                      <a:lumMod val="50000"/>
                    </a:schemeClr>
                  </a:solidFill>
                </a:ln>
                <a:latin typeface="+mj-lt"/>
                <a:ea typeface="+mj-ea"/>
                <a:cs typeface="+mj-cs"/>
              </a:rPr>
              <a:t>iBook</a:t>
            </a:r>
            <a:r>
              <a:rPr lang="hu-HU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latin typeface="+mj-lt"/>
                <a:ea typeface="+mj-ea"/>
                <a:cs typeface="+mj-cs"/>
              </a:rPr>
              <a:t>, táblagép, mobil telefon), interaktív táblák</a:t>
            </a:r>
            <a:r>
              <a:rPr lang="hu-HU" dirty="0">
                <a:ln>
                  <a:solidFill>
                    <a:schemeClr val="tx1">
                      <a:lumMod val="50000"/>
                    </a:schemeClr>
                  </a:solidFill>
                </a:ln>
                <a:latin typeface="+mj-lt"/>
                <a:ea typeface="+mj-ea"/>
                <a:cs typeface="+mj-cs"/>
              </a:rPr>
              <a:t> </a:t>
            </a:r>
            <a:r>
              <a:rPr lang="hu-HU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latin typeface="+mj-lt"/>
                <a:ea typeface="+mj-ea"/>
                <a:cs typeface="+mj-cs"/>
              </a:rPr>
              <a:t>(2011-) </a:t>
            </a:r>
          </a:p>
          <a:p>
            <a:pPr lvl="1"/>
            <a:r>
              <a:rPr lang="hu-HU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latin typeface="+mj-lt"/>
                <a:ea typeface="+mj-ea"/>
                <a:cs typeface="+mj-cs"/>
                <a:hlinkClick r:id="rId3" action="ppaction://hlinksldjump"/>
              </a:rPr>
              <a:t>LEGO</a:t>
            </a:r>
            <a:r>
              <a:rPr lang="hu-HU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latin typeface="+mj-lt"/>
                <a:ea typeface="+mj-ea"/>
                <a:cs typeface="+mj-cs"/>
              </a:rPr>
              <a:t> (2016)</a:t>
            </a:r>
            <a:endParaRPr lang="hu-HU" dirty="0">
              <a:ln>
                <a:solidFill>
                  <a:schemeClr val="tx1">
                    <a:lumMod val="50000"/>
                  </a:schemeClr>
                </a:solidFill>
              </a:ln>
              <a:latin typeface="+mj-lt"/>
              <a:ea typeface="+mj-ea"/>
              <a:cs typeface="+mj-cs"/>
            </a:endParaRPr>
          </a:p>
          <a:p>
            <a:r>
              <a:rPr lang="hu-HU" sz="3200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latin typeface="+mj-lt"/>
                <a:ea typeface="+mj-ea"/>
                <a:cs typeface="+mj-cs"/>
              </a:rPr>
              <a:t>Felsőoktatás</a:t>
            </a:r>
          </a:p>
          <a:p>
            <a:pPr lvl="1"/>
            <a:r>
              <a:rPr lang="hu-HU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latin typeface="+mj-lt"/>
                <a:ea typeface="+mj-ea"/>
                <a:cs typeface="+mj-cs"/>
                <a:hlinkClick r:id="rId4" action="ppaction://hlinksldjump"/>
              </a:rPr>
              <a:t>MOOC</a:t>
            </a:r>
            <a:r>
              <a:rPr lang="hu-HU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latin typeface="+mj-lt"/>
                <a:ea typeface="+mj-ea"/>
                <a:cs typeface="+mj-cs"/>
              </a:rPr>
              <a:t> </a:t>
            </a:r>
          </a:p>
          <a:p>
            <a:endParaRPr lang="hu-HU" sz="3200" dirty="0">
              <a:ln>
                <a:solidFill>
                  <a:schemeClr val="tx1">
                    <a:lumMod val="50000"/>
                  </a:schemeClr>
                </a:solidFill>
              </a:ln>
              <a:latin typeface="+mj-lt"/>
              <a:ea typeface="+mj-ea"/>
              <a:cs typeface="+mj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0" y="1571582"/>
            <a:ext cx="2000250" cy="15049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6" name="Szövegdoboz 5"/>
          <p:cNvSpPr txBox="1"/>
          <p:nvPr/>
        </p:nvSpPr>
        <p:spPr>
          <a:xfrm>
            <a:off x="0" y="6588695"/>
            <a:ext cx="57606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50" dirty="0"/>
              <a:t>Képek forrása: https://workstory.s3.amazonaws.com/assets/880115/World_Ahead_cv.jpg</a:t>
            </a:r>
            <a:endParaRPr lang="hu-HU" sz="1050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9247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dirty="0" smtClean="0">
                <a:ln>
                  <a:solidFill>
                    <a:schemeClr val="tx1">
                      <a:lumMod val="50000"/>
                    </a:schemeClr>
                  </a:solidFill>
                </a:ln>
              </a:rPr>
              <a:t>LEGO</a:t>
            </a:r>
            <a:endParaRPr lang="hu-HU" sz="3600" dirty="0">
              <a:ln>
                <a:solidFill>
                  <a:schemeClr val="tx1">
                    <a:lumMod val="50000"/>
                  </a:schemeClr>
                </a:solidFill>
              </a:ln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Szövegdoboz 4"/>
          <p:cNvSpPr txBox="1"/>
          <p:nvPr/>
        </p:nvSpPr>
        <p:spPr>
          <a:xfrm>
            <a:off x="-75607" y="6291317"/>
            <a:ext cx="4392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00" dirty="0" smtClean="0"/>
              <a:t>Képek </a:t>
            </a:r>
            <a:r>
              <a:rPr lang="hu-HU" sz="700" dirty="0"/>
              <a:t>forrása: </a:t>
            </a:r>
            <a:r>
              <a:rPr lang="hu-HU" sz="700" dirty="0">
                <a:hlinkClick r:id="rId3"/>
              </a:rPr>
              <a:t>http://</a:t>
            </a:r>
            <a:r>
              <a:rPr lang="hu-HU" sz="700" dirty="0" smtClean="0">
                <a:hlinkClick r:id="rId3"/>
              </a:rPr>
              <a:t>albr.ru/upload/iblock/9b4/LEGO_StoryStarter_5students.jpg</a:t>
            </a:r>
            <a:endParaRPr lang="hu-HU" sz="700" dirty="0" smtClean="0"/>
          </a:p>
          <a:p>
            <a:r>
              <a:rPr lang="hu-HU" sz="700" dirty="0">
                <a:hlinkClick r:id="rId4"/>
              </a:rPr>
              <a:t>https://</a:t>
            </a:r>
            <a:r>
              <a:rPr lang="hu-HU" sz="700" dirty="0" smtClean="0">
                <a:hlinkClick r:id="rId4"/>
              </a:rPr>
              <a:t>legoeducationuk.files.wordpress.com/2013/11/catchup.png</a:t>
            </a:r>
            <a:endParaRPr lang="hu-HU" sz="700" dirty="0" smtClean="0"/>
          </a:p>
          <a:p>
            <a:r>
              <a:rPr lang="hu-HU" sz="700" dirty="0">
                <a:hlinkClick r:id="rId5"/>
              </a:rPr>
              <a:t>https://</a:t>
            </a:r>
            <a:r>
              <a:rPr lang="hu-HU" sz="700" dirty="0" smtClean="0">
                <a:hlinkClick r:id="rId5"/>
              </a:rPr>
              <a:t>s3.amazonaws.com/hackedu/gyroboy.jpg</a:t>
            </a:r>
            <a:endParaRPr lang="hu-HU" sz="700" dirty="0" smtClean="0"/>
          </a:p>
          <a:p>
            <a:r>
              <a:rPr lang="hu-HU" sz="700" dirty="0">
                <a:hlinkClick r:id="rId6"/>
              </a:rPr>
              <a:t>http://</a:t>
            </a:r>
            <a:r>
              <a:rPr lang="hu-HU" sz="700" dirty="0" smtClean="0">
                <a:hlinkClick r:id="rId6"/>
              </a:rPr>
              <a:t>www.brandingmisr.com/I-Stem/wp-content/uploads/photo-gallery/Footer%20Widget/pic2.png</a:t>
            </a:r>
            <a:endParaRPr lang="hu-HU" sz="700" dirty="0" smtClean="0"/>
          </a:p>
          <a:p>
            <a:r>
              <a:rPr lang="hu-HU" sz="700" dirty="0">
                <a:hlinkClick r:id="rId7"/>
              </a:rPr>
              <a:t>http://</a:t>
            </a:r>
            <a:r>
              <a:rPr lang="hu-HU" sz="700" dirty="0" smtClean="0">
                <a:hlinkClick r:id="rId7"/>
              </a:rPr>
              <a:t>www.scuolalonghena.org/sole/wp-content/uploads/2011/12/U4E_giocosolare.gif</a:t>
            </a:r>
            <a:endParaRPr lang="hu-HU" sz="700" dirty="0" smtClean="0"/>
          </a:p>
          <a:p>
            <a:r>
              <a:rPr lang="hu-HU" sz="700" dirty="0">
                <a:hlinkClick r:id="rId8"/>
              </a:rPr>
              <a:t>http://</a:t>
            </a:r>
            <a:r>
              <a:rPr lang="hu-HU" sz="700" dirty="0" smtClean="0">
                <a:hlinkClick r:id="rId8"/>
              </a:rPr>
              <a:t>cuteandkids.com/wp-content/uploads/2015/01/CUTEANDKIDS-MORE-TO-MATHS-LEGO-BRICKS-EDUCATION.jpeg</a:t>
            </a:r>
            <a:endParaRPr lang="hu-HU" sz="700" dirty="0" smtClean="0"/>
          </a:p>
          <a:p>
            <a:r>
              <a:rPr lang="hu-HU" sz="700" dirty="0">
                <a:hlinkClick r:id="rId9"/>
              </a:rPr>
              <a:t>http://</a:t>
            </a:r>
            <a:r>
              <a:rPr lang="hu-HU" sz="700" dirty="0" smtClean="0">
                <a:hlinkClick r:id="rId9"/>
              </a:rPr>
              <a:t>www.thecube.qut.edu.au/images/2015/lego-ed.jpg</a:t>
            </a:r>
            <a:r>
              <a:rPr lang="hu-HU" sz="700" dirty="0" smtClean="0"/>
              <a:t> </a:t>
            </a:r>
            <a:endParaRPr lang="hu-HU" sz="700" dirty="0"/>
          </a:p>
        </p:txBody>
      </p:sp>
      <p:sp>
        <p:nvSpPr>
          <p:cNvPr id="10" name="Rectangle 2"/>
          <p:cNvSpPr txBox="1">
            <a:spLocks/>
          </p:cNvSpPr>
          <p:nvPr/>
        </p:nvSpPr>
        <p:spPr>
          <a:xfrm>
            <a:off x="179512" y="1600200"/>
            <a:ext cx="8856984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spcAft>
                <a:spcPts val="40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200" dirty="0" err="1" smtClean="0">
                <a:ln>
                  <a:solidFill>
                    <a:schemeClr val="tx1">
                      <a:lumMod val="50000"/>
                    </a:schemeClr>
                  </a:solidFill>
                </a:ln>
                <a:latin typeface="+mj-lt"/>
                <a:ea typeface="+mj-ea"/>
                <a:cs typeface="+mj-cs"/>
              </a:rPr>
              <a:t>Metematika</a:t>
            </a:r>
            <a:endParaRPr lang="hu-HU" sz="3200" dirty="0">
              <a:ln>
                <a:solidFill>
                  <a:schemeClr val="tx1">
                    <a:lumMod val="50000"/>
                  </a:schemeClr>
                </a:solidFill>
              </a:ln>
              <a:latin typeface="+mj-lt"/>
              <a:ea typeface="+mj-ea"/>
              <a:cs typeface="+mj-cs"/>
            </a:endParaRPr>
          </a:p>
          <a:p>
            <a:r>
              <a:rPr lang="hu-HU" sz="3200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latin typeface="+mj-lt"/>
                <a:ea typeface="+mj-ea"/>
                <a:cs typeface="+mj-cs"/>
              </a:rPr>
              <a:t>Történetmesélés</a:t>
            </a:r>
          </a:p>
          <a:p>
            <a:r>
              <a:rPr lang="hu-HU" sz="3200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latin typeface="+mj-lt"/>
                <a:ea typeface="+mj-ea"/>
                <a:cs typeface="+mj-cs"/>
              </a:rPr>
              <a:t>Fizikai, kémiai kísérletek</a:t>
            </a:r>
          </a:p>
          <a:p>
            <a:r>
              <a:rPr lang="hu-HU" sz="3200" dirty="0">
                <a:ln>
                  <a:solidFill>
                    <a:schemeClr val="tx1">
                      <a:lumMod val="50000"/>
                    </a:schemeClr>
                  </a:solidFill>
                </a:ln>
                <a:latin typeface="+mj-lt"/>
                <a:ea typeface="+mj-ea"/>
                <a:cs typeface="+mj-cs"/>
              </a:rPr>
              <a:t>Robotok (</a:t>
            </a:r>
            <a:r>
              <a:rPr lang="hu-HU" sz="3200" dirty="0" err="1">
                <a:ln>
                  <a:solidFill>
                    <a:schemeClr val="tx1">
                      <a:lumMod val="50000"/>
                    </a:schemeClr>
                  </a:solidFill>
                </a:ln>
                <a:latin typeface="+mj-lt"/>
                <a:ea typeface="+mj-ea"/>
                <a:cs typeface="+mj-cs"/>
              </a:rPr>
              <a:t>Lego</a:t>
            </a:r>
            <a:r>
              <a:rPr lang="hu-HU" sz="3200" dirty="0">
                <a:ln>
                  <a:solidFill>
                    <a:schemeClr val="tx1">
                      <a:lumMod val="50000"/>
                    </a:schemeClr>
                  </a:solidFill>
                </a:ln>
                <a:latin typeface="+mj-lt"/>
                <a:ea typeface="+mj-ea"/>
                <a:cs typeface="+mj-cs"/>
              </a:rPr>
              <a:t> </a:t>
            </a:r>
            <a:r>
              <a:rPr lang="hu-HU" sz="3200" dirty="0" err="1">
                <a:ln>
                  <a:solidFill>
                    <a:schemeClr val="tx1">
                      <a:lumMod val="50000"/>
                    </a:schemeClr>
                  </a:solidFill>
                </a:ln>
                <a:latin typeface="+mj-lt"/>
                <a:ea typeface="+mj-ea"/>
                <a:cs typeface="+mj-cs"/>
              </a:rPr>
              <a:t>Mindstorms</a:t>
            </a:r>
            <a:r>
              <a:rPr lang="hu-HU" sz="3200" dirty="0">
                <a:ln>
                  <a:solidFill>
                    <a:schemeClr val="tx1">
                      <a:lumMod val="50000"/>
                    </a:schemeClr>
                  </a:solidFill>
                </a:ln>
                <a:latin typeface="+mj-lt"/>
                <a:ea typeface="+mj-ea"/>
                <a:cs typeface="+mj-cs"/>
              </a:rPr>
              <a:t>)</a:t>
            </a:r>
          </a:p>
          <a:p>
            <a:endParaRPr lang="hu-HU" sz="3200" dirty="0" smtClean="0">
              <a:ln>
                <a:solidFill>
                  <a:schemeClr val="tx1">
                    <a:lumMod val="50000"/>
                  </a:schemeClr>
                </a:solidFill>
              </a:ln>
              <a:latin typeface="+mj-lt"/>
              <a:ea typeface="+mj-ea"/>
              <a:cs typeface="+mj-cs"/>
            </a:endParaRPr>
          </a:p>
          <a:p>
            <a:endParaRPr lang="hu-HU" sz="1600" dirty="0">
              <a:ln>
                <a:solidFill>
                  <a:schemeClr val="tx1">
                    <a:lumMod val="50000"/>
                  </a:schemeClr>
                </a:solidFill>
              </a:ln>
              <a:latin typeface="+mj-lt"/>
              <a:ea typeface="+mj-ea"/>
              <a:cs typeface="+mj-cs"/>
            </a:endParaRPr>
          </a:p>
        </p:txBody>
      </p:sp>
      <p:pic>
        <p:nvPicPr>
          <p:cNvPr id="12" name="Tartalom helye 11"/>
          <p:cNvPicPr>
            <a:picLocks noGrp="1" noChangeAspect="1"/>
          </p:cNvPicPr>
          <p:nvPr>
            <p:ph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443" y="3377690"/>
            <a:ext cx="3186327" cy="187220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624" y="35696"/>
            <a:ext cx="3565376" cy="13556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862" y="4238936"/>
            <a:ext cx="1521025" cy="20219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457" y="5411260"/>
            <a:ext cx="1969039" cy="12153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3408"/>
            <a:ext cx="2702257" cy="21329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15" y="1546026"/>
            <a:ext cx="3256785" cy="17830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057" y="35696"/>
            <a:ext cx="2810828" cy="10899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24" y="5316417"/>
            <a:ext cx="2402299" cy="14050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20" name="Balra nyíl 19">
            <a:hlinkClick r:id="rId18" action="ppaction://hlinksldjump"/>
          </p:cNvPr>
          <p:cNvSpPr/>
          <p:nvPr/>
        </p:nvSpPr>
        <p:spPr>
          <a:xfrm>
            <a:off x="8692880" y="6506666"/>
            <a:ext cx="451120" cy="4127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754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dirty="0">
                <a:ln>
                  <a:solidFill>
                    <a:schemeClr val="tx1">
                      <a:lumMod val="50000"/>
                    </a:schemeClr>
                  </a:solidFill>
                </a:ln>
              </a:rPr>
              <a:t>MOOC (</a:t>
            </a:r>
            <a:r>
              <a:rPr lang="hu-HU" sz="3600" dirty="0" err="1">
                <a:ln>
                  <a:solidFill>
                    <a:schemeClr val="tx1">
                      <a:lumMod val="50000"/>
                    </a:schemeClr>
                  </a:solidFill>
                </a:ln>
              </a:rPr>
              <a:t>Massive</a:t>
            </a:r>
            <a:r>
              <a:rPr lang="hu-HU" sz="3600" dirty="0">
                <a:ln>
                  <a:solidFill>
                    <a:schemeClr val="tx1">
                      <a:lumMod val="50000"/>
                    </a:schemeClr>
                  </a:solidFill>
                </a:ln>
              </a:rPr>
              <a:t> Open Online </a:t>
            </a:r>
            <a:r>
              <a:rPr lang="hu-HU" sz="3600" dirty="0" err="1" smtClean="0">
                <a:ln>
                  <a:solidFill>
                    <a:schemeClr val="tx1">
                      <a:lumMod val="50000"/>
                    </a:schemeClr>
                  </a:solidFill>
                </a:ln>
              </a:rPr>
              <a:t>Courses</a:t>
            </a:r>
            <a:r>
              <a:rPr lang="hu-HU" sz="3600" dirty="0" smtClean="0">
                <a:ln>
                  <a:solidFill>
                    <a:schemeClr val="tx1">
                      <a:lumMod val="50000"/>
                    </a:schemeClr>
                  </a:solidFill>
                </a:ln>
              </a:rPr>
              <a:t>)</a:t>
            </a:r>
            <a:endParaRPr lang="hu-HU" sz="3600" dirty="0">
              <a:ln>
                <a:solidFill>
                  <a:schemeClr val="tx1">
                    <a:lumMod val="50000"/>
                  </a:schemeClr>
                </a:solidFill>
              </a:ln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179512" y="1600200"/>
            <a:ext cx="4504087" cy="5257800"/>
          </a:xfrm>
        </p:spPr>
        <p:txBody>
          <a:bodyPr>
            <a:normAutofit fontScale="85000" lnSpcReduction="10000"/>
          </a:bodyPr>
          <a:lstStyle/>
          <a:p>
            <a:r>
              <a:rPr lang="hu-HU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latin typeface="+mj-lt"/>
                <a:ea typeface="+mj-ea"/>
                <a:cs typeface="+mj-cs"/>
              </a:rPr>
              <a:t>Óbudai Egyetem </a:t>
            </a:r>
            <a:r>
              <a:rPr lang="hu-HU" dirty="0">
                <a:ln>
                  <a:solidFill>
                    <a:schemeClr val="tx1">
                      <a:lumMod val="50000"/>
                    </a:schemeClr>
                  </a:solidFill>
                </a:ln>
                <a:latin typeface="+mj-lt"/>
                <a:ea typeface="+mj-ea"/>
                <a:cs typeface="+mj-cs"/>
              </a:rPr>
              <a:t>(Kárpát-medencei Online Oktatási Centrum (K-MOOC</a:t>
            </a:r>
            <a:r>
              <a:rPr lang="hu-HU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latin typeface="+mj-lt"/>
                <a:ea typeface="+mj-ea"/>
                <a:cs typeface="+mj-cs"/>
              </a:rPr>
              <a:t>)</a:t>
            </a:r>
          </a:p>
          <a:p>
            <a:pPr lvl="1"/>
            <a:r>
              <a:rPr lang="hu-HU" sz="2000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latin typeface="+mj-lt"/>
                <a:ea typeface="+mj-ea"/>
                <a:cs typeface="+mj-cs"/>
              </a:rPr>
              <a:t>2014</a:t>
            </a:r>
            <a:r>
              <a:rPr lang="hu-HU" sz="2000" dirty="0">
                <a:ln>
                  <a:solidFill>
                    <a:schemeClr val="tx1">
                      <a:lumMod val="50000"/>
                    </a:schemeClr>
                  </a:solidFill>
                </a:ln>
                <a:latin typeface="+mj-lt"/>
                <a:ea typeface="+mj-ea"/>
                <a:cs typeface="+mj-cs"/>
              </a:rPr>
              <a:t>. 23 </a:t>
            </a:r>
            <a:r>
              <a:rPr lang="hu-HU" sz="2000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latin typeface="+mj-lt"/>
                <a:ea typeface="+mj-ea"/>
                <a:cs typeface="+mj-cs"/>
              </a:rPr>
              <a:t>kurzus</a:t>
            </a:r>
          </a:p>
          <a:p>
            <a:r>
              <a:rPr lang="hu-HU" dirty="0">
                <a:ln>
                  <a:solidFill>
                    <a:schemeClr val="tx1">
                      <a:lumMod val="50000"/>
                    </a:schemeClr>
                  </a:solidFill>
                </a:ln>
                <a:latin typeface="+mj-lt"/>
                <a:ea typeface="+mj-ea"/>
                <a:cs typeface="+mj-cs"/>
              </a:rPr>
              <a:t>Miskolci Egyetem </a:t>
            </a:r>
            <a:r>
              <a:rPr lang="hu-HU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latin typeface="+mj-lt"/>
                <a:ea typeface="+mj-ea"/>
                <a:cs typeface="+mj-cs"/>
              </a:rPr>
              <a:t>- </a:t>
            </a:r>
            <a:r>
              <a:rPr lang="hu-HU" dirty="0">
                <a:ln>
                  <a:solidFill>
                    <a:schemeClr val="tx1">
                      <a:lumMod val="50000"/>
                    </a:schemeClr>
                  </a:solidFill>
                </a:ln>
                <a:latin typeface="+mj-lt"/>
                <a:ea typeface="+mj-ea"/>
                <a:cs typeface="+mj-cs"/>
              </a:rPr>
              <a:t>EKF együttműködésével létrejött online képzési </a:t>
            </a:r>
            <a:r>
              <a:rPr lang="hu-HU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latin typeface="+mj-lt"/>
                <a:ea typeface="+mj-ea"/>
                <a:cs typeface="+mj-cs"/>
              </a:rPr>
              <a:t>központ (több </a:t>
            </a:r>
            <a:r>
              <a:rPr lang="hu-HU" dirty="0">
                <a:ln>
                  <a:solidFill>
                    <a:schemeClr val="tx1">
                      <a:lumMod val="50000"/>
                    </a:schemeClr>
                  </a:solidFill>
                </a:ln>
                <a:latin typeface="+mj-lt"/>
                <a:ea typeface="+mj-ea"/>
                <a:cs typeface="+mj-cs"/>
              </a:rPr>
              <a:t>mint 70 online angol és magyar </a:t>
            </a:r>
            <a:r>
              <a:rPr lang="hu-HU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latin typeface="+mj-lt"/>
                <a:ea typeface="+mj-ea"/>
                <a:cs typeface="+mj-cs"/>
              </a:rPr>
              <a:t>tananyag)</a:t>
            </a:r>
            <a:endParaRPr lang="hu-HU" dirty="0">
              <a:ln>
                <a:solidFill>
                  <a:schemeClr val="tx1">
                    <a:lumMod val="50000"/>
                  </a:schemeClr>
                </a:solidFill>
              </a:ln>
              <a:latin typeface="+mj-lt"/>
              <a:ea typeface="+mj-ea"/>
              <a:cs typeface="+mj-cs"/>
            </a:endParaRPr>
          </a:p>
          <a:p>
            <a:r>
              <a:rPr lang="hu-HU" sz="1700" dirty="0">
                <a:ln>
                  <a:solidFill>
                    <a:schemeClr val="tx1">
                      <a:lumMod val="50000"/>
                    </a:schemeClr>
                  </a:solidFill>
                </a:ln>
                <a:latin typeface="+mj-lt"/>
                <a:ea typeface="+mj-ea"/>
                <a:cs typeface="+mj-cs"/>
                <a:hlinkClick r:id="rId3"/>
              </a:rPr>
              <a:t>http://www.memooc.hu</a:t>
            </a:r>
            <a:r>
              <a:rPr lang="hu-HU" sz="1700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latin typeface="+mj-lt"/>
                <a:ea typeface="+mj-ea"/>
                <a:cs typeface="+mj-cs"/>
                <a:hlinkClick r:id="rId3"/>
              </a:rPr>
              <a:t>/</a:t>
            </a:r>
            <a:endParaRPr lang="hu-HU" sz="1700" dirty="0" smtClean="0">
              <a:ln>
                <a:solidFill>
                  <a:schemeClr val="tx1">
                    <a:lumMod val="50000"/>
                  </a:schemeClr>
                </a:solidFill>
              </a:ln>
              <a:latin typeface="+mj-lt"/>
              <a:ea typeface="+mj-ea"/>
              <a:cs typeface="+mj-cs"/>
            </a:endParaRPr>
          </a:p>
          <a:p>
            <a:r>
              <a:rPr lang="hu-HU" dirty="0">
                <a:ln>
                  <a:solidFill>
                    <a:schemeClr val="tx1">
                      <a:lumMod val="50000"/>
                    </a:schemeClr>
                  </a:solidFill>
                </a:ln>
                <a:latin typeface="+mj-lt"/>
                <a:ea typeface="+mj-ea"/>
                <a:cs typeface="+mj-cs"/>
              </a:rPr>
              <a:t>EKF Virtuális </a:t>
            </a:r>
            <a:r>
              <a:rPr lang="hu-HU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latin typeface="+mj-lt"/>
                <a:ea typeface="+mj-ea"/>
                <a:cs typeface="+mj-cs"/>
              </a:rPr>
              <a:t>Egyetem</a:t>
            </a:r>
          </a:p>
          <a:p>
            <a:pPr lvl="1"/>
            <a:r>
              <a:rPr lang="hu-HU" sz="2100" dirty="0">
                <a:ln>
                  <a:solidFill>
                    <a:schemeClr val="tx1">
                      <a:lumMod val="50000"/>
                    </a:schemeClr>
                  </a:solidFill>
                </a:ln>
                <a:latin typeface="+mj-lt"/>
                <a:ea typeface="+mj-ea"/>
                <a:cs typeface="+mj-cs"/>
              </a:rPr>
              <a:t>2016. március </a:t>
            </a:r>
            <a:r>
              <a:rPr lang="hu-HU" sz="2100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latin typeface="+mj-lt"/>
                <a:ea typeface="+mj-ea"/>
                <a:cs typeface="+mj-cs"/>
              </a:rPr>
              <a:t>3 kurzus</a:t>
            </a:r>
            <a:endParaRPr lang="hu-HU" sz="2100" dirty="0">
              <a:ln>
                <a:solidFill>
                  <a:schemeClr val="tx1">
                    <a:lumMod val="50000"/>
                  </a:schemeClr>
                </a:solidFill>
              </a:ln>
              <a:latin typeface="+mj-lt"/>
              <a:ea typeface="+mj-ea"/>
              <a:cs typeface="+mj-cs"/>
            </a:endParaRPr>
          </a:p>
          <a:p>
            <a:r>
              <a:rPr lang="hu-HU" sz="1800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latin typeface="+mj-lt"/>
                <a:ea typeface="+mj-ea"/>
                <a:cs typeface="+mj-cs"/>
              </a:rPr>
              <a:t>http</a:t>
            </a:r>
            <a:r>
              <a:rPr lang="hu-HU" sz="1800" dirty="0">
                <a:ln>
                  <a:solidFill>
                    <a:schemeClr val="tx1">
                      <a:lumMod val="50000"/>
                    </a:schemeClr>
                  </a:solidFill>
                </a:ln>
                <a:latin typeface="+mj-lt"/>
                <a:ea typeface="+mj-ea"/>
                <a:cs typeface="+mj-cs"/>
              </a:rPr>
              <a:t>://www.virtualis-egyetem.hu/ </a:t>
            </a:r>
            <a:r>
              <a:rPr lang="hu-HU" sz="1800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latin typeface="+mj-lt"/>
                <a:ea typeface="+mj-ea"/>
                <a:cs typeface="+mj-cs"/>
              </a:rPr>
              <a:t>kurzus</a:t>
            </a:r>
            <a:endParaRPr lang="hu-HU" sz="1800" dirty="0">
              <a:ln>
                <a:solidFill>
                  <a:schemeClr val="tx1">
                    <a:lumMod val="50000"/>
                  </a:schemeClr>
                </a:solidFill>
              </a:ln>
              <a:latin typeface="+mj-lt"/>
              <a:ea typeface="+mj-ea"/>
              <a:cs typeface="+mj-cs"/>
            </a:endParaRPr>
          </a:p>
          <a:p>
            <a:endParaRPr lang="hu-HU" dirty="0">
              <a:ln>
                <a:solidFill>
                  <a:schemeClr val="tx1">
                    <a:lumMod val="50000"/>
                  </a:schemeClr>
                </a:solidFill>
              </a:ln>
              <a:latin typeface="+mj-lt"/>
              <a:ea typeface="+mj-ea"/>
              <a:cs typeface="+mj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599" y="938973"/>
            <a:ext cx="4460401" cy="31533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7" name="Szövegdoboz 6"/>
          <p:cNvSpPr txBox="1"/>
          <p:nvPr/>
        </p:nvSpPr>
        <p:spPr>
          <a:xfrm>
            <a:off x="0" y="6721475"/>
            <a:ext cx="504056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00" dirty="0"/>
              <a:t>Kép forrása: http://</a:t>
            </a:r>
            <a:r>
              <a:rPr lang="hu-HU" sz="700" dirty="0" smtClean="0"/>
              <a:t>www.mcc.hu/mcc_kp_uj_tananyag</a:t>
            </a:r>
            <a:endParaRPr lang="hu-HU" sz="7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0241" name="Picture 1" descr="bigstock-Diploma-499655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747" y="4410557"/>
            <a:ext cx="2104281" cy="139814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82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hu-HU" sz="3600" dirty="0">
              <a:ln>
                <a:solidFill>
                  <a:schemeClr val="tx1">
                    <a:lumMod val="50000"/>
                  </a:schemeClr>
                </a:solidFill>
              </a:ln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sz="3200" dirty="0">
              <a:ln>
                <a:solidFill>
                  <a:schemeClr val="tx1">
                    <a:lumMod val="50000"/>
                  </a:schemeClr>
                </a:solidFill>
              </a:ln>
              <a:latin typeface="+mj-lt"/>
              <a:ea typeface="+mj-ea"/>
              <a:cs typeface="+mj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873" y="548680"/>
            <a:ext cx="6344253" cy="540060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79512" y="6356350"/>
            <a:ext cx="8507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/>
              <a:t>Kép forrása: http://www.hetek.hu/hatter/201512/z_generacio_hangyak_az_ovohelyen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dirty="0">
                <a:ln>
                  <a:solidFill>
                    <a:schemeClr val="tx1">
                      <a:lumMod val="50000"/>
                    </a:schemeClr>
                  </a:solidFill>
                </a:ln>
              </a:rPr>
              <a:t>Tanulást támogató </a:t>
            </a:r>
            <a:r>
              <a:rPr lang="hu-HU" sz="3600" dirty="0" smtClean="0">
                <a:ln>
                  <a:solidFill>
                    <a:schemeClr val="tx1">
                      <a:lumMod val="50000"/>
                    </a:schemeClr>
                  </a:solidFill>
                </a:ln>
              </a:rPr>
              <a:t>eszközök, tanári munka háttérfeltételei, </a:t>
            </a:r>
            <a:r>
              <a:rPr lang="hu-HU" sz="3600" dirty="0">
                <a:ln>
                  <a:solidFill>
                    <a:schemeClr val="tx1">
                      <a:lumMod val="50000"/>
                    </a:schemeClr>
                  </a:solidFill>
                </a:ln>
              </a:rPr>
              <a:t>felmérés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>
            <a:normAutofit/>
          </a:bodyPr>
          <a:lstStyle/>
          <a:p>
            <a:r>
              <a:rPr lang="hu-HU" sz="1800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latin typeface="+mj-lt"/>
                <a:ea typeface="+mj-ea"/>
                <a:cs typeface="+mj-cs"/>
              </a:rPr>
              <a:t>http</a:t>
            </a:r>
            <a:r>
              <a:rPr lang="hu-HU" sz="1800" dirty="0">
                <a:ln>
                  <a:solidFill>
                    <a:schemeClr val="tx1">
                      <a:lumMod val="50000"/>
                    </a:schemeClr>
                  </a:solidFill>
                </a:ln>
                <a:latin typeface="+mj-lt"/>
                <a:ea typeface="+mj-ea"/>
                <a:cs typeface="+mj-cs"/>
              </a:rPr>
              <a:t>://</a:t>
            </a:r>
            <a:r>
              <a:rPr lang="hu-HU" sz="1800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latin typeface="+mj-lt"/>
                <a:ea typeface="+mj-ea"/>
                <a:cs typeface="+mj-cs"/>
              </a:rPr>
              <a:t>neptun.ektf.hu/UniPoll/Survey.aspx?surveyid=31978354&amp;lng=hu-HU#sthash.AG6YBG9Y.dpuf</a:t>
            </a:r>
          </a:p>
          <a:p>
            <a:endParaRPr lang="hu-HU" sz="3200" dirty="0">
              <a:ln>
                <a:solidFill>
                  <a:schemeClr val="tx1">
                    <a:lumMod val="50000"/>
                  </a:schemeClr>
                </a:solidFill>
              </a:ln>
              <a:latin typeface="+mj-lt"/>
              <a:ea typeface="+mj-ea"/>
              <a:cs typeface="+mj-cs"/>
            </a:endParaRPr>
          </a:p>
          <a:p>
            <a:endParaRPr lang="hu-HU" sz="1600" dirty="0">
              <a:ln>
                <a:solidFill>
                  <a:schemeClr val="tx1">
                    <a:lumMod val="50000"/>
                  </a:schemeClr>
                </a:solidFill>
              </a:ln>
              <a:latin typeface="+mj-lt"/>
              <a:ea typeface="+mj-ea"/>
              <a:cs typeface="+mj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427" y="2204864"/>
            <a:ext cx="5280901" cy="452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49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ép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494953"/>
            <a:ext cx="5544616" cy="43904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7613"/>
          </a:xfrm>
        </p:spPr>
        <p:txBody>
          <a:bodyPr>
            <a:noAutofit/>
          </a:bodyPr>
          <a:lstStyle/>
          <a:p>
            <a:r>
              <a:rPr lang="hu-HU" sz="3600" dirty="0" smtClean="0">
                <a:ln>
                  <a:solidFill>
                    <a:schemeClr val="tx1">
                      <a:lumMod val="50000"/>
                    </a:schemeClr>
                  </a:solidFill>
                </a:ln>
              </a:rPr>
              <a:t>Személytörténeti adatok</a:t>
            </a:r>
            <a:endParaRPr lang="hu-HU" sz="3600" dirty="0">
              <a:ln>
                <a:solidFill>
                  <a:schemeClr val="tx1">
                    <a:lumMod val="50000"/>
                  </a:schemeClr>
                </a:solidFill>
              </a:ln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179512" y="1484784"/>
            <a:ext cx="8856984" cy="4641379"/>
          </a:xfrm>
        </p:spPr>
        <p:txBody>
          <a:bodyPr>
            <a:normAutofit/>
          </a:bodyPr>
          <a:lstStyle/>
          <a:p>
            <a:r>
              <a:rPr lang="hu-HU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latin typeface="+mj-lt"/>
                <a:ea typeface="+mj-ea"/>
                <a:cs typeface="+mj-cs"/>
              </a:rPr>
              <a:t>Felmérésben résztvevők : 268 fő</a:t>
            </a:r>
          </a:p>
          <a:p>
            <a:r>
              <a:rPr lang="hu-HU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latin typeface="+mj-lt"/>
                <a:ea typeface="+mj-ea"/>
                <a:cs typeface="+mj-cs"/>
              </a:rPr>
              <a:t>A minta </a:t>
            </a:r>
            <a:r>
              <a:rPr lang="hu-HU" dirty="0">
                <a:ln>
                  <a:solidFill>
                    <a:schemeClr val="tx1">
                      <a:lumMod val="50000"/>
                    </a:schemeClr>
                  </a:solidFill>
                </a:ln>
                <a:latin typeface="+mj-lt"/>
                <a:ea typeface="+mj-ea"/>
                <a:cs typeface="+mj-cs"/>
              </a:rPr>
              <a:t>96,3%-a </a:t>
            </a:r>
            <a:r>
              <a:rPr lang="hu-HU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latin typeface="+mj-lt"/>
                <a:ea typeface="+mj-ea"/>
                <a:cs typeface="+mj-cs"/>
              </a:rPr>
              <a:t>értékelhető (N=258).</a:t>
            </a:r>
          </a:p>
          <a:p>
            <a:r>
              <a:rPr lang="pt-BR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latin typeface="+mj-lt"/>
                <a:ea typeface="+mj-ea"/>
                <a:cs typeface="+mj-cs"/>
              </a:rPr>
              <a:t>62,4</a:t>
            </a:r>
            <a:r>
              <a:rPr lang="pt-BR" dirty="0">
                <a:ln>
                  <a:solidFill>
                    <a:schemeClr val="tx1">
                      <a:lumMod val="50000"/>
                    </a:schemeClr>
                  </a:solidFill>
                </a:ln>
                <a:latin typeface="+mj-lt"/>
                <a:ea typeface="+mj-ea"/>
                <a:cs typeface="+mj-cs"/>
              </a:rPr>
              <a:t>%-a </a:t>
            </a:r>
            <a:r>
              <a:rPr lang="pt-BR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latin typeface="+mj-lt"/>
                <a:ea typeface="+mj-ea"/>
                <a:cs typeface="+mj-cs"/>
              </a:rPr>
              <a:t>nő</a:t>
            </a:r>
            <a:endParaRPr lang="hu-HU" dirty="0" smtClean="0">
              <a:ln>
                <a:solidFill>
                  <a:schemeClr val="tx1">
                    <a:lumMod val="50000"/>
                  </a:schemeClr>
                </a:solidFill>
              </a:ln>
              <a:latin typeface="+mj-lt"/>
              <a:ea typeface="+mj-ea"/>
              <a:cs typeface="+mj-cs"/>
            </a:endParaRPr>
          </a:p>
          <a:p>
            <a:r>
              <a:rPr lang="pt-BR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latin typeface="+mj-lt"/>
                <a:ea typeface="+mj-ea"/>
                <a:cs typeface="+mj-cs"/>
              </a:rPr>
              <a:t>35,7</a:t>
            </a:r>
            <a:r>
              <a:rPr lang="pt-BR" dirty="0">
                <a:ln>
                  <a:solidFill>
                    <a:schemeClr val="tx1">
                      <a:lumMod val="50000"/>
                    </a:schemeClr>
                  </a:solidFill>
                </a:ln>
                <a:latin typeface="+mj-lt"/>
                <a:ea typeface="+mj-ea"/>
                <a:cs typeface="+mj-cs"/>
              </a:rPr>
              <a:t>%-a </a:t>
            </a:r>
            <a:r>
              <a:rPr lang="pt-BR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latin typeface="+mj-lt"/>
                <a:ea typeface="+mj-ea"/>
                <a:cs typeface="+mj-cs"/>
              </a:rPr>
              <a:t>férfi</a:t>
            </a:r>
            <a:r>
              <a:rPr lang="hu-HU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latin typeface="+mj-lt"/>
                <a:ea typeface="+mj-ea"/>
                <a:cs typeface="+mj-cs"/>
              </a:rPr>
              <a:t> </a:t>
            </a:r>
          </a:p>
          <a:p>
            <a:endParaRPr lang="hu-HU" sz="1600" dirty="0">
              <a:ln>
                <a:solidFill>
                  <a:schemeClr val="tx1">
                    <a:lumMod val="50000"/>
                  </a:schemeClr>
                </a:solidFill>
              </a:ln>
              <a:latin typeface="+mj-lt"/>
              <a:ea typeface="+mj-ea"/>
              <a:cs typeface="+mj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49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13589" y="75530"/>
            <a:ext cx="8229600" cy="1265238"/>
          </a:xfrm>
        </p:spPr>
        <p:txBody>
          <a:bodyPr>
            <a:noAutofit/>
          </a:bodyPr>
          <a:lstStyle/>
          <a:p>
            <a:r>
              <a:rPr lang="hu-HU" sz="3600" dirty="0">
                <a:ln>
                  <a:solidFill>
                    <a:schemeClr val="tx1">
                      <a:lumMod val="50000"/>
                    </a:schemeClr>
                  </a:solidFill>
                </a:ln>
              </a:rPr>
              <a:t>Képzésben való részvétel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3200" dirty="0">
              <a:ln>
                <a:solidFill>
                  <a:schemeClr val="tx1">
                    <a:lumMod val="50000"/>
                  </a:schemeClr>
                </a:solidFill>
              </a:ln>
              <a:latin typeface="+mj-lt"/>
              <a:ea typeface="+mj-ea"/>
              <a:cs typeface="+mj-cs"/>
            </a:endParaRPr>
          </a:p>
          <a:p>
            <a:endParaRPr lang="hu-HU" sz="1600" dirty="0">
              <a:ln>
                <a:solidFill>
                  <a:schemeClr val="tx1">
                    <a:lumMod val="50000"/>
                  </a:schemeClr>
                </a:solidFill>
              </a:ln>
              <a:latin typeface="+mj-lt"/>
              <a:ea typeface="+mj-ea"/>
              <a:cs typeface="+mj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893769" y="6472993"/>
            <a:ext cx="2133600" cy="365125"/>
          </a:xfrm>
        </p:spPr>
        <p:txBody>
          <a:bodyPr/>
          <a:lstStyle/>
          <a:p>
            <a:fld id="{561D2430-FB11-4C87-BF1D-6F488A17F23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27" name="Kép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060848"/>
            <a:ext cx="4696878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Kép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742" y="2060848"/>
            <a:ext cx="4696878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1519839" y="5561471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273 fő</a:t>
            </a:r>
            <a:endParaRPr lang="hu-HU" sz="16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6157093" y="5561471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177 fő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31160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presentation">
  <a:themeElements>
    <a:clrScheme name="Napfordul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638B05D-1257-4DCC-813B-5983AAE3E2E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Tanévkezdési bemutató</Template>
  <TotalTime>0</TotalTime>
  <Words>557</Words>
  <Application>Microsoft Office PowerPoint</Application>
  <PresentationFormat>Diavetítés a képernyőre (4:3 oldalarány)</PresentationFormat>
  <Paragraphs>154</Paragraphs>
  <Slides>18</Slides>
  <Notes>18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3" baseType="lpstr">
      <vt:lpstr>Arial</vt:lpstr>
      <vt:lpstr>Bookman Old Style</vt:lpstr>
      <vt:lpstr>Calibri</vt:lpstr>
      <vt:lpstr>Segoe Condensed</vt:lpstr>
      <vt:lpstr>schoolpresentation</vt:lpstr>
      <vt:lpstr>Korszerű tanulás támogatás erőforrásai a felsőoktatásban</vt:lpstr>
      <vt:lpstr>„Jövő” technológiák az osztálytermekben</vt:lpstr>
      <vt:lpstr>Magyarországi technológiák az osztálytermekben</vt:lpstr>
      <vt:lpstr>LEGO</vt:lpstr>
      <vt:lpstr>MOOC (Massive Open Online Courses)</vt:lpstr>
      <vt:lpstr>PowerPoint bemutató</vt:lpstr>
      <vt:lpstr>Tanulást támogató eszközök, tanári munka háttérfeltételei, felmérés</vt:lpstr>
      <vt:lpstr>Személytörténeti adatok</vt:lpstr>
      <vt:lpstr>Képzésben való részvétel</vt:lpstr>
      <vt:lpstr>Tanítási szándék </vt:lpstr>
      <vt:lpstr>Szakkönyvek hagyományos és elektronikus formában történő olvasása  </vt:lpstr>
      <vt:lpstr>Idegen nyelvű szakkönyvek hagyományos és elektronikus formában történő olvasása</vt:lpstr>
      <vt:lpstr>Elektronikus tanulmányok olvasási gyakorisága</vt:lpstr>
      <vt:lpstr>Eredményes tanári munka eszközei </vt:lpstr>
      <vt:lpstr>On-line tananyagok alkalmazása</vt:lpstr>
      <vt:lpstr>On-line tananyagok elsajátítása, begyakorlása</vt:lpstr>
      <vt:lpstr>IKT eszközök használata az oktatásban</vt:lpstr>
      <vt:lpstr>Köszönöm megtisztelő figyelmüket!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2016-03-25T14:12:31Z</dcterms:created>
  <dcterms:modified xsi:type="dcterms:W3CDTF">2016-04-25T21:50:38Z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