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92" r:id="rId4"/>
    <p:sldId id="282" r:id="rId5"/>
    <p:sldId id="284" r:id="rId6"/>
    <p:sldId id="285" r:id="rId7"/>
    <p:sldId id="283" r:id="rId8"/>
    <p:sldId id="290" r:id="rId9"/>
    <p:sldId id="288" r:id="rId10"/>
    <p:sldId id="286" r:id="rId11"/>
    <p:sldId id="266" r:id="rId12"/>
    <p:sldId id="265" r:id="rId13"/>
    <p:sldId id="268" r:id="rId14"/>
    <p:sldId id="269" r:id="rId15"/>
    <p:sldId id="270" r:id="rId16"/>
    <p:sldId id="277" r:id="rId17"/>
    <p:sldId id="267" r:id="rId18"/>
    <p:sldId id="291" r:id="rId19"/>
    <p:sldId id="289" r:id="rId20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5050"/>
    <a:srgbClr val="FF3300"/>
    <a:srgbClr val="FF0066"/>
    <a:srgbClr val="00CC00"/>
    <a:srgbClr val="D60093"/>
    <a:srgbClr val="66FF99"/>
    <a:srgbClr val="CC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7" autoAdjust="0"/>
    <p:restoredTop sz="94711" autoAdjust="0"/>
  </p:normalViewPr>
  <p:slideViewPr>
    <p:cSldViewPr>
      <p:cViewPr varScale="1">
        <p:scale>
          <a:sx n="95" d="100"/>
          <a:sy n="95" d="100"/>
        </p:scale>
        <p:origin x="-36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6C07CC-2B4B-44F4-B1B3-B3587A060606}" type="datetimeFigureOut">
              <a:rPr lang="hu-HU" smtClean="0"/>
              <a:pPr/>
              <a:t>2017.04.19.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1EE7B2-7B97-46AC-BED2-9F00C2281827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1EE7B2-7B97-46AC-BED2-9F00C2281827}" type="slidenum">
              <a:rPr lang="hu-HU" smtClean="0"/>
              <a:pPr/>
              <a:t>3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CFAD1B-D40B-4332-ACED-F8EDBDF6BE58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7D7933-F904-4125-B16C-34E1F39CDAA0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B6F624-EB2B-4476-9DBB-1CE2A9BC447B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F2818A1-6492-47B2-920E-98E21FE74779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F66EFE-0E80-4AA7-8AFE-658BAF68DECD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7DF87C-BF64-479B-8997-031661466EB9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9B4140-A7B2-4BEA-A06E-23EB14155400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F2A2A4-DCD0-4A20-9394-E673F0BCF313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7D2663-3AEA-4802-8E19-661D159AC3F0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623B69-CFA0-4754-965B-F5825C2591DD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088A71-9120-4C8B-9D20-4891A5D7B14E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7178AB-CA5D-48F7-A737-24F71C9EB1F3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2EADE4B-A3B1-487F-8626-ACC74E2DF7E0}" type="slidenum">
              <a:rPr lang="hu-HU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440" y="260560"/>
            <a:ext cx="8229600" cy="1143000"/>
          </a:xfrm>
        </p:spPr>
        <p:txBody>
          <a:bodyPr/>
          <a:lstStyle/>
          <a:p>
            <a:pPr algn="l"/>
            <a:r>
              <a:rPr lang="hu-HU" sz="4000" dirty="0">
                <a:solidFill>
                  <a:srgbClr val="0000FF"/>
                </a:solidFill>
              </a:rPr>
              <a:t/>
            </a:r>
            <a:br>
              <a:rPr lang="hu-HU" sz="4000" dirty="0">
                <a:solidFill>
                  <a:srgbClr val="0000FF"/>
                </a:solidFill>
              </a:rPr>
            </a:br>
            <a:r>
              <a:rPr lang="hu-HU" sz="4000" dirty="0">
                <a:solidFill>
                  <a:srgbClr val="0000FF"/>
                </a:solidFill>
              </a:rPr>
              <a:t/>
            </a:r>
            <a:br>
              <a:rPr lang="hu-HU" sz="4000" dirty="0">
                <a:solidFill>
                  <a:srgbClr val="0000FF"/>
                </a:solidFill>
              </a:rPr>
            </a:br>
            <a:r>
              <a:rPr lang="hu-HU" sz="4000" dirty="0" smtClean="0">
                <a:solidFill>
                  <a:srgbClr val="FF0000"/>
                </a:solidFill>
              </a:rPr>
              <a:t>Ungváry Rudolf</a:t>
            </a:r>
            <a:r>
              <a:rPr lang="hu-HU" sz="4000" dirty="0" smtClean="0">
                <a:solidFill>
                  <a:srgbClr val="0000FF"/>
                </a:solidFill>
              </a:rPr>
              <a:t/>
            </a:r>
            <a:br>
              <a:rPr lang="hu-HU" sz="4000" dirty="0" smtClean="0">
                <a:solidFill>
                  <a:srgbClr val="0000FF"/>
                </a:solidFill>
              </a:rPr>
            </a:br>
            <a:r>
              <a:rPr lang="hu-HU" sz="4000" dirty="0" smtClean="0">
                <a:solidFill>
                  <a:srgbClr val="0000FF"/>
                </a:solidFill>
              </a:rPr>
              <a:t/>
            </a:r>
            <a:br>
              <a:rPr lang="hu-HU" sz="4000" dirty="0" smtClean="0">
                <a:solidFill>
                  <a:srgbClr val="0000FF"/>
                </a:solidFill>
              </a:rPr>
            </a:br>
            <a:r>
              <a:rPr lang="hu-HU" sz="4800" b="1" dirty="0" smtClean="0">
                <a:solidFill>
                  <a:srgbClr val="0000FF"/>
                </a:solidFill>
              </a:rPr>
              <a:t>A névterek értelme.</a:t>
            </a:r>
            <a:br>
              <a:rPr lang="hu-HU" sz="4800" b="1" dirty="0" smtClean="0">
                <a:solidFill>
                  <a:srgbClr val="0000FF"/>
                </a:solidFill>
              </a:rPr>
            </a:br>
            <a:r>
              <a:rPr lang="hu-HU" sz="4000" dirty="0" smtClean="0">
                <a:solidFill>
                  <a:srgbClr val="0000FF"/>
                </a:solidFill>
              </a:rPr>
              <a:t>Filozófiai-szerkezeti jellemzők</a:t>
            </a:r>
            <a:endParaRPr lang="hu-HU" sz="4000" dirty="0">
              <a:solidFill>
                <a:srgbClr val="0000FF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680" y="2636890"/>
            <a:ext cx="4483861" cy="4221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zövegdoboz 8"/>
          <p:cNvSpPr txBox="1"/>
          <p:nvPr/>
        </p:nvSpPr>
        <p:spPr>
          <a:xfrm>
            <a:off x="6444260" y="6453420"/>
            <a:ext cx="25203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 smtClean="0"/>
              <a:t>Országos Széchényi Könyvtár</a:t>
            </a:r>
            <a:endParaRPr lang="hu-H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380" y="0"/>
            <a:ext cx="9144000" cy="7190570"/>
          </a:xfrm>
          <a:ln>
            <a:solidFill>
              <a:srgbClr val="0000FF"/>
            </a:solidFill>
          </a:ln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hu-HU" b="1" dirty="0" smtClean="0">
                <a:solidFill>
                  <a:srgbClr val="0000FF"/>
                </a:solidFill>
                <a:latin typeface="+mj-lt"/>
                <a:ea typeface="Times New Roman"/>
              </a:rPr>
              <a:t>A filozófia értelmezés</a:t>
            </a:r>
            <a:endParaRPr lang="hu-HU" b="1" dirty="0" smtClean="0">
              <a:solidFill>
                <a:srgbClr val="0000FF"/>
              </a:solidFill>
              <a:latin typeface="+mj-lt"/>
            </a:endParaRPr>
          </a:p>
          <a:p>
            <a:pPr marL="457200" indent="-457200">
              <a:buNone/>
            </a:pPr>
            <a:r>
              <a:rPr lang="hu-HU" sz="2000" b="1" dirty="0" smtClean="0">
                <a:solidFill>
                  <a:srgbClr val="0000FF"/>
                </a:solidFill>
              </a:rPr>
              <a:t>Két </a:t>
            </a:r>
            <a:r>
              <a:rPr lang="hu-HU" sz="2000" b="1" dirty="0" smtClean="0">
                <a:solidFill>
                  <a:srgbClr val="0000FF"/>
                </a:solidFill>
              </a:rPr>
              <a:t>idézet és összegzés</a:t>
            </a:r>
          </a:p>
          <a:p>
            <a:pPr marL="457200" indent="-457200">
              <a:buNone/>
            </a:pPr>
            <a:r>
              <a:rPr lang="hu-HU" sz="2000" dirty="0" smtClean="0"/>
              <a:t>– </a:t>
            </a:r>
            <a:r>
              <a:rPr lang="hu-HU" sz="2000" i="1" dirty="0" smtClean="0"/>
              <a:t>Vajon meg fogjuk-e valaha érteni az atomo</a:t>
            </a:r>
            <a:r>
              <a:rPr lang="hu-HU" sz="2000" dirty="0" smtClean="0"/>
              <a:t>t? – kérdezte Heisenberg.</a:t>
            </a:r>
          </a:p>
          <a:p>
            <a:pPr marL="180975" indent="-180975">
              <a:buNone/>
            </a:pPr>
            <a:r>
              <a:rPr lang="hu-HU" sz="2000" dirty="0" smtClean="0"/>
              <a:t>– </a:t>
            </a:r>
            <a:r>
              <a:rPr lang="hu-HU" sz="2000" i="1" dirty="0" smtClean="0"/>
              <a:t>Azt hiszem, igen. De előbb meg kell tanulnunk, mit jelent az, hogy „megérteni”? </a:t>
            </a:r>
            <a:r>
              <a:rPr lang="hu-HU" sz="2000" dirty="0" smtClean="0"/>
              <a:t>– válaszolta Bohr (1917, Koppenhága)</a:t>
            </a:r>
          </a:p>
          <a:p>
            <a:pPr marL="180975" indent="-180975">
              <a:buNone/>
            </a:pPr>
            <a:endParaRPr lang="hu-HU" sz="2000" dirty="0" smtClean="0"/>
          </a:p>
          <a:p>
            <a:pPr marL="180975" indent="-180975">
              <a:buNone/>
            </a:pPr>
            <a:r>
              <a:rPr lang="hu-HU" sz="2000" dirty="0" smtClean="0">
                <a:solidFill>
                  <a:srgbClr val="FF3300"/>
                </a:solidFill>
              </a:rPr>
              <a:t>A megértés</a:t>
            </a:r>
            <a:r>
              <a:rPr lang="hu-HU" sz="2000" dirty="0" smtClean="0"/>
              <a:t>: látszólag nyelvi kérdés, valójában azonban fogalmi.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hu-HU" sz="2000" dirty="0" smtClean="0"/>
              <a:t>Az a fogalmi világ, melynek rendkívül leegyszerűsített – normatív – rendszerét ma a névterek képviselik, egyben nagyon </a:t>
            </a:r>
            <a:r>
              <a:rPr lang="hu-HU" sz="2000" i="1" dirty="0" smtClean="0"/>
              <a:t>szerén</a:t>
            </a:r>
            <a:r>
              <a:rPr lang="hu-HU" sz="2000" dirty="0" smtClean="0"/>
              <a:t>y hozzájárulás a megértés megértéséhez.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 smtClean="0"/>
              <a:t>Innen nézve: </a:t>
            </a:r>
            <a:r>
              <a:rPr lang="hu-HU" sz="2000" dirty="0" smtClean="0"/>
              <a:t>a </a:t>
            </a:r>
            <a:r>
              <a:rPr lang="hu-HU" sz="2000" dirty="0" smtClean="0"/>
              <a:t>névtér a megértés </a:t>
            </a:r>
            <a:r>
              <a:rPr lang="hu-HU" sz="2000" dirty="0" smtClean="0"/>
              <a:t>elemi egységei közötti felhalmozódott összefüggések szerkezete,  melyekre támaszkodva a gondolatokat létrehozzuk.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hu-HU" sz="2000" dirty="0" smtClean="0"/>
              <a:t>Mintegy </a:t>
            </a:r>
            <a:r>
              <a:rPr lang="hu-HU" sz="2000" dirty="0" smtClean="0">
                <a:solidFill>
                  <a:srgbClr val="FF3300"/>
                </a:solidFill>
              </a:rPr>
              <a:t>kényszerítő erővel határozzák meg a gondolhatóság határait</a:t>
            </a:r>
            <a:r>
              <a:rPr lang="hu-HU" sz="2000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hu-HU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 smtClean="0"/>
              <a:t>Azon </a:t>
            </a:r>
            <a:r>
              <a:rPr lang="hu-HU" sz="2000" dirty="0" smtClean="0"/>
              <a:t>belül azonban minden rendelkezésre áll, hogy az új tapasztalatokra vonatkozó felismerése megfogalmazhatók legyenek.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hu-HU" sz="2000" dirty="0" smtClean="0"/>
              <a:t>A fogalmi rendszer afféle </a:t>
            </a:r>
            <a:r>
              <a:rPr lang="hu-HU" sz="2000" dirty="0" smtClean="0">
                <a:solidFill>
                  <a:srgbClr val="FF3300"/>
                </a:solidFill>
              </a:rPr>
              <a:t>sikeres szellemi genetikus kód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 smtClean="0"/>
              <a:t>Talán ilyesmi sejlik föl Gauss gondolatában: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hu-HU" sz="2000" dirty="0" smtClean="0"/>
              <a:t>„</a:t>
            </a:r>
            <a:r>
              <a:rPr lang="hu-HU" sz="2000" i="1" dirty="0" smtClean="0"/>
              <a:t>Minden készen van, csak meg kell fogalmazni.</a:t>
            </a:r>
            <a:r>
              <a:rPr lang="hu-HU" sz="2000" dirty="0" smtClean="0"/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Tx/>
              <a:buNone/>
            </a:pPr>
            <a:r>
              <a:rPr lang="hu-HU" sz="2400"/>
              <a:t>					  valami</a:t>
            </a:r>
          </a:p>
          <a:p>
            <a:pPr>
              <a:buFontTx/>
              <a:buNone/>
            </a:pPr>
            <a:endParaRPr lang="hu-HU" sz="2400"/>
          </a:p>
          <a:p>
            <a:pPr>
              <a:buFontTx/>
              <a:buNone/>
            </a:pPr>
            <a:endParaRPr lang="hu-HU" sz="2400"/>
          </a:p>
          <a:p>
            <a:pPr>
              <a:buFontTx/>
              <a:buNone/>
            </a:pPr>
            <a:r>
              <a:rPr lang="hu-HU" sz="2400"/>
              <a:t>					élő anyag</a:t>
            </a:r>
          </a:p>
          <a:p>
            <a:pPr>
              <a:buFontTx/>
              <a:buNone/>
            </a:pPr>
            <a:endParaRPr lang="hu-HU" sz="2400"/>
          </a:p>
          <a:p>
            <a:pPr>
              <a:buFontTx/>
              <a:buNone/>
            </a:pPr>
            <a:r>
              <a:rPr lang="hu-HU" sz="2400"/>
              <a:t>					   állat</a:t>
            </a:r>
          </a:p>
          <a:p>
            <a:pPr>
              <a:buFontTx/>
              <a:buNone/>
            </a:pPr>
            <a:endParaRPr lang="hu-HU" sz="2400"/>
          </a:p>
          <a:p>
            <a:pPr>
              <a:buFontTx/>
              <a:buNone/>
            </a:pPr>
            <a:r>
              <a:rPr lang="hu-HU" sz="2400"/>
              <a:t>  növényevő			 ragadozó</a:t>
            </a:r>
          </a:p>
          <a:p>
            <a:pPr>
              <a:buFontTx/>
              <a:buNone/>
            </a:pPr>
            <a:endParaRPr lang="hu-HU" sz="2400"/>
          </a:p>
          <a:p>
            <a:pPr>
              <a:buFontTx/>
              <a:buNone/>
            </a:pPr>
            <a:endParaRPr lang="hu-HU" sz="2400"/>
          </a:p>
          <a:p>
            <a:pPr>
              <a:buFontTx/>
              <a:buNone/>
            </a:pPr>
            <a:r>
              <a:rPr lang="hu-HU" sz="2400"/>
              <a:t>kecske	marha	    macska		kutya</a:t>
            </a:r>
          </a:p>
          <a:p>
            <a:pPr>
              <a:buFontTx/>
              <a:buNone/>
            </a:pPr>
            <a:endParaRPr lang="hu-HU" sz="2400"/>
          </a:p>
          <a:p>
            <a:pPr>
              <a:buFontTx/>
              <a:buNone/>
            </a:pPr>
            <a:r>
              <a:rPr lang="hu-HU" sz="2400"/>
              <a:t>						puli		agár</a:t>
            </a:r>
          </a:p>
          <a:p>
            <a:pPr>
              <a:buFontTx/>
              <a:buNone/>
            </a:pPr>
            <a:endParaRPr lang="hu-HU" sz="2400"/>
          </a:p>
          <a:p>
            <a:pPr>
              <a:buFontTx/>
              <a:buNone/>
            </a:pPr>
            <a:r>
              <a:rPr lang="hu-HU" sz="2400"/>
              <a:t>hegyi kecske	     </a:t>
            </a:r>
            <a:r>
              <a:rPr lang="hu-HU" sz="2400" b="1" u="sng">
                <a:solidFill>
                  <a:srgbClr val="FF3300"/>
                </a:solidFill>
                <a:latin typeface="Monotype Corsiva" pitchFamily="66" charset="0"/>
              </a:rPr>
              <a:t>HIERARCHIKUS (ONTOLÓGIAI) STRUKTÚRA</a:t>
            </a:r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 flipV="1">
            <a:off x="4356100" y="333375"/>
            <a:ext cx="0" cy="10795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 flipV="1">
            <a:off x="4356100" y="1700213"/>
            <a:ext cx="0" cy="649287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 flipV="1">
            <a:off x="684213" y="2492375"/>
            <a:ext cx="3240087" cy="7207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 flipV="1">
            <a:off x="4356100" y="2565400"/>
            <a:ext cx="0" cy="576263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3575" name="Line 23"/>
          <p:cNvSpPr>
            <a:spLocks noChangeShapeType="1"/>
          </p:cNvSpPr>
          <p:nvPr/>
        </p:nvSpPr>
        <p:spPr bwMode="auto">
          <a:xfrm flipV="1">
            <a:off x="684213" y="3429000"/>
            <a:ext cx="0" cy="10795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3576" name="Line 24"/>
          <p:cNvSpPr>
            <a:spLocks noChangeShapeType="1"/>
          </p:cNvSpPr>
          <p:nvPr/>
        </p:nvSpPr>
        <p:spPr bwMode="auto">
          <a:xfrm flipH="1" flipV="1">
            <a:off x="827088" y="3429000"/>
            <a:ext cx="1512887" cy="10795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3577" name="Line 25"/>
          <p:cNvSpPr>
            <a:spLocks noChangeShapeType="1"/>
          </p:cNvSpPr>
          <p:nvPr/>
        </p:nvSpPr>
        <p:spPr bwMode="auto">
          <a:xfrm flipV="1">
            <a:off x="3492500" y="3500438"/>
            <a:ext cx="792163" cy="100806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3578" name="Line 26"/>
          <p:cNvSpPr>
            <a:spLocks noChangeShapeType="1"/>
          </p:cNvSpPr>
          <p:nvPr/>
        </p:nvSpPr>
        <p:spPr bwMode="auto">
          <a:xfrm flipH="1" flipV="1">
            <a:off x="4572000" y="3429000"/>
            <a:ext cx="1152525" cy="10795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3581" name="Line 29"/>
          <p:cNvSpPr>
            <a:spLocks noChangeShapeType="1"/>
          </p:cNvSpPr>
          <p:nvPr/>
        </p:nvSpPr>
        <p:spPr bwMode="auto">
          <a:xfrm flipV="1">
            <a:off x="4787900" y="4724400"/>
            <a:ext cx="1008063" cy="64928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3582" name="Line 30"/>
          <p:cNvSpPr>
            <a:spLocks noChangeShapeType="1"/>
          </p:cNvSpPr>
          <p:nvPr/>
        </p:nvSpPr>
        <p:spPr bwMode="auto">
          <a:xfrm flipH="1" flipV="1">
            <a:off x="5940425" y="4724400"/>
            <a:ext cx="863600" cy="64928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3583" name="Line 31"/>
          <p:cNvSpPr>
            <a:spLocks noChangeShapeType="1"/>
          </p:cNvSpPr>
          <p:nvPr/>
        </p:nvSpPr>
        <p:spPr bwMode="auto">
          <a:xfrm flipV="1">
            <a:off x="684213" y="4724400"/>
            <a:ext cx="0" cy="151288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3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3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3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3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3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3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3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3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35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35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3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3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355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355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nimBg="1"/>
      <p:bldP spid="23557" grpId="0" animBg="1"/>
      <p:bldP spid="23573" grpId="0" animBg="1"/>
      <p:bldP spid="23574" grpId="0" animBg="1"/>
      <p:bldP spid="23575" grpId="0" animBg="1"/>
      <p:bldP spid="23576" grpId="0" animBg="1"/>
      <p:bldP spid="23577" grpId="0" animBg="1"/>
      <p:bldP spid="23578" grpId="0" animBg="1"/>
      <p:bldP spid="23581" grpId="0" animBg="1"/>
      <p:bldP spid="23582" grpId="0" animBg="1"/>
      <p:bldP spid="2358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Tx/>
              <a:buNone/>
            </a:pPr>
            <a:r>
              <a:rPr lang="hu-HU" sz="2400"/>
              <a:t>					 valami</a:t>
            </a:r>
          </a:p>
          <a:p>
            <a:pPr>
              <a:buFontTx/>
              <a:buNone/>
            </a:pPr>
            <a:r>
              <a:rPr lang="hu-HU" sz="2400"/>
              <a:t>									tulajdonság</a:t>
            </a:r>
          </a:p>
          <a:p>
            <a:pPr>
              <a:buFontTx/>
              <a:buNone/>
            </a:pPr>
            <a:r>
              <a:rPr lang="hu-HU" sz="2400"/>
              <a:t>mozgás</a:t>
            </a:r>
          </a:p>
          <a:p>
            <a:pPr>
              <a:buFontTx/>
              <a:buNone/>
            </a:pPr>
            <a:r>
              <a:rPr lang="hu-HU" sz="2400"/>
              <a:t>					élő anyag</a:t>
            </a:r>
          </a:p>
          <a:p>
            <a:pPr>
              <a:buFontTx/>
              <a:buNone/>
            </a:pPr>
            <a:r>
              <a:rPr lang="hu-HU" sz="2400"/>
              <a:t>			     </a:t>
            </a:r>
            <a:r>
              <a:rPr lang="hu-HU" sz="2000">
                <a:solidFill>
                  <a:srgbClr val="00CC00"/>
                </a:solidFill>
              </a:rPr>
              <a:t>táplálkozás</a:t>
            </a:r>
            <a:r>
              <a:rPr lang="hu-HU" sz="2400"/>
              <a:t>			</a:t>
            </a:r>
            <a:r>
              <a:rPr lang="hu-HU" sz="2000">
                <a:solidFill>
                  <a:srgbClr val="00CC00"/>
                </a:solidFill>
              </a:rPr>
              <a:t>állattársulás</a:t>
            </a:r>
            <a:r>
              <a:rPr lang="hu-HU" sz="2400"/>
              <a:t>	</a:t>
            </a:r>
            <a:endParaRPr lang="hu-HU" sz="2000">
              <a:solidFill>
                <a:srgbClr val="00CC00"/>
              </a:solidFill>
            </a:endParaRPr>
          </a:p>
          <a:p>
            <a:pPr>
              <a:buFontTx/>
              <a:buNone/>
            </a:pPr>
            <a:r>
              <a:rPr lang="hu-HU" sz="2400"/>
              <a:t>növény			   állat</a:t>
            </a:r>
          </a:p>
          <a:p>
            <a:pPr>
              <a:buFontTx/>
              <a:buNone/>
            </a:pPr>
            <a:r>
              <a:rPr lang="hu-HU" sz="2400"/>
              <a:t>							</a:t>
            </a:r>
            <a:r>
              <a:rPr lang="hu-HU" sz="2000">
                <a:solidFill>
                  <a:srgbClr val="00CC00"/>
                </a:solidFill>
              </a:rPr>
              <a:t>falka</a:t>
            </a:r>
            <a:r>
              <a:rPr lang="hu-HU" sz="2400"/>
              <a:t>	</a:t>
            </a:r>
            <a:endParaRPr lang="hu-HU" sz="2000"/>
          </a:p>
          <a:p>
            <a:pPr>
              <a:buFontTx/>
              <a:buNone/>
            </a:pPr>
            <a:r>
              <a:rPr lang="hu-HU" sz="2400"/>
              <a:t>növényevő			ragadozó</a:t>
            </a:r>
          </a:p>
          <a:p>
            <a:pPr>
              <a:buFontTx/>
              <a:buNone/>
            </a:pPr>
            <a:r>
              <a:rPr lang="hu-HU" sz="2400"/>
              <a:t>			   </a:t>
            </a:r>
            <a:r>
              <a:rPr lang="hu-HU" sz="2000">
                <a:solidFill>
                  <a:srgbClr val="00CC00"/>
                </a:solidFill>
              </a:rPr>
              <a:t>kérődzés</a:t>
            </a:r>
          </a:p>
          <a:p>
            <a:pPr>
              <a:buFontTx/>
              <a:buNone/>
            </a:pPr>
            <a:r>
              <a:rPr lang="hu-HU" sz="2400"/>
              <a:t>								</a:t>
            </a:r>
            <a:r>
              <a:rPr lang="hu-HU" sz="2000">
                <a:solidFill>
                  <a:srgbClr val="00CC00"/>
                </a:solidFill>
              </a:rPr>
              <a:t>ugatás</a:t>
            </a:r>
          </a:p>
          <a:p>
            <a:pPr>
              <a:buFontTx/>
              <a:buNone/>
            </a:pPr>
            <a:r>
              <a:rPr lang="hu-HU" sz="2400"/>
              <a:t>kecske	marha     macska	  kutya	</a:t>
            </a:r>
            <a:endParaRPr lang="hu-HU" sz="2000">
              <a:solidFill>
                <a:srgbClr val="00CC00"/>
              </a:solidFill>
            </a:endParaRPr>
          </a:p>
          <a:p>
            <a:pPr>
              <a:buFontTx/>
              <a:buNone/>
            </a:pPr>
            <a:r>
              <a:rPr lang="hu-HU" sz="2400"/>
              <a:t>			</a:t>
            </a:r>
            <a:endParaRPr lang="hu-HU" sz="2000"/>
          </a:p>
          <a:p>
            <a:pPr>
              <a:buFontTx/>
              <a:buNone/>
            </a:pPr>
            <a:r>
              <a:rPr lang="hu-HU" sz="2400"/>
              <a:t>					puli		agár</a:t>
            </a:r>
          </a:p>
          <a:p>
            <a:pPr>
              <a:buFontTx/>
              <a:buNone/>
            </a:pPr>
            <a:endParaRPr lang="hu-HU" sz="2400"/>
          </a:p>
          <a:p>
            <a:pPr>
              <a:buFontTx/>
              <a:buNone/>
            </a:pPr>
            <a:r>
              <a:rPr lang="hu-HU" sz="2400"/>
              <a:t>hegyi kecske	     </a:t>
            </a:r>
            <a:r>
              <a:rPr lang="hu-HU" sz="2400" b="1" u="sng">
                <a:solidFill>
                  <a:srgbClr val="00CC00"/>
                </a:solidFill>
                <a:latin typeface="Monotype Corsiva" pitchFamily="66" charset="0"/>
              </a:rPr>
              <a:t>KAPCSOLÓDÁSOK MÁS RELÁCIÓKBAN (TEZ.)</a:t>
            </a:r>
          </a:p>
          <a:p>
            <a:pPr>
              <a:buFontTx/>
              <a:buNone/>
            </a:pPr>
            <a:endParaRPr lang="hu-HU" sz="2000"/>
          </a:p>
        </p:txBody>
      </p:sp>
      <p:sp>
        <p:nvSpPr>
          <p:cNvPr id="22531" name="Line 3"/>
          <p:cNvSpPr>
            <a:spLocks noChangeShapeType="1"/>
          </p:cNvSpPr>
          <p:nvPr/>
        </p:nvSpPr>
        <p:spPr bwMode="auto">
          <a:xfrm flipV="1">
            <a:off x="755650" y="260350"/>
            <a:ext cx="3024188" cy="7207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 flipH="1" flipV="1">
            <a:off x="4284663" y="333375"/>
            <a:ext cx="0" cy="115093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 flipH="1" flipV="1">
            <a:off x="4284663" y="1628775"/>
            <a:ext cx="0" cy="647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 flipV="1">
            <a:off x="1331913" y="2492375"/>
            <a:ext cx="2663825" cy="71913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 flipH="1" flipV="1">
            <a:off x="4284663" y="2565400"/>
            <a:ext cx="0" cy="647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 flipV="1">
            <a:off x="611188" y="3429000"/>
            <a:ext cx="0" cy="10795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 flipV="1">
            <a:off x="3492500" y="3429000"/>
            <a:ext cx="503238" cy="10795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 flipH="1" flipV="1">
            <a:off x="1403350" y="3429000"/>
            <a:ext cx="936625" cy="10795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 flipH="1" flipV="1">
            <a:off x="4787900" y="188913"/>
            <a:ext cx="2952750" cy="36036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 flipV="1">
            <a:off x="3995738" y="4724400"/>
            <a:ext cx="936625" cy="64928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 flipH="1" flipV="1">
            <a:off x="5148263" y="4724400"/>
            <a:ext cx="719137" cy="647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2542" name="Line 14"/>
          <p:cNvSpPr>
            <a:spLocks noChangeShapeType="1"/>
          </p:cNvSpPr>
          <p:nvPr/>
        </p:nvSpPr>
        <p:spPr bwMode="auto">
          <a:xfrm flipV="1">
            <a:off x="539750" y="1557338"/>
            <a:ext cx="3095625" cy="79216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 flipH="1" flipV="1">
            <a:off x="4500563" y="3429000"/>
            <a:ext cx="719137" cy="11525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2544" name="Line 16"/>
          <p:cNvSpPr>
            <a:spLocks noChangeShapeType="1"/>
          </p:cNvSpPr>
          <p:nvPr/>
        </p:nvSpPr>
        <p:spPr bwMode="auto">
          <a:xfrm>
            <a:off x="2843213" y="2133600"/>
            <a:ext cx="1152525" cy="287338"/>
          </a:xfrm>
          <a:prstGeom prst="line">
            <a:avLst/>
          </a:prstGeom>
          <a:noFill/>
          <a:ln w="9525">
            <a:solidFill>
              <a:srgbClr val="00CC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 flipV="1">
            <a:off x="4572000" y="2060575"/>
            <a:ext cx="936625" cy="288925"/>
          </a:xfrm>
          <a:prstGeom prst="line">
            <a:avLst/>
          </a:prstGeom>
          <a:noFill/>
          <a:ln w="9525">
            <a:solidFill>
              <a:srgbClr val="00CC00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2546" name="Line 18"/>
          <p:cNvSpPr>
            <a:spLocks noChangeShapeType="1"/>
          </p:cNvSpPr>
          <p:nvPr/>
        </p:nvSpPr>
        <p:spPr bwMode="auto">
          <a:xfrm flipV="1">
            <a:off x="4643438" y="2924175"/>
            <a:ext cx="936625" cy="288925"/>
          </a:xfrm>
          <a:prstGeom prst="line">
            <a:avLst/>
          </a:prstGeom>
          <a:noFill/>
          <a:ln w="9525">
            <a:solidFill>
              <a:srgbClr val="00CC00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2548" name="Line 20"/>
          <p:cNvSpPr>
            <a:spLocks noChangeShapeType="1"/>
          </p:cNvSpPr>
          <p:nvPr/>
        </p:nvSpPr>
        <p:spPr bwMode="auto">
          <a:xfrm flipV="1">
            <a:off x="611188" y="3789363"/>
            <a:ext cx="1584325" cy="719137"/>
          </a:xfrm>
          <a:prstGeom prst="line">
            <a:avLst/>
          </a:prstGeom>
          <a:noFill/>
          <a:ln w="9525">
            <a:solidFill>
              <a:srgbClr val="00CC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2549" name="Line 21"/>
          <p:cNvSpPr>
            <a:spLocks noChangeShapeType="1"/>
          </p:cNvSpPr>
          <p:nvPr/>
        </p:nvSpPr>
        <p:spPr bwMode="auto">
          <a:xfrm flipH="1" flipV="1">
            <a:off x="2339975" y="3860800"/>
            <a:ext cx="71438" cy="647700"/>
          </a:xfrm>
          <a:prstGeom prst="line">
            <a:avLst/>
          </a:prstGeom>
          <a:noFill/>
          <a:ln w="9525">
            <a:solidFill>
              <a:srgbClr val="00CC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2550" name="Line 22"/>
          <p:cNvSpPr>
            <a:spLocks noChangeShapeType="1"/>
          </p:cNvSpPr>
          <p:nvPr/>
        </p:nvSpPr>
        <p:spPr bwMode="auto">
          <a:xfrm flipV="1">
            <a:off x="611188" y="4724400"/>
            <a:ext cx="0" cy="15843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2552" name="Line 24"/>
          <p:cNvSpPr>
            <a:spLocks noChangeShapeType="1"/>
          </p:cNvSpPr>
          <p:nvPr/>
        </p:nvSpPr>
        <p:spPr bwMode="auto">
          <a:xfrm flipV="1">
            <a:off x="5292725" y="4221163"/>
            <a:ext cx="1150938" cy="287337"/>
          </a:xfrm>
          <a:prstGeom prst="line">
            <a:avLst/>
          </a:prstGeom>
          <a:noFill/>
          <a:ln w="9525">
            <a:solidFill>
              <a:srgbClr val="00CC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2553" name="Line 25"/>
          <p:cNvSpPr>
            <a:spLocks noChangeShapeType="1"/>
          </p:cNvSpPr>
          <p:nvPr/>
        </p:nvSpPr>
        <p:spPr bwMode="auto">
          <a:xfrm flipV="1">
            <a:off x="611188" y="2565400"/>
            <a:ext cx="0" cy="647700"/>
          </a:xfrm>
          <a:prstGeom prst="line">
            <a:avLst/>
          </a:prstGeom>
          <a:noFill/>
          <a:ln w="28575">
            <a:solidFill>
              <a:srgbClr val="00CC00"/>
            </a:solidFill>
            <a:prstDash val="dash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5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5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2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5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5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4" grpId="0" animBg="1"/>
      <p:bldP spid="22545" grpId="0" animBg="1"/>
      <p:bldP spid="22546" grpId="0" animBg="1"/>
      <p:bldP spid="22548" grpId="0" animBg="1"/>
      <p:bldP spid="22549" grpId="0" animBg="1"/>
      <p:bldP spid="22552" grpId="0" animBg="1"/>
      <p:bldP spid="2255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Tx/>
              <a:buNone/>
            </a:pPr>
            <a:r>
              <a:rPr lang="hu-HU" sz="2400"/>
              <a:t>					 valami</a:t>
            </a:r>
          </a:p>
          <a:p>
            <a:pPr>
              <a:buFontTx/>
              <a:buNone/>
            </a:pPr>
            <a:r>
              <a:rPr lang="hu-HU" sz="2400"/>
              <a:t>									tulajdonság</a:t>
            </a:r>
          </a:p>
          <a:p>
            <a:pPr>
              <a:buFontTx/>
              <a:buNone/>
            </a:pPr>
            <a:r>
              <a:rPr lang="hu-HU" sz="2400"/>
              <a:t>mozgás</a:t>
            </a:r>
          </a:p>
          <a:p>
            <a:pPr>
              <a:buFontTx/>
              <a:buNone/>
            </a:pPr>
            <a:r>
              <a:rPr lang="hu-HU" sz="2400"/>
              <a:t>					élő anyag</a:t>
            </a:r>
          </a:p>
          <a:p>
            <a:pPr>
              <a:buFontTx/>
              <a:buNone/>
            </a:pPr>
            <a:r>
              <a:rPr lang="hu-HU" sz="2400"/>
              <a:t>			   </a:t>
            </a:r>
            <a:r>
              <a:rPr lang="hu-HU" sz="2000">
                <a:solidFill>
                  <a:srgbClr val="00CC00"/>
                </a:solidFill>
              </a:rPr>
              <a:t>táplálkozás</a:t>
            </a:r>
            <a:r>
              <a:rPr lang="hu-HU" sz="2400"/>
              <a:t>			</a:t>
            </a:r>
            <a:r>
              <a:rPr lang="hu-HU" sz="2000">
                <a:solidFill>
                  <a:srgbClr val="00CC00"/>
                </a:solidFill>
              </a:rPr>
              <a:t>állattársulás</a:t>
            </a:r>
            <a:r>
              <a:rPr lang="hu-HU" sz="2400"/>
              <a:t>	</a:t>
            </a:r>
            <a:endParaRPr lang="hu-HU" sz="2000">
              <a:solidFill>
                <a:srgbClr val="00CC00"/>
              </a:solidFill>
            </a:endParaRPr>
          </a:p>
          <a:p>
            <a:pPr>
              <a:buFontTx/>
              <a:buNone/>
            </a:pPr>
            <a:r>
              <a:rPr lang="hu-HU" sz="2400"/>
              <a:t>növény			   állat</a:t>
            </a:r>
          </a:p>
          <a:p>
            <a:pPr>
              <a:buFontTx/>
              <a:buNone/>
            </a:pPr>
            <a:r>
              <a:rPr lang="hu-HU" sz="2400"/>
              <a:t>							</a:t>
            </a:r>
            <a:r>
              <a:rPr lang="hu-HU" sz="2000">
                <a:solidFill>
                  <a:srgbClr val="00CC00"/>
                </a:solidFill>
              </a:rPr>
              <a:t>falka</a:t>
            </a:r>
            <a:r>
              <a:rPr lang="hu-HU" sz="2400"/>
              <a:t>	</a:t>
            </a:r>
            <a:endParaRPr lang="hu-HU" sz="2000"/>
          </a:p>
          <a:p>
            <a:pPr>
              <a:buFontTx/>
              <a:buNone/>
            </a:pPr>
            <a:r>
              <a:rPr lang="hu-HU" sz="2400"/>
              <a:t>növényevő			ragadozó</a:t>
            </a:r>
          </a:p>
          <a:p>
            <a:pPr>
              <a:buFontTx/>
              <a:buNone/>
            </a:pPr>
            <a:r>
              <a:rPr lang="hu-HU" sz="2400"/>
              <a:t>			   </a:t>
            </a:r>
            <a:r>
              <a:rPr lang="hu-HU" sz="2000">
                <a:solidFill>
                  <a:srgbClr val="00CC00"/>
                </a:solidFill>
              </a:rPr>
              <a:t>kérődzés</a:t>
            </a:r>
          </a:p>
          <a:p>
            <a:pPr>
              <a:buFontTx/>
              <a:buNone/>
            </a:pPr>
            <a:r>
              <a:rPr lang="hu-HU" sz="2400"/>
              <a:t>								</a:t>
            </a:r>
            <a:r>
              <a:rPr lang="hu-HU" sz="2000">
                <a:solidFill>
                  <a:srgbClr val="00CC00"/>
                </a:solidFill>
              </a:rPr>
              <a:t>ugatás</a:t>
            </a:r>
          </a:p>
          <a:p>
            <a:pPr>
              <a:buFontTx/>
              <a:buNone/>
            </a:pPr>
            <a:r>
              <a:rPr lang="hu-HU" sz="2400"/>
              <a:t>kecske	marha     macska	  kutya	</a:t>
            </a:r>
            <a:endParaRPr lang="hu-HU" sz="2000">
              <a:solidFill>
                <a:srgbClr val="00CC00"/>
              </a:solidFill>
            </a:endParaRPr>
          </a:p>
          <a:p>
            <a:pPr>
              <a:buFontTx/>
              <a:buNone/>
            </a:pPr>
            <a:r>
              <a:rPr lang="hu-HU" sz="2400"/>
              <a:t>			</a:t>
            </a:r>
            <a:endParaRPr lang="hu-HU" sz="2000"/>
          </a:p>
          <a:p>
            <a:pPr>
              <a:buFontTx/>
              <a:buNone/>
            </a:pPr>
            <a:r>
              <a:rPr lang="hu-HU" sz="2400"/>
              <a:t>					puli		agár</a:t>
            </a:r>
          </a:p>
          <a:p>
            <a:pPr>
              <a:buFontTx/>
              <a:buNone/>
            </a:pPr>
            <a:endParaRPr lang="hu-HU" sz="2400"/>
          </a:p>
          <a:p>
            <a:pPr>
              <a:buFontTx/>
              <a:buNone/>
            </a:pPr>
            <a:r>
              <a:rPr lang="hu-HU" sz="2400"/>
              <a:t>hegyi kecske		       </a:t>
            </a:r>
            <a:r>
              <a:rPr lang="hu-HU" sz="2400" b="1" u="sng">
                <a:solidFill>
                  <a:srgbClr val="00CC00"/>
                </a:solidFill>
                <a:latin typeface="Monotype Corsiva" pitchFamily="66" charset="0"/>
              </a:rPr>
              <a:t>AZ ÖRÖKLŐDÉS</a:t>
            </a:r>
          </a:p>
          <a:p>
            <a:pPr>
              <a:buFontTx/>
              <a:buNone/>
            </a:pPr>
            <a:endParaRPr lang="hu-HU" sz="2000"/>
          </a:p>
        </p:txBody>
      </p:sp>
      <p:sp>
        <p:nvSpPr>
          <p:cNvPr id="26627" name="Line 3"/>
          <p:cNvSpPr>
            <a:spLocks noChangeShapeType="1"/>
          </p:cNvSpPr>
          <p:nvPr/>
        </p:nvSpPr>
        <p:spPr bwMode="auto">
          <a:xfrm flipV="1">
            <a:off x="755650" y="260350"/>
            <a:ext cx="3024188" cy="7207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 flipH="1" flipV="1">
            <a:off x="4284663" y="333375"/>
            <a:ext cx="0" cy="115093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 flipH="1" flipV="1">
            <a:off x="4284663" y="1628775"/>
            <a:ext cx="0" cy="647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 flipV="1">
            <a:off x="1331913" y="2492375"/>
            <a:ext cx="2663825" cy="71913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 flipH="1" flipV="1">
            <a:off x="4284663" y="2565400"/>
            <a:ext cx="0" cy="647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 flipV="1">
            <a:off x="611188" y="3429000"/>
            <a:ext cx="0" cy="10795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 flipV="1">
            <a:off x="3492500" y="3429000"/>
            <a:ext cx="503238" cy="10795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 flipH="1" flipV="1">
            <a:off x="1403350" y="3429000"/>
            <a:ext cx="936625" cy="10795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 flipH="1" flipV="1">
            <a:off x="4787900" y="188913"/>
            <a:ext cx="2952750" cy="36036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 flipV="1">
            <a:off x="3995738" y="4724400"/>
            <a:ext cx="936625" cy="64928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 flipH="1" flipV="1">
            <a:off x="5148263" y="4724400"/>
            <a:ext cx="719137" cy="647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6638" name="Line 14"/>
          <p:cNvSpPr>
            <a:spLocks noChangeShapeType="1"/>
          </p:cNvSpPr>
          <p:nvPr/>
        </p:nvSpPr>
        <p:spPr bwMode="auto">
          <a:xfrm flipV="1">
            <a:off x="539750" y="1557338"/>
            <a:ext cx="3095625" cy="79216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 flipH="1" flipV="1">
            <a:off x="4500563" y="3429000"/>
            <a:ext cx="719137" cy="11525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6640" name="Line 16"/>
          <p:cNvSpPr>
            <a:spLocks noChangeShapeType="1"/>
          </p:cNvSpPr>
          <p:nvPr/>
        </p:nvSpPr>
        <p:spPr bwMode="auto">
          <a:xfrm>
            <a:off x="2843213" y="2133600"/>
            <a:ext cx="1152525" cy="287338"/>
          </a:xfrm>
          <a:prstGeom prst="line">
            <a:avLst/>
          </a:prstGeom>
          <a:noFill/>
          <a:ln w="9525">
            <a:solidFill>
              <a:srgbClr val="00CC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 flipV="1">
            <a:off x="4572000" y="2060575"/>
            <a:ext cx="936625" cy="288925"/>
          </a:xfrm>
          <a:prstGeom prst="line">
            <a:avLst/>
          </a:prstGeom>
          <a:noFill/>
          <a:ln w="9525">
            <a:solidFill>
              <a:srgbClr val="00CC00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 flipV="1">
            <a:off x="4643438" y="2924175"/>
            <a:ext cx="936625" cy="288925"/>
          </a:xfrm>
          <a:prstGeom prst="line">
            <a:avLst/>
          </a:prstGeom>
          <a:noFill/>
          <a:ln w="9525">
            <a:solidFill>
              <a:srgbClr val="00CC00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6643" name="Line 19"/>
          <p:cNvSpPr>
            <a:spLocks noChangeShapeType="1"/>
          </p:cNvSpPr>
          <p:nvPr/>
        </p:nvSpPr>
        <p:spPr bwMode="auto">
          <a:xfrm flipV="1">
            <a:off x="611188" y="3789363"/>
            <a:ext cx="1584325" cy="719137"/>
          </a:xfrm>
          <a:prstGeom prst="line">
            <a:avLst/>
          </a:prstGeom>
          <a:noFill/>
          <a:ln w="9525">
            <a:solidFill>
              <a:srgbClr val="00CC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6644" name="Line 20"/>
          <p:cNvSpPr>
            <a:spLocks noChangeShapeType="1"/>
          </p:cNvSpPr>
          <p:nvPr/>
        </p:nvSpPr>
        <p:spPr bwMode="auto">
          <a:xfrm flipH="1" flipV="1">
            <a:off x="2339975" y="3860800"/>
            <a:ext cx="71438" cy="647700"/>
          </a:xfrm>
          <a:prstGeom prst="line">
            <a:avLst/>
          </a:prstGeom>
          <a:noFill/>
          <a:ln w="9525">
            <a:solidFill>
              <a:srgbClr val="00CC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6645" name="Line 21"/>
          <p:cNvSpPr>
            <a:spLocks noChangeShapeType="1"/>
          </p:cNvSpPr>
          <p:nvPr/>
        </p:nvSpPr>
        <p:spPr bwMode="auto">
          <a:xfrm flipV="1">
            <a:off x="611188" y="4724400"/>
            <a:ext cx="0" cy="15843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6646" name="Line 22"/>
          <p:cNvSpPr>
            <a:spLocks noChangeShapeType="1"/>
          </p:cNvSpPr>
          <p:nvPr/>
        </p:nvSpPr>
        <p:spPr bwMode="auto">
          <a:xfrm flipV="1">
            <a:off x="5292725" y="4221163"/>
            <a:ext cx="1150938" cy="287337"/>
          </a:xfrm>
          <a:prstGeom prst="line">
            <a:avLst/>
          </a:prstGeom>
          <a:noFill/>
          <a:ln w="9525">
            <a:solidFill>
              <a:srgbClr val="00CC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6647" name="Line 23"/>
          <p:cNvSpPr>
            <a:spLocks noChangeShapeType="1"/>
          </p:cNvSpPr>
          <p:nvPr/>
        </p:nvSpPr>
        <p:spPr bwMode="auto">
          <a:xfrm flipV="1">
            <a:off x="611188" y="2492375"/>
            <a:ext cx="0" cy="720725"/>
          </a:xfrm>
          <a:prstGeom prst="line">
            <a:avLst/>
          </a:prstGeom>
          <a:noFill/>
          <a:ln w="28575">
            <a:solidFill>
              <a:srgbClr val="00CC00"/>
            </a:solidFill>
            <a:prstDash val="dash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6648" name="Line 24"/>
          <p:cNvSpPr>
            <a:spLocks noChangeShapeType="1"/>
          </p:cNvSpPr>
          <p:nvPr/>
        </p:nvSpPr>
        <p:spPr bwMode="auto">
          <a:xfrm>
            <a:off x="2771775" y="2133600"/>
            <a:ext cx="1223963" cy="1079500"/>
          </a:xfrm>
          <a:prstGeom prst="line">
            <a:avLst/>
          </a:prstGeom>
          <a:noFill/>
          <a:ln w="38100">
            <a:solidFill>
              <a:srgbClr val="66FF99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6649" name="Line 25"/>
          <p:cNvSpPr>
            <a:spLocks noChangeShapeType="1"/>
          </p:cNvSpPr>
          <p:nvPr/>
        </p:nvSpPr>
        <p:spPr bwMode="auto">
          <a:xfrm flipH="1">
            <a:off x="971550" y="2133600"/>
            <a:ext cx="1728788" cy="1079500"/>
          </a:xfrm>
          <a:prstGeom prst="line">
            <a:avLst/>
          </a:prstGeom>
          <a:noFill/>
          <a:ln w="38100">
            <a:solidFill>
              <a:srgbClr val="66FF99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6650" name="Line 26"/>
          <p:cNvSpPr>
            <a:spLocks noChangeShapeType="1"/>
          </p:cNvSpPr>
          <p:nvPr/>
        </p:nvSpPr>
        <p:spPr bwMode="auto">
          <a:xfrm>
            <a:off x="2700338" y="2133600"/>
            <a:ext cx="719137" cy="2303463"/>
          </a:xfrm>
          <a:prstGeom prst="line">
            <a:avLst/>
          </a:prstGeom>
          <a:noFill/>
          <a:ln w="38100">
            <a:solidFill>
              <a:srgbClr val="66FF99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6651" name="Line 27"/>
          <p:cNvSpPr>
            <a:spLocks noChangeShapeType="1"/>
          </p:cNvSpPr>
          <p:nvPr/>
        </p:nvSpPr>
        <p:spPr bwMode="auto">
          <a:xfrm>
            <a:off x="2771775" y="2133600"/>
            <a:ext cx="2232025" cy="2374900"/>
          </a:xfrm>
          <a:prstGeom prst="line">
            <a:avLst/>
          </a:prstGeom>
          <a:noFill/>
          <a:ln w="38100">
            <a:solidFill>
              <a:srgbClr val="66FF99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6652" name="Line 28"/>
          <p:cNvSpPr>
            <a:spLocks noChangeShapeType="1"/>
          </p:cNvSpPr>
          <p:nvPr/>
        </p:nvSpPr>
        <p:spPr bwMode="auto">
          <a:xfrm>
            <a:off x="2771775" y="2133600"/>
            <a:ext cx="1152525" cy="3240088"/>
          </a:xfrm>
          <a:prstGeom prst="line">
            <a:avLst/>
          </a:prstGeom>
          <a:noFill/>
          <a:ln w="38100">
            <a:solidFill>
              <a:srgbClr val="66FF99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6653" name="Line 29"/>
          <p:cNvSpPr>
            <a:spLocks noChangeShapeType="1"/>
          </p:cNvSpPr>
          <p:nvPr/>
        </p:nvSpPr>
        <p:spPr bwMode="auto">
          <a:xfrm>
            <a:off x="2771775" y="2133600"/>
            <a:ext cx="2736850" cy="3311525"/>
          </a:xfrm>
          <a:prstGeom prst="line">
            <a:avLst/>
          </a:prstGeom>
          <a:noFill/>
          <a:ln w="38100">
            <a:solidFill>
              <a:srgbClr val="66FF99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6654" name="Line 30"/>
          <p:cNvSpPr>
            <a:spLocks noChangeShapeType="1"/>
          </p:cNvSpPr>
          <p:nvPr/>
        </p:nvSpPr>
        <p:spPr bwMode="auto">
          <a:xfrm flipH="1">
            <a:off x="684213" y="3860800"/>
            <a:ext cx="1511300" cy="2376488"/>
          </a:xfrm>
          <a:prstGeom prst="line">
            <a:avLst/>
          </a:prstGeom>
          <a:noFill/>
          <a:ln w="38100">
            <a:solidFill>
              <a:srgbClr val="66FF99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6655" name="Line 31"/>
          <p:cNvSpPr>
            <a:spLocks noChangeShapeType="1"/>
          </p:cNvSpPr>
          <p:nvPr/>
        </p:nvSpPr>
        <p:spPr bwMode="auto">
          <a:xfrm flipV="1">
            <a:off x="5219700" y="2997200"/>
            <a:ext cx="504825" cy="1511300"/>
          </a:xfrm>
          <a:prstGeom prst="line">
            <a:avLst/>
          </a:prstGeom>
          <a:noFill/>
          <a:ln w="38100">
            <a:solidFill>
              <a:srgbClr val="66FF99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6656" name="Line 32"/>
          <p:cNvSpPr>
            <a:spLocks noChangeShapeType="1"/>
          </p:cNvSpPr>
          <p:nvPr/>
        </p:nvSpPr>
        <p:spPr bwMode="auto">
          <a:xfrm flipV="1">
            <a:off x="3924300" y="2997200"/>
            <a:ext cx="1727200" cy="2376488"/>
          </a:xfrm>
          <a:prstGeom prst="line">
            <a:avLst/>
          </a:prstGeom>
          <a:noFill/>
          <a:ln w="38100">
            <a:solidFill>
              <a:srgbClr val="66FF99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6657" name="Line 33"/>
          <p:cNvSpPr>
            <a:spLocks noChangeShapeType="1"/>
          </p:cNvSpPr>
          <p:nvPr/>
        </p:nvSpPr>
        <p:spPr bwMode="auto">
          <a:xfrm flipH="1" flipV="1">
            <a:off x="5795963" y="2997200"/>
            <a:ext cx="144462" cy="2376488"/>
          </a:xfrm>
          <a:prstGeom prst="line">
            <a:avLst/>
          </a:prstGeom>
          <a:noFill/>
          <a:ln w="38100">
            <a:solidFill>
              <a:srgbClr val="66FF99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6658" name="Line 34"/>
          <p:cNvSpPr>
            <a:spLocks noChangeShapeType="1"/>
          </p:cNvSpPr>
          <p:nvPr/>
        </p:nvSpPr>
        <p:spPr bwMode="auto">
          <a:xfrm flipH="1">
            <a:off x="4067175" y="4221163"/>
            <a:ext cx="2376488" cy="1152525"/>
          </a:xfrm>
          <a:prstGeom prst="line">
            <a:avLst/>
          </a:prstGeom>
          <a:noFill/>
          <a:ln w="28575">
            <a:solidFill>
              <a:srgbClr val="66FF99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6659" name="Line 35"/>
          <p:cNvSpPr>
            <a:spLocks noChangeShapeType="1"/>
          </p:cNvSpPr>
          <p:nvPr/>
        </p:nvSpPr>
        <p:spPr bwMode="auto">
          <a:xfrm flipH="1">
            <a:off x="6011863" y="4221163"/>
            <a:ext cx="431800" cy="1152525"/>
          </a:xfrm>
          <a:prstGeom prst="line">
            <a:avLst/>
          </a:prstGeom>
          <a:noFill/>
          <a:ln w="38100">
            <a:solidFill>
              <a:srgbClr val="66FF99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6660" name="Line 36"/>
          <p:cNvSpPr>
            <a:spLocks noChangeShapeType="1"/>
          </p:cNvSpPr>
          <p:nvPr/>
        </p:nvSpPr>
        <p:spPr bwMode="auto">
          <a:xfrm flipV="1">
            <a:off x="1619250" y="2133600"/>
            <a:ext cx="4321175" cy="1150938"/>
          </a:xfrm>
          <a:prstGeom prst="line">
            <a:avLst/>
          </a:prstGeom>
          <a:noFill/>
          <a:ln w="38100">
            <a:solidFill>
              <a:srgbClr val="66FF99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6661" name="Line 37"/>
          <p:cNvSpPr>
            <a:spLocks noChangeShapeType="1"/>
          </p:cNvSpPr>
          <p:nvPr/>
        </p:nvSpPr>
        <p:spPr bwMode="auto">
          <a:xfrm flipV="1">
            <a:off x="395288" y="2565400"/>
            <a:ext cx="144462" cy="1871663"/>
          </a:xfrm>
          <a:prstGeom prst="line">
            <a:avLst/>
          </a:prstGeom>
          <a:noFill/>
          <a:ln w="38100">
            <a:solidFill>
              <a:srgbClr val="66FF99"/>
            </a:solidFill>
            <a:prstDash val="dash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6662" name="Line 38"/>
          <p:cNvSpPr>
            <a:spLocks noChangeShapeType="1"/>
          </p:cNvSpPr>
          <p:nvPr/>
        </p:nvSpPr>
        <p:spPr bwMode="auto">
          <a:xfrm flipH="1" flipV="1">
            <a:off x="684213" y="2636838"/>
            <a:ext cx="1584325" cy="1871662"/>
          </a:xfrm>
          <a:prstGeom prst="line">
            <a:avLst/>
          </a:prstGeom>
          <a:noFill/>
          <a:ln w="38100">
            <a:solidFill>
              <a:srgbClr val="66FF99"/>
            </a:solidFill>
            <a:prstDash val="dash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6663" name="Line 39"/>
          <p:cNvSpPr>
            <a:spLocks noChangeShapeType="1"/>
          </p:cNvSpPr>
          <p:nvPr/>
        </p:nvSpPr>
        <p:spPr bwMode="auto">
          <a:xfrm flipV="1">
            <a:off x="179388" y="2565400"/>
            <a:ext cx="288925" cy="3671888"/>
          </a:xfrm>
          <a:prstGeom prst="line">
            <a:avLst/>
          </a:prstGeom>
          <a:noFill/>
          <a:ln w="38100">
            <a:solidFill>
              <a:srgbClr val="66FF99"/>
            </a:solidFill>
            <a:prstDash val="dash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6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6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6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6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6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6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6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6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6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6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6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6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48" grpId="0" animBg="1"/>
      <p:bldP spid="26649" grpId="0" animBg="1"/>
      <p:bldP spid="26650" grpId="0" animBg="1"/>
      <p:bldP spid="26651" grpId="0" animBg="1"/>
      <p:bldP spid="26652" grpId="0" animBg="1"/>
      <p:bldP spid="26653" grpId="0" animBg="1"/>
      <p:bldP spid="26654" grpId="0" animBg="1"/>
      <p:bldP spid="26655" grpId="0" animBg="1"/>
      <p:bldP spid="26656" grpId="0" animBg="1"/>
      <p:bldP spid="26657" grpId="0" animBg="1"/>
      <p:bldP spid="26659" grpId="0" animBg="1"/>
      <p:bldP spid="26660" grpId="0" animBg="1"/>
      <p:bldP spid="26661" grpId="0" animBg="1"/>
      <p:bldP spid="26662" grpId="0" animBg="1"/>
      <p:bldP spid="2666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Tx/>
              <a:buNone/>
            </a:pPr>
            <a:r>
              <a:rPr lang="hu-HU" sz="2400"/>
              <a:t>					 valami</a:t>
            </a:r>
          </a:p>
          <a:p>
            <a:pPr>
              <a:buFontTx/>
              <a:buNone/>
            </a:pPr>
            <a:r>
              <a:rPr lang="hu-HU" sz="2400"/>
              <a:t>									tulajdonság</a:t>
            </a:r>
          </a:p>
          <a:p>
            <a:pPr>
              <a:buFontTx/>
              <a:buNone/>
            </a:pPr>
            <a:r>
              <a:rPr lang="hu-HU" sz="2400"/>
              <a:t>mozgás</a:t>
            </a:r>
          </a:p>
          <a:p>
            <a:pPr>
              <a:buFontTx/>
              <a:buNone/>
            </a:pPr>
            <a:r>
              <a:rPr lang="hu-HU" sz="2400"/>
              <a:t>					élő anyag</a:t>
            </a:r>
          </a:p>
          <a:p>
            <a:pPr>
              <a:buFontTx/>
              <a:buNone/>
            </a:pPr>
            <a:r>
              <a:rPr lang="hu-HU" sz="2400"/>
              <a:t>			   </a:t>
            </a:r>
            <a:r>
              <a:rPr lang="hu-HU" sz="2000">
                <a:solidFill>
                  <a:srgbClr val="00CC00"/>
                </a:solidFill>
              </a:rPr>
              <a:t>táplálkozás</a:t>
            </a:r>
            <a:r>
              <a:rPr lang="hu-HU" sz="2400"/>
              <a:t>			</a:t>
            </a:r>
            <a:r>
              <a:rPr lang="hu-HU" sz="2000">
                <a:solidFill>
                  <a:srgbClr val="00CC00"/>
                </a:solidFill>
              </a:rPr>
              <a:t>állattársulás</a:t>
            </a:r>
            <a:r>
              <a:rPr lang="hu-HU" sz="2400"/>
              <a:t>	</a:t>
            </a:r>
            <a:endParaRPr lang="hu-HU" sz="2000">
              <a:solidFill>
                <a:srgbClr val="00CC00"/>
              </a:solidFill>
            </a:endParaRPr>
          </a:p>
          <a:p>
            <a:pPr>
              <a:buFontTx/>
              <a:buNone/>
            </a:pPr>
            <a:r>
              <a:rPr lang="hu-HU" sz="2400"/>
              <a:t>növény			   állat</a:t>
            </a:r>
          </a:p>
          <a:p>
            <a:pPr>
              <a:buFontTx/>
              <a:buNone/>
            </a:pPr>
            <a:r>
              <a:rPr lang="hu-HU" sz="2400"/>
              <a:t>							</a:t>
            </a:r>
            <a:r>
              <a:rPr lang="hu-HU" sz="2000">
                <a:solidFill>
                  <a:srgbClr val="00CC00"/>
                </a:solidFill>
              </a:rPr>
              <a:t>falka</a:t>
            </a:r>
            <a:r>
              <a:rPr lang="hu-HU" sz="2400"/>
              <a:t>	</a:t>
            </a:r>
            <a:endParaRPr lang="hu-HU" sz="2000"/>
          </a:p>
          <a:p>
            <a:pPr>
              <a:buFontTx/>
              <a:buNone/>
            </a:pPr>
            <a:r>
              <a:rPr lang="hu-HU" sz="2400"/>
              <a:t>növényevő			ragadozó</a:t>
            </a:r>
          </a:p>
          <a:p>
            <a:pPr>
              <a:buFontTx/>
              <a:buNone/>
            </a:pPr>
            <a:r>
              <a:rPr lang="hu-HU" sz="2400"/>
              <a:t>			   </a:t>
            </a:r>
            <a:r>
              <a:rPr lang="hu-HU" sz="2000">
                <a:solidFill>
                  <a:srgbClr val="00CC00"/>
                </a:solidFill>
              </a:rPr>
              <a:t>kérődzés</a:t>
            </a:r>
          </a:p>
          <a:p>
            <a:pPr>
              <a:buFontTx/>
              <a:buNone/>
            </a:pPr>
            <a:r>
              <a:rPr lang="hu-HU" sz="2400"/>
              <a:t>								</a:t>
            </a:r>
            <a:r>
              <a:rPr lang="hu-HU" sz="2000">
                <a:solidFill>
                  <a:srgbClr val="00CC00"/>
                </a:solidFill>
              </a:rPr>
              <a:t>ugatás</a:t>
            </a:r>
          </a:p>
          <a:p>
            <a:pPr>
              <a:buFontTx/>
              <a:buNone/>
            </a:pPr>
            <a:r>
              <a:rPr lang="hu-HU" sz="2400"/>
              <a:t>kecske	marha     macska	  kutya	</a:t>
            </a:r>
            <a:endParaRPr lang="hu-HU" sz="2000">
              <a:solidFill>
                <a:srgbClr val="00CC00"/>
              </a:solidFill>
            </a:endParaRPr>
          </a:p>
          <a:p>
            <a:pPr>
              <a:buFontTx/>
              <a:buNone/>
            </a:pPr>
            <a:r>
              <a:rPr lang="hu-HU" sz="2400"/>
              <a:t>			</a:t>
            </a:r>
            <a:endParaRPr lang="hu-HU" sz="2000"/>
          </a:p>
          <a:p>
            <a:pPr>
              <a:buFontTx/>
              <a:buNone/>
            </a:pPr>
            <a:r>
              <a:rPr lang="hu-HU" sz="2400"/>
              <a:t>					puli		agár</a:t>
            </a:r>
          </a:p>
          <a:p>
            <a:pPr>
              <a:buFontTx/>
              <a:buNone/>
            </a:pPr>
            <a:endParaRPr lang="hu-HU" sz="2400"/>
          </a:p>
          <a:p>
            <a:pPr>
              <a:buFontTx/>
              <a:buNone/>
            </a:pPr>
            <a:r>
              <a:rPr lang="hu-HU" sz="2400"/>
              <a:t>hegyi kecske		</a:t>
            </a:r>
            <a:r>
              <a:rPr lang="hu-HU" sz="2400" b="1" u="sng">
                <a:solidFill>
                  <a:srgbClr val="FF3300"/>
                </a:solidFill>
                <a:latin typeface="Monotype Corsiva" pitchFamily="66" charset="0"/>
              </a:rPr>
              <a:t>TOVÁBBI HIERARCHIKUS KAPCSOLATOK</a:t>
            </a:r>
          </a:p>
          <a:p>
            <a:pPr>
              <a:buFontTx/>
              <a:buNone/>
            </a:pPr>
            <a:endParaRPr lang="hu-HU" sz="2000"/>
          </a:p>
        </p:txBody>
      </p:sp>
      <p:sp>
        <p:nvSpPr>
          <p:cNvPr id="27651" name="Line 3"/>
          <p:cNvSpPr>
            <a:spLocks noChangeShapeType="1"/>
          </p:cNvSpPr>
          <p:nvPr/>
        </p:nvSpPr>
        <p:spPr bwMode="auto">
          <a:xfrm flipV="1">
            <a:off x="755650" y="260350"/>
            <a:ext cx="3024188" cy="7207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 flipH="1" flipV="1">
            <a:off x="4284663" y="333375"/>
            <a:ext cx="0" cy="115093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 flipH="1" flipV="1">
            <a:off x="4284663" y="1628775"/>
            <a:ext cx="0" cy="647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 flipV="1">
            <a:off x="1331913" y="2492375"/>
            <a:ext cx="2663825" cy="71913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 flipH="1" flipV="1">
            <a:off x="4284663" y="2565400"/>
            <a:ext cx="0" cy="647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 flipV="1">
            <a:off x="611188" y="3429000"/>
            <a:ext cx="0" cy="10795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 flipV="1">
            <a:off x="3492500" y="3429000"/>
            <a:ext cx="503238" cy="10795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 flipH="1" flipV="1">
            <a:off x="1403350" y="3429000"/>
            <a:ext cx="936625" cy="10795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 flipH="1" flipV="1">
            <a:off x="4787900" y="188913"/>
            <a:ext cx="2952750" cy="36036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7660" name="Line 12"/>
          <p:cNvSpPr>
            <a:spLocks noChangeShapeType="1"/>
          </p:cNvSpPr>
          <p:nvPr/>
        </p:nvSpPr>
        <p:spPr bwMode="auto">
          <a:xfrm flipV="1">
            <a:off x="3995738" y="4724400"/>
            <a:ext cx="936625" cy="64928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 flipH="1" flipV="1">
            <a:off x="5148263" y="4724400"/>
            <a:ext cx="719137" cy="647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 flipV="1">
            <a:off x="539750" y="1557338"/>
            <a:ext cx="3095625" cy="79216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 flipH="1" flipV="1">
            <a:off x="4500563" y="3429000"/>
            <a:ext cx="719137" cy="11525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>
            <a:off x="2843213" y="2133600"/>
            <a:ext cx="1152525" cy="287338"/>
          </a:xfrm>
          <a:prstGeom prst="line">
            <a:avLst/>
          </a:prstGeom>
          <a:noFill/>
          <a:ln w="9525">
            <a:solidFill>
              <a:srgbClr val="00CC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 flipV="1">
            <a:off x="4572000" y="2060575"/>
            <a:ext cx="936625" cy="288925"/>
          </a:xfrm>
          <a:prstGeom prst="line">
            <a:avLst/>
          </a:prstGeom>
          <a:noFill/>
          <a:ln w="9525">
            <a:solidFill>
              <a:srgbClr val="00CC00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7666" name="Line 18"/>
          <p:cNvSpPr>
            <a:spLocks noChangeShapeType="1"/>
          </p:cNvSpPr>
          <p:nvPr/>
        </p:nvSpPr>
        <p:spPr bwMode="auto">
          <a:xfrm flipV="1">
            <a:off x="4643438" y="2924175"/>
            <a:ext cx="936625" cy="288925"/>
          </a:xfrm>
          <a:prstGeom prst="line">
            <a:avLst/>
          </a:prstGeom>
          <a:noFill/>
          <a:ln w="9525">
            <a:solidFill>
              <a:srgbClr val="00CC00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7667" name="Line 19"/>
          <p:cNvSpPr>
            <a:spLocks noChangeShapeType="1"/>
          </p:cNvSpPr>
          <p:nvPr/>
        </p:nvSpPr>
        <p:spPr bwMode="auto">
          <a:xfrm flipV="1">
            <a:off x="611188" y="3789363"/>
            <a:ext cx="1584325" cy="719137"/>
          </a:xfrm>
          <a:prstGeom prst="line">
            <a:avLst/>
          </a:prstGeom>
          <a:noFill/>
          <a:ln w="9525">
            <a:solidFill>
              <a:srgbClr val="00CC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7668" name="Line 20"/>
          <p:cNvSpPr>
            <a:spLocks noChangeShapeType="1"/>
          </p:cNvSpPr>
          <p:nvPr/>
        </p:nvSpPr>
        <p:spPr bwMode="auto">
          <a:xfrm flipH="1" flipV="1">
            <a:off x="2339975" y="3860800"/>
            <a:ext cx="71438" cy="647700"/>
          </a:xfrm>
          <a:prstGeom prst="line">
            <a:avLst/>
          </a:prstGeom>
          <a:noFill/>
          <a:ln w="9525">
            <a:solidFill>
              <a:srgbClr val="00CC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7669" name="Line 21"/>
          <p:cNvSpPr>
            <a:spLocks noChangeShapeType="1"/>
          </p:cNvSpPr>
          <p:nvPr/>
        </p:nvSpPr>
        <p:spPr bwMode="auto">
          <a:xfrm flipV="1">
            <a:off x="611188" y="4724400"/>
            <a:ext cx="0" cy="15843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7670" name="Line 22"/>
          <p:cNvSpPr>
            <a:spLocks noChangeShapeType="1"/>
          </p:cNvSpPr>
          <p:nvPr/>
        </p:nvSpPr>
        <p:spPr bwMode="auto">
          <a:xfrm flipV="1">
            <a:off x="5292725" y="4221163"/>
            <a:ext cx="1150938" cy="287337"/>
          </a:xfrm>
          <a:prstGeom prst="line">
            <a:avLst/>
          </a:prstGeom>
          <a:noFill/>
          <a:ln w="9525">
            <a:solidFill>
              <a:srgbClr val="00CC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7671" name="Line 23"/>
          <p:cNvSpPr>
            <a:spLocks noChangeShapeType="1"/>
          </p:cNvSpPr>
          <p:nvPr/>
        </p:nvSpPr>
        <p:spPr bwMode="auto">
          <a:xfrm flipV="1">
            <a:off x="2555875" y="2133600"/>
            <a:ext cx="0" cy="15113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7672" name="Line 24"/>
          <p:cNvSpPr>
            <a:spLocks noChangeShapeType="1"/>
          </p:cNvSpPr>
          <p:nvPr/>
        </p:nvSpPr>
        <p:spPr bwMode="auto">
          <a:xfrm flipV="1">
            <a:off x="5867400" y="2060575"/>
            <a:ext cx="0" cy="647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7673" name="Line 25"/>
          <p:cNvSpPr>
            <a:spLocks noChangeShapeType="1"/>
          </p:cNvSpPr>
          <p:nvPr/>
        </p:nvSpPr>
        <p:spPr bwMode="auto">
          <a:xfrm flipH="1" flipV="1">
            <a:off x="900113" y="1268413"/>
            <a:ext cx="1655762" cy="647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7674" name="Line 26"/>
          <p:cNvSpPr>
            <a:spLocks noChangeShapeType="1"/>
          </p:cNvSpPr>
          <p:nvPr/>
        </p:nvSpPr>
        <p:spPr bwMode="auto">
          <a:xfrm flipH="1" flipV="1">
            <a:off x="755650" y="1268413"/>
            <a:ext cx="5688013" cy="2808287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7675" name="Line 27"/>
          <p:cNvSpPr>
            <a:spLocks noChangeShapeType="1"/>
          </p:cNvSpPr>
          <p:nvPr/>
        </p:nvSpPr>
        <p:spPr bwMode="auto">
          <a:xfrm flipH="1" flipV="1">
            <a:off x="4643438" y="404813"/>
            <a:ext cx="1223962" cy="143986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7676" name="Line 28"/>
          <p:cNvSpPr>
            <a:spLocks noChangeShapeType="1"/>
          </p:cNvSpPr>
          <p:nvPr/>
        </p:nvSpPr>
        <p:spPr bwMode="auto">
          <a:xfrm flipV="1">
            <a:off x="611188" y="2565400"/>
            <a:ext cx="0" cy="647700"/>
          </a:xfrm>
          <a:prstGeom prst="line">
            <a:avLst/>
          </a:prstGeom>
          <a:noFill/>
          <a:ln w="28575">
            <a:solidFill>
              <a:srgbClr val="00CC00"/>
            </a:solidFill>
            <a:prstDash val="dash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71" grpId="0" animBg="1"/>
      <p:bldP spid="27672" grpId="0" animBg="1"/>
      <p:bldP spid="27673" grpId="0" animBg="1"/>
      <p:bldP spid="27674" grpId="0" animBg="1"/>
      <p:bldP spid="2767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hu-HU" sz="2800"/>
              <a:t>					 valami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u-HU" sz="2800"/>
              <a:t>								tulajdonság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u-HU" sz="2800"/>
              <a:t>mozgás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u-HU" sz="2800"/>
              <a:t>					élő anyag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u-HU" sz="2800"/>
              <a:t>			   </a:t>
            </a:r>
            <a:r>
              <a:rPr lang="hu-HU" sz="2400">
                <a:solidFill>
                  <a:srgbClr val="00CC00"/>
                </a:solidFill>
              </a:rPr>
              <a:t>táplálkozás</a:t>
            </a:r>
            <a:r>
              <a:rPr lang="hu-HU" sz="2800"/>
              <a:t>			</a:t>
            </a:r>
            <a:r>
              <a:rPr lang="hu-HU" sz="2400">
                <a:solidFill>
                  <a:srgbClr val="00CC00"/>
                </a:solidFill>
              </a:rPr>
              <a:t>állattársulás</a:t>
            </a:r>
            <a:r>
              <a:rPr lang="hu-HU" sz="2800"/>
              <a:t>	</a:t>
            </a:r>
            <a:endParaRPr lang="hu-HU" sz="2400">
              <a:solidFill>
                <a:srgbClr val="00CC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hu-HU" sz="2800"/>
              <a:t>növény			   állat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u-HU" sz="2800"/>
              <a:t>							</a:t>
            </a:r>
            <a:r>
              <a:rPr lang="hu-HU" sz="2400">
                <a:solidFill>
                  <a:srgbClr val="00CC00"/>
                </a:solidFill>
              </a:rPr>
              <a:t>falka</a:t>
            </a:r>
            <a:r>
              <a:rPr lang="hu-HU" sz="2800"/>
              <a:t>	</a:t>
            </a:r>
            <a:endParaRPr lang="hu-HU" sz="2400"/>
          </a:p>
          <a:p>
            <a:pPr>
              <a:lnSpc>
                <a:spcPct val="80000"/>
              </a:lnSpc>
              <a:buFontTx/>
              <a:buNone/>
            </a:pPr>
            <a:r>
              <a:rPr lang="hu-HU" sz="2800"/>
              <a:t>növényevő			ragadozó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u-HU" sz="2800"/>
              <a:t>			   </a:t>
            </a:r>
            <a:r>
              <a:rPr lang="hu-HU" sz="2400">
                <a:solidFill>
                  <a:srgbClr val="00CC00"/>
                </a:solidFill>
              </a:rPr>
              <a:t>kérődzés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u-HU" sz="2800"/>
              <a:t>								</a:t>
            </a:r>
            <a:r>
              <a:rPr lang="hu-HU" sz="2400">
                <a:solidFill>
                  <a:srgbClr val="00CC00"/>
                </a:solidFill>
              </a:rPr>
              <a:t>ugatás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u-HU" sz="2800"/>
              <a:t>kecske	marha     macska	  kutya	</a:t>
            </a:r>
            <a:endParaRPr lang="hu-HU" sz="2400">
              <a:solidFill>
                <a:srgbClr val="00CC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hu-HU" sz="2800"/>
              <a:t>			</a:t>
            </a:r>
            <a:endParaRPr lang="hu-HU" sz="2400"/>
          </a:p>
          <a:p>
            <a:pPr>
              <a:lnSpc>
                <a:spcPct val="80000"/>
              </a:lnSpc>
              <a:buFontTx/>
              <a:buNone/>
            </a:pPr>
            <a:r>
              <a:rPr lang="hu-HU" sz="2800"/>
              <a:t>					puli		agár</a:t>
            </a:r>
          </a:p>
          <a:p>
            <a:pPr>
              <a:lnSpc>
                <a:spcPct val="80000"/>
              </a:lnSpc>
              <a:buFontTx/>
              <a:buNone/>
            </a:pPr>
            <a:endParaRPr lang="hu-HU" sz="2800"/>
          </a:p>
          <a:p>
            <a:pPr>
              <a:lnSpc>
                <a:spcPct val="80000"/>
              </a:lnSpc>
              <a:buFontTx/>
              <a:buNone/>
            </a:pPr>
            <a:r>
              <a:rPr lang="hu-HU" sz="2800"/>
              <a:t>hegyi kecske  		</a:t>
            </a:r>
            <a:r>
              <a:rPr lang="hu-HU" sz="2800" b="1" u="sng">
                <a:solidFill>
                  <a:srgbClr val="00CC00"/>
                </a:solidFill>
                <a:latin typeface="Monotype Corsiva" pitchFamily="66" charset="0"/>
              </a:rPr>
              <a:t>Egyesített gráf</a:t>
            </a:r>
            <a:r>
              <a:rPr lang="hu-HU" sz="2800"/>
              <a:t>	</a:t>
            </a:r>
            <a:endParaRPr lang="hu-HU" sz="2800" b="1" u="sng">
              <a:solidFill>
                <a:srgbClr val="00CC00"/>
              </a:solidFill>
              <a:latin typeface="Monotype Corsiva" pitchFamily="66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hu-HU" sz="2400"/>
          </a:p>
        </p:txBody>
      </p:sp>
      <p:sp>
        <p:nvSpPr>
          <p:cNvPr id="28675" name="Line 3"/>
          <p:cNvSpPr>
            <a:spLocks noChangeShapeType="1"/>
          </p:cNvSpPr>
          <p:nvPr/>
        </p:nvSpPr>
        <p:spPr bwMode="auto">
          <a:xfrm flipV="1">
            <a:off x="755650" y="260350"/>
            <a:ext cx="3024188" cy="7207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 flipH="1" flipV="1">
            <a:off x="4284663" y="333375"/>
            <a:ext cx="0" cy="115093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 flipH="1" flipV="1">
            <a:off x="4284663" y="1628775"/>
            <a:ext cx="0" cy="647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 flipV="1">
            <a:off x="1331913" y="2492375"/>
            <a:ext cx="2663825" cy="71913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 flipH="1" flipV="1">
            <a:off x="4284663" y="2565400"/>
            <a:ext cx="0" cy="647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 flipV="1">
            <a:off x="611188" y="3429000"/>
            <a:ext cx="0" cy="10795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 flipV="1">
            <a:off x="3492500" y="3429000"/>
            <a:ext cx="503238" cy="10795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 flipH="1" flipV="1">
            <a:off x="1403350" y="3429000"/>
            <a:ext cx="936625" cy="10795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 flipH="1" flipV="1">
            <a:off x="4787900" y="188913"/>
            <a:ext cx="2952750" cy="36036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 flipV="1">
            <a:off x="3995738" y="4724400"/>
            <a:ext cx="936625" cy="64928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 flipH="1" flipV="1">
            <a:off x="5148263" y="4724400"/>
            <a:ext cx="719137" cy="647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 flipV="1">
            <a:off x="539750" y="1557338"/>
            <a:ext cx="3095625" cy="79216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 flipH="1" flipV="1">
            <a:off x="4500563" y="3429000"/>
            <a:ext cx="719137" cy="11525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>
            <a:off x="2843213" y="2133600"/>
            <a:ext cx="1152525" cy="287338"/>
          </a:xfrm>
          <a:prstGeom prst="line">
            <a:avLst/>
          </a:prstGeom>
          <a:noFill/>
          <a:ln w="9525">
            <a:solidFill>
              <a:srgbClr val="00CC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 flipV="1">
            <a:off x="4572000" y="2060575"/>
            <a:ext cx="936625" cy="288925"/>
          </a:xfrm>
          <a:prstGeom prst="line">
            <a:avLst/>
          </a:prstGeom>
          <a:noFill/>
          <a:ln w="9525">
            <a:solidFill>
              <a:srgbClr val="00CC00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 flipV="1">
            <a:off x="4643438" y="2924175"/>
            <a:ext cx="936625" cy="288925"/>
          </a:xfrm>
          <a:prstGeom prst="line">
            <a:avLst/>
          </a:prstGeom>
          <a:noFill/>
          <a:ln w="9525">
            <a:solidFill>
              <a:srgbClr val="00CC00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8691" name="Line 19"/>
          <p:cNvSpPr>
            <a:spLocks noChangeShapeType="1"/>
          </p:cNvSpPr>
          <p:nvPr/>
        </p:nvSpPr>
        <p:spPr bwMode="auto">
          <a:xfrm flipV="1">
            <a:off x="611188" y="3789363"/>
            <a:ext cx="1584325" cy="719137"/>
          </a:xfrm>
          <a:prstGeom prst="line">
            <a:avLst/>
          </a:prstGeom>
          <a:noFill/>
          <a:ln w="9525">
            <a:solidFill>
              <a:srgbClr val="00CC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8692" name="Line 20"/>
          <p:cNvSpPr>
            <a:spLocks noChangeShapeType="1"/>
          </p:cNvSpPr>
          <p:nvPr/>
        </p:nvSpPr>
        <p:spPr bwMode="auto">
          <a:xfrm flipH="1" flipV="1">
            <a:off x="2339975" y="3860800"/>
            <a:ext cx="71438" cy="647700"/>
          </a:xfrm>
          <a:prstGeom prst="line">
            <a:avLst/>
          </a:prstGeom>
          <a:noFill/>
          <a:ln w="9525">
            <a:solidFill>
              <a:srgbClr val="00CC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8693" name="Line 21"/>
          <p:cNvSpPr>
            <a:spLocks noChangeShapeType="1"/>
          </p:cNvSpPr>
          <p:nvPr/>
        </p:nvSpPr>
        <p:spPr bwMode="auto">
          <a:xfrm flipV="1">
            <a:off x="611188" y="4724400"/>
            <a:ext cx="0" cy="15843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8694" name="Line 22"/>
          <p:cNvSpPr>
            <a:spLocks noChangeShapeType="1"/>
          </p:cNvSpPr>
          <p:nvPr/>
        </p:nvSpPr>
        <p:spPr bwMode="auto">
          <a:xfrm flipV="1">
            <a:off x="5292725" y="4221163"/>
            <a:ext cx="1150938" cy="287337"/>
          </a:xfrm>
          <a:prstGeom prst="line">
            <a:avLst/>
          </a:prstGeom>
          <a:noFill/>
          <a:ln w="9525">
            <a:solidFill>
              <a:srgbClr val="00CC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8695" name="Line 23"/>
          <p:cNvSpPr>
            <a:spLocks noChangeShapeType="1"/>
          </p:cNvSpPr>
          <p:nvPr/>
        </p:nvSpPr>
        <p:spPr bwMode="auto">
          <a:xfrm flipV="1">
            <a:off x="611188" y="2492375"/>
            <a:ext cx="0" cy="720725"/>
          </a:xfrm>
          <a:prstGeom prst="line">
            <a:avLst/>
          </a:prstGeom>
          <a:noFill/>
          <a:ln w="28575">
            <a:solidFill>
              <a:srgbClr val="00CC00"/>
            </a:solidFill>
            <a:prstDash val="dash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8696" name="Line 24"/>
          <p:cNvSpPr>
            <a:spLocks noChangeShapeType="1"/>
          </p:cNvSpPr>
          <p:nvPr/>
        </p:nvSpPr>
        <p:spPr bwMode="auto">
          <a:xfrm>
            <a:off x="2771775" y="2133600"/>
            <a:ext cx="1223963" cy="1079500"/>
          </a:xfrm>
          <a:prstGeom prst="line">
            <a:avLst/>
          </a:prstGeom>
          <a:noFill/>
          <a:ln w="38100">
            <a:solidFill>
              <a:srgbClr val="66FF99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8697" name="Line 25"/>
          <p:cNvSpPr>
            <a:spLocks noChangeShapeType="1"/>
          </p:cNvSpPr>
          <p:nvPr/>
        </p:nvSpPr>
        <p:spPr bwMode="auto">
          <a:xfrm flipH="1">
            <a:off x="971550" y="2133600"/>
            <a:ext cx="1728788" cy="1079500"/>
          </a:xfrm>
          <a:prstGeom prst="line">
            <a:avLst/>
          </a:prstGeom>
          <a:noFill/>
          <a:ln w="38100">
            <a:solidFill>
              <a:srgbClr val="66FF99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8698" name="Line 26"/>
          <p:cNvSpPr>
            <a:spLocks noChangeShapeType="1"/>
          </p:cNvSpPr>
          <p:nvPr/>
        </p:nvSpPr>
        <p:spPr bwMode="auto">
          <a:xfrm>
            <a:off x="2700338" y="2133600"/>
            <a:ext cx="719137" cy="2303463"/>
          </a:xfrm>
          <a:prstGeom prst="line">
            <a:avLst/>
          </a:prstGeom>
          <a:noFill/>
          <a:ln w="38100">
            <a:solidFill>
              <a:srgbClr val="66FF99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8699" name="Line 27"/>
          <p:cNvSpPr>
            <a:spLocks noChangeShapeType="1"/>
          </p:cNvSpPr>
          <p:nvPr/>
        </p:nvSpPr>
        <p:spPr bwMode="auto">
          <a:xfrm>
            <a:off x="2771775" y="2133600"/>
            <a:ext cx="2232025" cy="2374900"/>
          </a:xfrm>
          <a:prstGeom prst="line">
            <a:avLst/>
          </a:prstGeom>
          <a:noFill/>
          <a:ln w="38100">
            <a:solidFill>
              <a:srgbClr val="66FF99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8700" name="Line 28"/>
          <p:cNvSpPr>
            <a:spLocks noChangeShapeType="1"/>
          </p:cNvSpPr>
          <p:nvPr/>
        </p:nvSpPr>
        <p:spPr bwMode="auto">
          <a:xfrm>
            <a:off x="2771775" y="2133600"/>
            <a:ext cx="1152525" cy="3240088"/>
          </a:xfrm>
          <a:prstGeom prst="line">
            <a:avLst/>
          </a:prstGeom>
          <a:noFill/>
          <a:ln w="38100">
            <a:solidFill>
              <a:srgbClr val="66FF99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8701" name="Line 29"/>
          <p:cNvSpPr>
            <a:spLocks noChangeShapeType="1"/>
          </p:cNvSpPr>
          <p:nvPr/>
        </p:nvSpPr>
        <p:spPr bwMode="auto">
          <a:xfrm>
            <a:off x="2771775" y="2133600"/>
            <a:ext cx="2736850" cy="3311525"/>
          </a:xfrm>
          <a:prstGeom prst="line">
            <a:avLst/>
          </a:prstGeom>
          <a:noFill/>
          <a:ln w="38100">
            <a:solidFill>
              <a:srgbClr val="66FF99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8702" name="Line 30"/>
          <p:cNvSpPr>
            <a:spLocks noChangeShapeType="1"/>
          </p:cNvSpPr>
          <p:nvPr/>
        </p:nvSpPr>
        <p:spPr bwMode="auto">
          <a:xfrm flipH="1">
            <a:off x="684213" y="3860800"/>
            <a:ext cx="1511300" cy="2376488"/>
          </a:xfrm>
          <a:prstGeom prst="line">
            <a:avLst/>
          </a:prstGeom>
          <a:noFill/>
          <a:ln w="38100">
            <a:solidFill>
              <a:srgbClr val="66FF99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8703" name="Line 31"/>
          <p:cNvSpPr>
            <a:spLocks noChangeShapeType="1"/>
          </p:cNvSpPr>
          <p:nvPr/>
        </p:nvSpPr>
        <p:spPr bwMode="auto">
          <a:xfrm flipV="1">
            <a:off x="5219700" y="2997200"/>
            <a:ext cx="504825" cy="1511300"/>
          </a:xfrm>
          <a:prstGeom prst="line">
            <a:avLst/>
          </a:prstGeom>
          <a:noFill/>
          <a:ln w="38100">
            <a:solidFill>
              <a:srgbClr val="66FF99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8704" name="Line 32"/>
          <p:cNvSpPr>
            <a:spLocks noChangeShapeType="1"/>
          </p:cNvSpPr>
          <p:nvPr/>
        </p:nvSpPr>
        <p:spPr bwMode="auto">
          <a:xfrm flipV="1">
            <a:off x="3924300" y="2997200"/>
            <a:ext cx="1727200" cy="2376488"/>
          </a:xfrm>
          <a:prstGeom prst="line">
            <a:avLst/>
          </a:prstGeom>
          <a:noFill/>
          <a:ln w="38100">
            <a:solidFill>
              <a:srgbClr val="66FF99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8705" name="Line 33"/>
          <p:cNvSpPr>
            <a:spLocks noChangeShapeType="1"/>
          </p:cNvSpPr>
          <p:nvPr/>
        </p:nvSpPr>
        <p:spPr bwMode="auto">
          <a:xfrm flipH="1" flipV="1">
            <a:off x="5795963" y="2997200"/>
            <a:ext cx="144462" cy="2376488"/>
          </a:xfrm>
          <a:prstGeom prst="line">
            <a:avLst/>
          </a:prstGeom>
          <a:noFill/>
          <a:ln w="38100">
            <a:solidFill>
              <a:srgbClr val="66FF99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8706" name="Line 34"/>
          <p:cNvSpPr>
            <a:spLocks noChangeShapeType="1"/>
          </p:cNvSpPr>
          <p:nvPr/>
        </p:nvSpPr>
        <p:spPr bwMode="auto">
          <a:xfrm flipH="1">
            <a:off x="4067175" y="4221163"/>
            <a:ext cx="2376488" cy="1152525"/>
          </a:xfrm>
          <a:prstGeom prst="line">
            <a:avLst/>
          </a:prstGeom>
          <a:noFill/>
          <a:ln w="28575">
            <a:solidFill>
              <a:srgbClr val="66FF99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8707" name="Line 35"/>
          <p:cNvSpPr>
            <a:spLocks noChangeShapeType="1"/>
          </p:cNvSpPr>
          <p:nvPr/>
        </p:nvSpPr>
        <p:spPr bwMode="auto">
          <a:xfrm flipH="1">
            <a:off x="6011863" y="4221163"/>
            <a:ext cx="431800" cy="1152525"/>
          </a:xfrm>
          <a:prstGeom prst="line">
            <a:avLst/>
          </a:prstGeom>
          <a:noFill/>
          <a:ln w="38100">
            <a:solidFill>
              <a:srgbClr val="66FF99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8708" name="Line 36"/>
          <p:cNvSpPr>
            <a:spLocks noChangeShapeType="1"/>
          </p:cNvSpPr>
          <p:nvPr/>
        </p:nvSpPr>
        <p:spPr bwMode="auto">
          <a:xfrm flipV="1">
            <a:off x="1619250" y="2133600"/>
            <a:ext cx="4321175" cy="1150938"/>
          </a:xfrm>
          <a:prstGeom prst="line">
            <a:avLst/>
          </a:prstGeom>
          <a:noFill/>
          <a:ln w="38100">
            <a:solidFill>
              <a:srgbClr val="66FF99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8709" name="Line 37"/>
          <p:cNvSpPr>
            <a:spLocks noChangeShapeType="1"/>
          </p:cNvSpPr>
          <p:nvPr/>
        </p:nvSpPr>
        <p:spPr bwMode="auto">
          <a:xfrm flipV="1">
            <a:off x="395288" y="2565400"/>
            <a:ext cx="144462" cy="1871663"/>
          </a:xfrm>
          <a:prstGeom prst="line">
            <a:avLst/>
          </a:prstGeom>
          <a:noFill/>
          <a:ln w="38100">
            <a:solidFill>
              <a:srgbClr val="66FF99"/>
            </a:solidFill>
            <a:prstDash val="dash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8710" name="Line 38"/>
          <p:cNvSpPr>
            <a:spLocks noChangeShapeType="1"/>
          </p:cNvSpPr>
          <p:nvPr/>
        </p:nvSpPr>
        <p:spPr bwMode="auto">
          <a:xfrm flipH="1" flipV="1">
            <a:off x="684213" y="2636838"/>
            <a:ext cx="1584325" cy="1871662"/>
          </a:xfrm>
          <a:prstGeom prst="line">
            <a:avLst/>
          </a:prstGeom>
          <a:noFill/>
          <a:ln w="38100">
            <a:solidFill>
              <a:srgbClr val="66FF99"/>
            </a:solidFill>
            <a:prstDash val="dash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8711" name="Line 39"/>
          <p:cNvSpPr>
            <a:spLocks noChangeShapeType="1"/>
          </p:cNvSpPr>
          <p:nvPr/>
        </p:nvSpPr>
        <p:spPr bwMode="auto">
          <a:xfrm flipV="1">
            <a:off x="179388" y="2565400"/>
            <a:ext cx="288925" cy="3671888"/>
          </a:xfrm>
          <a:prstGeom prst="line">
            <a:avLst/>
          </a:prstGeom>
          <a:noFill/>
          <a:ln w="38100">
            <a:solidFill>
              <a:srgbClr val="66FF99"/>
            </a:solidFill>
            <a:prstDash val="dash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8712" name="Line 40"/>
          <p:cNvSpPr>
            <a:spLocks noChangeShapeType="1"/>
          </p:cNvSpPr>
          <p:nvPr/>
        </p:nvSpPr>
        <p:spPr bwMode="auto">
          <a:xfrm flipH="1" flipV="1">
            <a:off x="755650" y="1268413"/>
            <a:ext cx="2016125" cy="57626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8713" name="Line 41"/>
          <p:cNvSpPr>
            <a:spLocks noChangeShapeType="1"/>
          </p:cNvSpPr>
          <p:nvPr/>
        </p:nvSpPr>
        <p:spPr bwMode="auto">
          <a:xfrm flipH="1" flipV="1">
            <a:off x="4500563" y="333375"/>
            <a:ext cx="1366837" cy="158273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8714" name="Line 42"/>
          <p:cNvSpPr>
            <a:spLocks noChangeShapeType="1"/>
          </p:cNvSpPr>
          <p:nvPr/>
        </p:nvSpPr>
        <p:spPr bwMode="auto">
          <a:xfrm flipV="1">
            <a:off x="2627313" y="2205038"/>
            <a:ext cx="0" cy="143986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8715" name="Line 43"/>
          <p:cNvSpPr>
            <a:spLocks noChangeShapeType="1"/>
          </p:cNvSpPr>
          <p:nvPr/>
        </p:nvSpPr>
        <p:spPr bwMode="auto">
          <a:xfrm flipV="1">
            <a:off x="5795963" y="2133600"/>
            <a:ext cx="0" cy="5746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8716" name="Line 44"/>
          <p:cNvSpPr>
            <a:spLocks noChangeShapeType="1"/>
          </p:cNvSpPr>
          <p:nvPr/>
        </p:nvSpPr>
        <p:spPr bwMode="auto">
          <a:xfrm flipH="1" flipV="1">
            <a:off x="684213" y="1268413"/>
            <a:ext cx="5832475" cy="288131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Tx/>
              <a:buNone/>
            </a:pPr>
            <a:r>
              <a:rPr lang="hu-HU" sz="2400" dirty="0"/>
              <a:t>					 valami</a:t>
            </a:r>
          </a:p>
          <a:p>
            <a:pPr>
              <a:buFontTx/>
              <a:buNone/>
            </a:pPr>
            <a:r>
              <a:rPr lang="hu-HU" sz="2400" dirty="0"/>
              <a:t>									tulajdonság</a:t>
            </a:r>
          </a:p>
          <a:p>
            <a:pPr>
              <a:buFontTx/>
              <a:buNone/>
            </a:pPr>
            <a:r>
              <a:rPr lang="hu-HU" sz="2400" dirty="0"/>
              <a:t>mozgás</a:t>
            </a:r>
          </a:p>
          <a:p>
            <a:pPr>
              <a:buFontTx/>
              <a:buNone/>
            </a:pPr>
            <a:r>
              <a:rPr lang="hu-HU" sz="2400" dirty="0"/>
              <a:t>					élő anyag</a:t>
            </a:r>
          </a:p>
          <a:p>
            <a:pPr>
              <a:buFontTx/>
              <a:buNone/>
            </a:pPr>
            <a:r>
              <a:rPr lang="hu-HU" sz="2400" dirty="0"/>
              <a:t>			   </a:t>
            </a:r>
            <a:r>
              <a:rPr lang="hu-HU" sz="2000" dirty="0">
                <a:solidFill>
                  <a:srgbClr val="00CC00"/>
                </a:solidFill>
              </a:rPr>
              <a:t>táplálkozás</a:t>
            </a:r>
            <a:r>
              <a:rPr lang="hu-HU" sz="2400" dirty="0"/>
              <a:t>			</a:t>
            </a:r>
            <a:r>
              <a:rPr lang="hu-HU" sz="2000" dirty="0">
                <a:solidFill>
                  <a:srgbClr val="00CC00"/>
                </a:solidFill>
              </a:rPr>
              <a:t>állattársulás</a:t>
            </a:r>
            <a:r>
              <a:rPr lang="hu-HU" sz="2400" dirty="0"/>
              <a:t>	</a:t>
            </a:r>
            <a:endParaRPr lang="hu-HU" sz="2000" dirty="0">
              <a:solidFill>
                <a:srgbClr val="00CC00"/>
              </a:solidFill>
            </a:endParaRPr>
          </a:p>
          <a:p>
            <a:pPr>
              <a:buFontTx/>
              <a:buNone/>
            </a:pPr>
            <a:r>
              <a:rPr lang="hu-HU" sz="2400" dirty="0"/>
              <a:t>növény			   állat</a:t>
            </a:r>
          </a:p>
          <a:p>
            <a:pPr>
              <a:buFontTx/>
              <a:buNone/>
            </a:pPr>
            <a:r>
              <a:rPr lang="hu-HU" sz="2400" dirty="0"/>
              <a:t>							</a:t>
            </a:r>
            <a:r>
              <a:rPr lang="hu-HU" sz="2000" dirty="0">
                <a:solidFill>
                  <a:srgbClr val="00CC00"/>
                </a:solidFill>
              </a:rPr>
              <a:t>falka</a:t>
            </a:r>
            <a:r>
              <a:rPr lang="hu-HU" sz="2400" dirty="0"/>
              <a:t>	</a:t>
            </a:r>
            <a:endParaRPr lang="hu-HU" sz="2000" dirty="0"/>
          </a:p>
          <a:p>
            <a:pPr>
              <a:buFontTx/>
              <a:buNone/>
            </a:pPr>
            <a:r>
              <a:rPr lang="hu-HU" sz="2400" dirty="0"/>
              <a:t>növényevő			ragadozó</a:t>
            </a:r>
          </a:p>
          <a:p>
            <a:pPr>
              <a:buFontTx/>
              <a:buNone/>
            </a:pPr>
            <a:r>
              <a:rPr lang="hu-HU" sz="2400" dirty="0"/>
              <a:t>			   </a:t>
            </a:r>
            <a:r>
              <a:rPr lang="hu-HU" sz="2000" dirty="0">
                <a:solidFill>
                  <a:srgbClr val="00CC00"/>
                </a:solidFill>
              </a:rPr>
              <a:t>kérődzés</a:t>
            </a:r>
          </a:p>
          <a:p>
            <a:pPr>
              <a:buFontTx/>
              <a:buNone/>
            </a:pPr>
            <a:r>
              <a:rPr lang="hu-HU" sz="2400" dirty="0"/>
              <a:t>								</a:t>
            </a:r>
            <a:r>
              <a:rPr lang="hu-HU" sz="2000" dirty="0">
                <a:solidFill>
                  <a:srgbClr val="00CC00"/>
                </a:solidFill>
              </a:rPr>
              <a:t>ugatás</a:t>
            </a:r>
          </a:p>
          <a:p>
            <a:pPr>
              <a:buFontTx/>
              <a:buNone/>
            </a:pPr>
            <a:r>
              <a:rPr lang="hu-HU" sz="2400" dirty="0"/>
              <a:t>kecske	marha     macska	  kutya	</a:t>
            </a:r>
            <a:endParaRPr lang="hu-HU" sz="2000" dirty="0">
              <a:solidFill>
                <a:srgbClr val="00CC00"/>
              </a:solidFill>
            </a:endParaRPr>
          </a:p>
          <a:p>
            <a:pPr>
              <a:buFontTx/>
              <a:buNone/>
            </a:pPr>
            <a:r>
              <a:rPr lang="hu-HU" sz="2400" dirty="0"/>
              <a:t>			</a:t>
            </a:r>
            <a:endParaRPr lang="hu-HU" sz="2000" dirty="0"/>
          </a:p>
          <a:p>
            <a:pPr>
              <a:buFontTx/>
              <a:buNone/>
            </a:pPr>
            <a:r>
              <a:rPr lang="hu-HU" sz="2400" dirty="0"/>
              <a:t>					puli		agár</a:t>
            </a:r>
          </a:p>
          <a:p>
            <a:pPr>
              <a:buFontTx/>
              <a:buNone/>
            </a:pPr>
            <a:endParaRPr lang="hu-HU" sz="2400" dirty="0"/>
          </a:p>
          <a:p>
            <a:pPr>
              <a:buFontTx/>
              <a:buNone/>
            </a:pPr>
            <a:r>
              <a:rPr lang="hu-HU" sz="2400" dirty="0"/>
              <a:t>hegyi kecske		       </a:t>
            </a:r>
            <a:r>
              <a:rPr lang="hu-HU" sz="2400" b="1" u="sng" dirty="0">
                <a:solidFill>
                  <a:srgbClr val="00CC00"/>
                </a:solidFill>
                <a:latin typeface="Monotype Corsiva" pitchFamily="66" charset="0"/>
              </a:rPr>
              <a:t>TELJES GRÁF</a:t>
            </a:r>
          </a:p>
          <a:p>
            <a:pPr>
              <a:buFontTx/>
              <a:buNone/>
            </a:pPr>
            <a:endParaRPr lang="hu-HU" sz="2400" b="1" u="sng" dirty="0">
              <a:solidFill>
                <a:srgbClr val="00CC00"/>
              </a:solidFill>
              <a:latin typeface="Monotype Corsiva" pitchFamily="66" charset="0"/>
            </a:endParaRPr>
          </a:p>
          <a:p>
            <a:pPr>
              <a:buFontTx/>
              <a:buNone/>
            </a:pPr>
            <a:endParaRPr lang="hu-HU" sz="2000" dirty="0"/>
          </a:p>
        </p:txBody>
      </p:sp>
      <p:sp>
        <p:nvSpPr>
          <p:cNvPr id="41987" name="Line 3"/>
          <p:cNvSpPr>
            <a:spLocks noChangeShapeType="1"/>
          </p:cNvSpPr>
          <p:nvPr/>
        </p:nvSpPr>
        <p:spPr bwMode="auto">
          <a:xfrm flipV="1">
            <a:off x="755650" y="260350"/>
            <a:ext cx="3024188" cy="7207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1988" name="Line 4"/>
          <p:cNvSpPr>
            <a:spLocks noChangeShapeType="1"/>
          </p:cNvSpPr>
          <p:nvPr/>
        </p:nvSpPr>
        <p:spPr bwMode="auto">
          <a:xfrm flipH="1" flipV="1">
            <a:off x="4284663" y="333375"/>
            <a:ext cx="0" cy="115093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1989" name="Line 5"/>
          <p:cNvSpPr>
            <a:spLocks noChangeShapeType="1"/>
          </p:cNvSpPr>
          <p:nvPr/>
        </p:nvSpPr>
        <p:spPr bwMode="auto">
          <a:xfrm flipH="1" flipV="1">
            <a:off x="4284663" y="1628775"/>
            <a:ext cx="0" cy="647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1990" name="Line 6"/>
          <p:cNvSpPr>
            <a:spLocks noChangeShapeType="1"/>
          </p:cNvSpPr>
          <p:nvPr/>
        </p:nvSpPr>
        <p:spPr bwMode="auto">
          <a:xfrm flipV="1">
            <a:off x="1331913" y="2492375"/>
            <a:ext cx="2663825" cy="71913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1991" name="Line 7"/>
          <p:cNvSpPr>
            <a:spLocks noChangeShapeType="1"/>
          </p:cNvSpPr>
          <p:nvPr/>
        </p:nvSpPr>
        <p:spPr bwMode="auto">
          <a:xfrm flipH="1" flipV="1">
            <a:off x="4284663" y="2565400"/>
            <a:ext cx="0" cy="647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1992" name="Line 8"/>
          <p:cNvSpPr>
            <a:spLocks noChangeShapeType="1"/>
          </p:cNvSpPr>
          <p:nvPr/>
        </p:nvSpPr>
        <p:spPr bwMode="auto">
          <a:xfrm flipV="1">
            <a:off x="611188" y="3429000"/>
            <a:ext cx="0" cy="10795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1993" name="Line 9"/>
          <p:cNvSpPr>
            <a:spLocks noChangeShapeType="1"/>
          </p:cNvSpPr>
          <p:nvPr/>
        </p:nvSpPr>
        <p:spPr bwMode="auto">
          <a:xfrm flipV="1">
            <a:off x="3492500" y="3429000"/>
            <a:ext cx="503238" cy="10795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1994" name="Line 10"/>
          <p:cNvSpPr>
            <a:spLocks noChangeShapeType="1"/>
          </p:cNvSpPr>
          <p:nvPr/>
        </p:nvSpPr>
        <p:spPr bwMode="auto">
          <a:xfrm flipH="1" flipV="1">
            <a:off x="1403350" y="3429000"/>
            <a:ext cx="936625" cy="10795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1995" name="Line 11"/>
          <p:cNvSpPr>
            <a:spLocks noChangeShapeType="1"/>
          </p:cNvSpPr>
          <p:nvPr/>
        </p:nvSpPr>
        <p:spPr bwMode="auto">
          <a:xfrm flipH="1" flipV="1">
            <a:off x="4787900" y="188913"/>
            <a:ext cx="2952750" cy="36036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1996" name="Line 12"/>
          <p:cNvSpPr>
            <a:spLocks noChangeShapeType="1"/>
          </p:cNvSpPr>
          <p:nvPr/>
        </p:nvSpPr>
        <p:spPr bwMode="auto">
          <a:xfrm flipV="1">
            <a:off x="3995738" y="4724400"/>
            <a:ext cx="936625" cy="64928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1997" name="Line 13"/>
          <p:cNvSpPr>
            <a:spLocks noChangeShapeType="1"/>
          </p:cNvSpPr>
          <p:nvPr/>
        </p:nvSpPr>
        <p:spPr bwMode="auto">
          <a:xfrm flipH="1" flipV="1">
            <a:off x="5148263" y="4724400"/>
            <a:ext cx="719137" cy="647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1998" name="Line 14"/>
          <p:cNvSpPr>
            <a:spLocks noChangeShapeType="1"/>
          </p:cNvSpPr>
          <p:nvPr/>
        </p:nvSpPr>
        <p:spPr bwMode="auto">
          <a:xfrm flipV="1">
            <a:off x="539750" y="1557338"/>
            <a:ext cx="3095625" cy="79216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1999" name="Line 15"/>
          <p:cNvSpPr>
            <a:spLocks noChangeShapeType="1"/>
          </p:cNvSpPr>
          <p:nvPr/>
        </p:nvSpPr>
        <p:spPr bwMode="auto">
          <a:xfrm flipH="1" flipV="1">
            <a:off x="4500563" y="3429000"/>
            <a:ext cx="719137" cy="11525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00" name="Line 16"/>
          <p:cNvSpPr>
            <a:spLocks noChangeShapeType="1"/>
          </p:cNvSpPr>
          <p:nvPr/>
        </p:nvSpPr>
        <p:spPr bwMode="auto">
          <a:xfrm>
            <a:off x="2843213" y="2133600"/>
            <a:ext cx="1152525" cy="287338"/>
          </a:xfrm>
          <a:prstGeom prst="line">
            <a:avLst/>
          </a:prstGeom>
          <a:noFill/>
          <a:ln w="9525">
            <a:solidFill>
              <a:srgbClr val="00CC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01" name="Line 17"/>
          <p:cNvSpPr>
            <a:spLocks noChangeShapeType="1"/>
          </p:cNvSpPr>
          <p:nvPr/>
        </p:nvSpPr>
        <p:spPr bwMode="auto">
          <a:xfrm flipV="1">
            <a:off x="4572000" y="2060575"/>
            <a:ext cx="936625" cy="288925"/>
          </a:xfrm>
          <a:prstGeom prst="line">
            <a:avLst/>
          </a:prstGeom>
          <a:noFill/>
          <a:ln w="9525">
            <a:solidFill>
              <a:srgbClr val="00CC00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02" name="Line 18"/>
          <p:cNvSpPr>
            <a:spLocks noChangeShapeType="1"/>
          </p:cNvSpPr>
          <p:nvPr/>
        </p:nvSpPr>
        <p:spPr bwMode="auto">
          <a:xfrm flipV="1">
            <a:off x="4643438" y="2924175"/>
            <a:ext cx="936625" cy="288925"/>
          </a:xfrm>
          <a:prstGeom prst="line">
            <a:avLst/>
          </a:prstGeom>
          <a:noFill/>
          <a:ln w="9525">
            <a:solidFill>
              <a:srgbClr val="00CC00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03" name="Line 19"/>
          <p:cNvSpPr>
            <a:spLocks noChangeShapeType="1"/>
          </p:cNvSpPr>
          <p:nvPr/>
        </p:nvSpPr>
        <p:spPr bwMode="auto">
          <a:xfrm flipV="1">
            <a:off x="611188" y="3789363"/>
            <a:ext cx="1584325" cy="719137"/>
          </a:xfrm>
          <a:prstGeom prst="line">
            <a:avLst/>
          </a:prstGeom>
          <a:noFill/>
          <a:ln w="9525">
            <a:solidFill>
              <a:srgbClr val="00CC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04" name="Line 20"/>
          <p:cNvSpPr>
            <a:spLocks noChangeShapeType="1"/>
          </p:cNvSpPr>
          <p:nvPr/>
        </p:nvSpPr>
        <p:spPr bwMode="auto">
          <a:xfrm flipH="1" flipV="1">
            <a:off x="2339975" y="3860800"/>
            <a:ext cx="71438" cy="647700"/>
          </a:xfrm>
          <a:prstGeom prst="line">
            <a:avLst/>
          </a:prstGeom>
          <a:noFill/>
          <a:ln w="9525">
            <a:solidFill>
              <a:srgbClr val="00CC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05" name="Line 21"/>
          <p:cNvSpPr>
            <a:spLocks noChangeShapeType="1"/>
          </p:cNvSpPr>
          <p:nvPr/>
        </p:nvSpPr>
        <p:spPr bwMode="auto">
          <a:xfrm flipV="1">
            <a:off x="611188" y="4724400"/>
            <a:ext cx="0" cy="15843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06" name="Line 22"/>
          <p:cNvSpPr>
            <a:spLocks noChangeShapeType="1"/>
          </p:cNvSpPr>
          <p:nvPr/>
        </p:nvSpPr>
        <p:spPr bwMode="auto">
          <a:xfrm flipV="1">
            <a:off x="5292725" y="4221163"/>
            <a:ext cx="1150938" cy="287337"/>
          </a:xfrm>
          <a:prstGeom prst="line">
            <a:avLst/>
          </a:prstGeom>
          <a:noFill/>
          <a:ln w="9525">
            <a:solidFill>
              <a:srgbClr val="00CC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07" name="Line 23"/>
          <p:cNvSpPr>
            <a:spLocks noChangeShapeType="1"/>
          </p:cNvSpPr>
          <p:nvPr/>
        </p:nvSpPr>
        <p:spPr bwMode="auto">
          <a:xfrm flipV="1">
            <a:off x="611188" y="2492375"/>
            <a:ext cx="0" cy="720725"/>
          </a:xfrm>
          <a:prstGeom prst="line">
            <a:avLst/>
          </a:prstGeom>
          <a:noFill/>
          <a:ln w="28575">
            <a:solidFill>
              <a:srgbClr val="00CC00"/>
            </a:solidFill>
            <a:prstDash val="dash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08" name="Line 24"/>
          <p:cNvSpPr>
            <a:spLocks noChangeShapeType="1"/>
          </p:cNvSpPr>
          <p:nvPr/>
        </p:nvSpPr>
        <p:spPr bwMode="auto">
          <a:xfrm>
            <a:off x="2771775" y="2133600"/>
            <a:ext cx="1223963" cy="1079500"/>
          </a:xfrm>
          <a:prstGeom prst="line">
            <a:avLst/>
          </a:prstGeom>
          <a:noFill/>
          <a:ln w="38100">
            <a:solidFill>
              <a:srgbClr val="66FF99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09" name="Line 25"/>
          <p:cNvSpPr>
            <a:spLocks noChangeShapeType="1"/>
          </p:cNvSpPr>
          <p:nvPr/>
        </p:nvSpPr>
        <p:spPr bwMode="auto">
          <a:xfrm flipH="1">
            <a:off x="971550" y="2133600"/>
            <a:ext cx="1728788" cy="1079500"/>
          </a:xfrm>
          <a:prstGeom prst="line">
            <a:avLst/>
          </a:prstGeom>
          <a:noFill/>
          <a:ln w="38100">
            <a:solidFill>
              <a:srgbClr val="66FF99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10" name="Line 26"/>
          <p:cNvSpPr>
            <a:spLocks noChangeShapeType="1"/>
          </p:cNvSpPr>
          <p:nvPr/>
        </p:nvSpPr>
        <p:spPr bwMode="auto">
          <a:xfrm>
            <a:off x="2700338" y="2133600"/>
            <a:ext cx="719137" cy="2303463"/>
          </a:xfrm>
          <a:prstGeom prst="line">
            <a:avLst/>
          </a:prstGeom>
          <a:noFill/>
          <a:ln w="38100">
            <a:solidFill>
              <a:srgbClr val="66FF99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11" name="Line 27"/>
          <p:cNvSpPr>
            <a:spLocks noChangeShapeType="1"/>
          </p:cNvSpPr>
          <p:nvPr/>
        </p:nvSpPr>
        <p:spPr bwMode="auto">
          <a:xfrm>
            <a:off x="2771775" y="2133600"/>
            <a:ext cx="2232025" cy="2374900"/>
          </a:xfrm>
          <a:prstGeom prst="line">
            <a:avLst/>
          </a:prstGeom>
          <a:noFill/>
          <a:ln w="38100">
            <a:solidFill>
              <a:srgbClr val="66FF99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12" name="Line 28"/>
          <p:cNvSpPr>
            <a:spLocks noChangeShapeType="1"/>
          </p:cNvSpPr>
          <p:nvPr/>
        </p:nvSpPr>
        <p:spPr bwMode="auto">
          <a:xfrm>
            <a:off x="2771775" y="2133600"/>
            <a:ext cx="1152525" cy="3240088"/>
          </a:xfrm>
          <a:prstGeom prst="line">
            <a:avLst/>
          </a:prstGeom>
          <a:noFill/>
          <a:ln w="38100">
            <a:solidFill>
              <a:srgbClr val="66FF99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13" name="Line 29"/>
          <p:cNvSpPr>
            <a:spLocks noChangeShapeType="1"/>
          </p:cNvSpPr>
          <p:nvPr/>
        </p:nvSpPr>
        <p:spPr bwMode="auto">
          <a:xfrm>
            <a:off x="2771775" y="2133600"/>
            <a:ext cx="2736850" cy="3311525"/>
          </a:xfrm>
          <a:prstGeom prst="line">
            <a:avLst/>
          </a:prstGeom>
          <a:noFill/>
          <a:ln w="38100">
            <a:solidFill>
              <a:srgbClr val="66FF99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14" name="Line 30"/>
          <p:cNvSpPr>
            <a:spLocks noChangeShapeType="1"/>
          </p:cNvSpPr>
          <p:nvPr/>
        </p:nvSpPr>
        <p:spPr bwMode="auto">
          <a:xfrm flipH="1">
            <a:off x="684213" y="3860800"/>
            <a:ext cx="1511300" cy="2376488"/>
          </a:xfrm>
          <a:prstGeom prst="line">
            <a:avLst/>
          </a:prstGeom>
          <a:noFill/>
          <a:ln w="38100">
            <a:solidFill>
              <a:srgbClr val="66FF99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15" name="Line 31"/>
          <p:cNvSpPr>
            <a:spLocks noChangeShapeType="1"/>
          </p:cNvSpPr>
          <p:nvPr/>
        </p:nvSpPr>
        <p:spPr bwMode="auto">
          <a:xfrm flipV="1">
            <a:off x="5219700" y="2997200"/>
            <a:ext cx="504825" cy="1511300"/>
          </a:xfrm>
          <a:prstGeom prst="line">
            <a:avLst/>
          </a:prstGeom>
          <a:noFill/>
          <a:ln w="38100">
            <a:solidFill>
              <a:srgbClr val="66FF99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16" name="Line 32"/>
          <p:cNvSpPr>
            <a:spLocks noChangeShapeType="1"/>
          </p:cNvSpPr>
          <p:nvPr/>
        </p:nvSpPr>
        <p:spPr bwMode="auto">
          <a:xfrm flipV="1">
            <a:off x="3924300" y="2997200"/>
            <a:ext cx="1727200" cy="2376488"/>
          </a:xfrm>
          <a:prstGeom prst="line">
            <a:avLst/>
          </a:prstGeom>
          <a:noFill/>
          <a:ln w="38100">
            <a:solidFill>
              <a:srgbClr val="66FF99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17" name="Line 33"/>
          <p:cNvSpPr>
            <a:spLocks noChangeShapeType="1"/>
          </p:cNvSpPr>
          <p:nvPr/>
        </p:nvSpPr>
        <p:spPr bwMode="auto">
          <a:xfrm flipH="1" flipV="1">
            <a:off x="5795963" y="2997200"/>
            <a:ext cx="144462" cy="2376488"/>
          </a:xfrm>
          <a:prstGeom prst="line">
            <a:avLst/>
          </a:prstGeom>
          <a:noFill/>
          <a:ln w="38100">
            <a:solidFill>
              <a:srgbClr val="66FF99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18" name="Line 34"/>
          <p:cNvSpPr>
            <a:spLocks noChangeShapeType="1"/>
          </p:cNvSpPr>
          <p:nvPr/>
        </p:nvSpPr>
        <p:spPr bwMode="auto">
          <a:xfrm flipH="1">
            <a:off x="4067175" y="4221163"/>
            <a:ext cx="2376488" cy="1152525"/>
          </a:xfrm>
          <a:prstGeom prst="line">
            <a:avLst/>
          </a:prstGeom>
          <a:noFill/>
          <a:ln w="28575">
            <a:solidFill>
              <a:srgbClr val="66FF99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19" name="Line 35"/>
          <p:cNvSpPr>
            <a:spLocks noChangeShapeType="1"/>
          </p:cNvSpPr>
          <p:nvPr/>
        </p:nvSpPr>
        <p:spPr bwMode="auto">
          <a:xfrm flipH="1">
            <a:off x="6011863" y="4221163"/>
            <a:ext cx="431800" cy="1152525"/>
          </a:xfrm>
          <a:prstGeom prst="line">
            <a:avLst/>
          </a:prstGeom>
          <a:noFill/>
          <a:ln w="38100">
            <a:solidFill>
              <a:srgbClr val="66FF99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20" name="Line 36"/>
          <p:cNvSpPr>
            <a:spLocks noChangeShapeType="1"/>
          </p:cNvSpPr>
          <p:nvPr/>
        </p:nvSpPr>
        <p:spPr bwMode="auto">
          <a:xfrm flipV="1">
            <a:off x="1619250" y="2133600"/>
            <a:ext cx="4321175" cy="1150938"/>
          </a:xfrm>
          <a:prstGeom prst="line">
            <a:avLst/>
          </a:prstGeom>
          <a:noFill/>
          <a:ln w="38100">
            <a:solidFill>
              <a:srgbClr val="66FF99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21" name="Line 37"/>
          <p:cNvSpPr>
            <a:spLocks noChangeShapeType="1"/>
          </p:cNvSpPr>
          <p:nvPr/>
        </p:nvSpPr>
        <p:spPr bwMode="auto">
          <a:xfrm flipV="1">
            <a:off x="395288" y="2565400"/>
            <a:ext cx="144462" cy="1871663"/>
          </a:xfrm>
          <a:prstGeom prst="line">
            <a:avLst/>
          </a:prstGeom>
          <a:noFill/>
          <a:ln w="38100">
            <a:solidFill>
              <a:srgbClr val="66FF99"/>
            </a:solidFill>
            <a:prstDash val="dash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22" name="Line 38"/>
          <p:cNvSpPr>
            <a:spLocks noChangeShapeType="1"/>
          </p:cNvSpPr>
          <p:nvPr/>
        </p:nvSpPr>
        <p:spPr bwMode="auto">
          <a:xfrm flipH="1" flipV="1">
            <a:off x="684213" y="2636838"/>
            <a:ext cx="1584325" cy="1871662"/>
          </a:xfrm>
          <a:prstGeom prst="line">
            <a:avLst/>
          </a:prstGeom>
          <a:noFill/>
          <a:ln w="38100">
            <a:solidFill>
              <a:srgbClr val="66FF99"/>
            </a:solidFill>
            <a:prstDash val="dash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23" name="Line 39"/>
          <p:cNvSpPr>
            <a:spLocks noChangeShapeType="1"/>
          </p:cNvSpPr>
          <p:nvPr/>
        </p:nvSpPr>
        <p:spPr bwMode="auto">
          <a:xfrm flipV="1">
            <a:off x="179388" y="2565400"/>
            <a:ext cx="288925" cy="3671888"/>
          </a:xfrm>
          <a:prstGeom prst="line">
            <a:avLst/>
          </a:prstGeom>
          <a:noFill/>
          <a:ln w="38100">
            <a:solidFill>
              <a:srgbClr val="66FF99"/>
            </a:solidFill>
            <a:prstDash val="dash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24" name="Line 40"/>
          <p:cNvSpPr>
            <a:spLocks noChangeShapeType="1"/>
          </p:cNvSpPr>
          <p:nvPr/>
        </p:nvSpPr>
        <p:spPr bwMode="auto">
          <a:xfrm flipH="1" flipV="1">
            <a:off x="755650" y="1268413"/>
            <a:ext cx="2016125" cy="57626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25" name="Line 41"/>
          <p:cNvSpPr>
            <a:spLocks noChangeShapeType="1"/>
          </p:cNvSpPr>
          <p:nvPr/>
        </p:nvSpPr>
        <p:spPr bwMode="auto">
          <a:xfrm flipH="1" flipV="1">
            <a:off x="4500563" y="333375"/>
            <a:ext cx="1366837" cy="158273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26" name="Line 42"/>
          <p:cNvSpPr>
            <a:spLocks noChangeShapeType="1"/>
          </p:cNvSpPr>
          <p:nvPr/>
        </p:nvSpPr>
        <p:spPr bwMode="auto">
          <a:xfrm flipV="1">
            <a:off x="2627313" y="2205038"/>
            <a:ext cx="0" cy="143986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27" name="Line 43"/>
          <p:cNvSpPr>
            <a:spLocks noChangeShapeType="1"/>
          </p:cNvSpPr>
          <p:nvPr/>
        </p:nvSpPr>
        <p:spPr bwMode="auto">
          <a:xfrm flipV="1">
            <a:off x="5795963" y="2133600"/>
            <a:ext cx="0" cy="5746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28" name="Line 44"/>
          <p:cNvSpPr>
            <a:spLocks noChangeShapeType="1"/>
          </p:cNvSpPr>
          <p:nvPr/>
        </p:nvSpPr>
        <p:spPr bwMode="auto">
          <a:xfrm flipH="1" flipV="1">
            <a:off x="684213" y="1268413"/>
            <a:ext cx="5832475" cy="288131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29" name="Line 45"/>
          <p:cNvSpPr>
            <a:spLocks noChangeShapeType="1"/>
          </p:cNvSpPr>
          <p:nvPr/>
        </p:nvSpPr>
        <p:spPr bwMode="auto">
          <a:xfrm flipV="1">
            <a:off x="539750" y="333375"/>
            <a:ext cx="3455988" cy="19431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30" name="Line 46"/>
          <p:cNvSpPr>
            <a:spLocks noChangeShapeType="1"/>
          </p:cNvSpPr>
          <p:nvPr/>
        </p:nvSpPr>
        <p:spPr bwMode="auto">
          <a:xfrm flipV="1">
            <a:off x="755650" y="1700213"/>
            <a:ext cx="3311525" cy="144145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31" name="Line 47"/>
          <p:cNvSpPr>
            <a:spLocks noChangeShapeType="1"/>
          </p:cNvSpPr>
          <p:nvPr/>
        </p:nvSpPr>
        <p:spPr bwMode="auto">
          <a:xfrm flipV="1">
            <a:off x="755650" y="333375"/>
            <a:ext cx="3455988" cy="2808288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32" name="Line 48"/>
          <p:cNvSpPr>
            <a:spLocks noChangeShapeType="1"/>
          </p:cNvSpPr>
          <p:nvPr/>
        </p:nvSpPr>
        <p:spPr bwMode="auto">
          <a:xfrm flipV="1">
            <a:off x="611188" y="2565400"/>
            <a:ext cx="3529012" cy="1871663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33" name="Line 49"/>
          <p:cNvSpPr>
            <a:spLocks noChangeShapeType="1"/>
          </p:cNvSpPr>
          <p:nvPr/>
        </p:nvSpPr>
        <p:spPr bwMode="auto">
          <a:xfrm flipV="1">
            <a:off x="684213" y="1700213"/>
            <a:ext cx="3455987" cy="273685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34" name="Line 50"/>
          <p:cNvSpPr>
            <a:spLocks noChangeShapeType="1"/>
          </p:cNvSpPr>
          <p:nvPr/>
        </p:nvSpPr>
        <p:spPr bwMode="auto">
          <a:xfrm flipV="1">
            <a:off x="755650" y="404813"/>
            <a:ext cx="3455988" cy="403225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35" name="Line 51"/>
          <p:cNvSpPr>
            <a:spLocks noChangeShapeType="1"/>
          </p:cNvSpPr>
          <p:nvPr/>
        </p:nvSpPr>
        <p:spPr bwMode="auto">
          <a:xfrm flipV="1">
            <a:off x="684213" y="3500438"/>
            <a:ext cx="215900" cy="273685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36" name="Line 52"/>
          <p:cNvSpPr>
            <a:spLocks noChangeShapeType="1"/>
          </p:cNvSpPr>
          <p:nvPr/>
        </p:nvSpPr>
        <p:spPr bwMode="auto">
          <a:xfrm flipV="1">
            <a:off x="755650" y="2565400"/>
            <a:ext cx="3384550" cy="3671888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37" name="Line 53"/>
          <p:cNvSpPr>
            <a:spLocks noChangeShapeType="1"/>
          </p:cNvSpPr>
          <p:nvPr/>
        </p:nvSpPr>
        <p:spPr bwMode="auto">
          <a:xfrm flipV="1">
            <a:off x="755650" y="1700213"/>
            <a:ext cx="3455988" cy="453707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38" name="Line 54"/>
          <p:cNvSpPr>
            <a:spLocks noChangeShapeType="1"/>
          </p:cNvSpPr>
          <p:nvPr/>
        </p:nvSpPr>
        <p:spPr bwMode="auto">
          <a:xfrm flipV="1">
            <a:off x="755650" y="404813"/>
            <a:ext cx="3455988" cy="5761037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39" name="Line 55"/>
          <p:cNvSpPr>
            <a:spLocks noChangeShapeType="1"/>
          </p:cNvSpPr>
          <p:nvPr/>
        </p:nvSpPr>
        <p:spPr bwMode="auto">
          <a:xfrm flipV="1">
            <a:off x="2411413" y="2565400"/>
            <a:ext cx="1800225" cy="19431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40" name="Line 56"/>
          <p:cNvSpPr>
            <a:spLocks noChangeShapeType="1"/>
          </p:cNvSpPr>
          <p:nvPr/>
        </p:nvSpPr>
        <p:spPr bwMode="auto">
          <a:xfrm flipV="1">
            <a:off x="2484438" y="1700213"/>
            <a:ext cx="1727200" cy="2808287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41" name="Line 57"/>
          <p:cNvSpPr>
            <a:spLocks noChangeShapeType="1"/>
          </p:cNvSpPr>
          <p:nvPr/>
        </p:nvSpPr>
        <p:spPr bwMode="auto">
          <a:xfrm flipV="1">
            <a:off x="2484438" y="476250"/>
            <a:ext cx="1727200" cy="3960813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42" name="Line 58"/>
          <p:cNvSpPr>
            <a:spLocks noChangeShapeType="1"/>
          </p:cNvSpPr>
          <p:nvPr/>
        </p:nvSpPr>
        <p:spPr bwMode="auto">
          <a:xfrm flipV="1">
            <a:off x="3492500" y="2636838"/>
            <a:ext cx="647700" cy="1871662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43" name="Line 59"/>
          <p:cNvSpPr>
            <a:spLocks noChangeShapeType="1"/>
          </p:cNvSpPr>
          <p:nvPr/>
        </p:nvSpPr>
        <p:spPr bwMode="auto">
          <a:xfrm flipV="1">
            <a:off x="3492500" y="1628775"/>
            <a:ext cx="719138" cy="287972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44" name="Line 60"/>
          <p:cNvSpPr>
            <a:spLocks noChangeShapeType="1"/>
          </p:cNvSpPr>
          <p:nvPr/>
        </p:nvSpPr>
        <p:spPr bwMode="auto">
          <a:xfrm flipV="1">
            <a:off x="3419475" y="404813"/>
            <a:ext cx="792163" cy="4103687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45" name="Line 61"/>
          <p:cNvSpPr>
            <a:spLocks noChangeShapeType="1"/>
          </p:cNvSpPr>
          <p:nvPr/>
        </p:nvSpPr>
        <p:spPr bwMode="auto">
          <a:xfrm flipH="1" flipV="1">
            <a:off x="4356100" y="2565400"/>
            <a:ext cx="647700" cy="19431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46" name="Line 62"/>
          <p:cNvSpPr>
            <a:spLocks noChangeShapeType="1"/>
          </p:cNvSpPr>
          <p:nvPr/>
        </p:nvSpPr>
        <p:spPr bwMode="auto">
          <a:xfrm flipH="1" flipV="1">
            <a:off x="4356100" y="1628775"/>
            <a:ext cx="720725" cy="287972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47" name="Line 63"/>
          <p:cNvSpPr>
            <a:spLocks noChangeShapeType="1"/>
          </p:cNvSpPr>
          <p:nvPr/>
        </p:nvSpPr>
        <p:spPr bwMode="auto">
          <a:xfrm flipH="1" flipV="1">
            <a:off x="4356100" y="333375"/>
            <a:ext cx="720725" cy="417512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48" name="Line 64"/>
          <p:cNvSpPr>
            <a:spLocks noChangeShapeType="1"/>
          </p:cNvSpPr>
          <p:nvPr/>
        </p:nvSpPr>
        <p:spPr bwMode="auto">
          <a:xfrm flipV="1">
            <a:off x="3995738" y="2565400"/>
            <a:ext cx="215900" cy="2735263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49" name="Line 65"/>
          <p:cNvSpPr>
            <a:spLocks noChangeShapeType="1"/>
          </p:cNvSpPr>
          <p:nvPr/>
        </p:nvSpPr>
        <p:spPr bwMode="auto">
          <a:xfrm flipV="1">
            <a:off x="3924300" y="1700213"/>
            <a:ext cx="215900" cy="3529012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50" name="Line 66"/>
          <p:cNvSpPr>
            <a:spLocks noChangeShapeType="1"/>
          </p:cNvSpPr>
          <p:nvPr/>
        </p:nvSpPr>
        <p:spPr bwMode="auto">
          <a:xfrm flipV="1">
            <a:off x="3924300" y="404813"/>
            <a:ext cx="287338" cy="489585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51" name="Line 67"/>
          <p:cNvSpPr>
            <a:spLocks noChangeShapeType="1"/>
          </p:cNvSpPr>
          <p:nvPr/>
        </p:nvSpPr>
        <p:spPr bwMode="auto">
          <a:xfrm flipH="1" flipV="1">
            <a:off x="4643438" y="3429000"/>
            <a:ext cx="1223962" cy="1871663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52" name="Line 68"/>
          <p:cNvSpPr>
            <a:spLocks noChangeShapeType="1"/>
          </p:cNvSpPr>
          <p:nvPr/>
        </p:nvSpPr>
        <p:spPr bwMode="auto">
          <a:xfrm flipH="1" flipV="1">
            <a:off x="4500563" y="2565400"/>
            <a:ext cx="1366837" cy="2735263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53" name="Line 69"/>
          <p:cNvSpPr>
            <a:spLocks noChangeShapeType="1"/>
          </p:cNvSpPr>
          <p:nvPr/>
        </p:nvSpPr>
        <p:spPr bwMode="auto">
          <a:xfrm flipH="1" flipV="1">
            <a:off x="4716463" y="1700213"/>
            <a:ext cx="1150937" cy="360045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54" name="Line 70"/>
          <p:cNvSpPr>
            <a:spLocks noChangeShapeType="1"/>
          </p:cNvSpPr>
          <p:nvPr/>
        </p:nvSpPr>
        <p:spPr bwMode="auto">
          <a:xfrm flipH="1" flipV="1">
            <a:off x="4427538" y="404813"/>
            <a:ext cx="1512887" cy="489585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55" name="Line 71"/>
          <p:cNvSpPr>
            <a:spLocks noChangeShapeType="1"/>
          </p:cNvSpPr>
          <p:nvPr/>
        </p:nvSpPr>
        <p:spPr bwMode="auto">
          <a:xfrm flipH="1" flipV="1">
            <a:off x="755650" y="1412875"/>
            <a:ext cx="1800225" cy="223202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56" name="Line 72"/>
          <p:cNvSpPr>
            <a:spLocks noChangeShapeType="1"/>
          </p:cNvSpPr>
          <p:nvPr/>
        </p:nvSpPr>
        <p:spPr bwMode="auto">
          <a:xfrm flipV="1">
            <a:off x="2627313" y="404813"/>
            <a:ext cx="1368425" cy="3240087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57" name="Line 73"/>
          <p:cNvSpPr>
            <a:spLocks noChangeShapeType="1"/>
          </p:cNvSpPr>
          <p:nvPr/>
        </p:nvSpPr>
        <p:spPr bwMode="auto">
          <a:xfrm flipV="1">
            <a:off x="2843213" y="404813"/>
            <a:ext cx="1152525" cy="1439862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58" name="Line 74"/>
          <p:cNvSpPr>
            <a:spLocks noChangeShapeType="1"/>
          </p:cNvSpPr>
          <p:nvPr/>
        </p:nvSpPr>
        <p:spPr bwMode="auto">
          <a:xfrm flipH="1" flipV="1">
            <a:off x="4427538" y="404813"/>
            <a:ext cx="1368425" cy="2303462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59" name="Line 75"/>
          <p:cNvSpPr>
            <a:spLocks noChangeShapeType="1"/>
          </p:cNvSpPr>
          <p:nvPr/>
        </p:nvSpPr>
        <p:spPr bwMode="auto">
          <a:xfrm flipH="1" flipV="1">
            <a:off x="4500563" y="404813"/>
            <a:ext cx="2232025" cy="3671887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pic>
        <p:nvPicPr>
          <p:cNvPr id="7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360" y="4434436"/>
            <a:ext cx="1929534" cy="19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7" name="Vágott nyíl jobbra 76"/>
          <p:cNvSpPr/>
          <p:nvPr/>
        </p:nvSpPr>
        <p:spPr>
          <a:xfrm>
            <a:off x="6588280" y="5445280"/>
            <a:ext cx="504070" cy="28804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79" name="Egyenes összekötő 78"/>
          <p:cNvCxnSpPr/>
          <p:nvPr/>
        </p:nvCxnSpPr>
        <p:spPr>
          <a:xfrm>
            <a:off x="7164360" y="5157240"/>
            <a:ext cx="1440200" cy="0"/>
          </a:xfrm>
          <a:prstGeom prst="line">
            <a:avLst/>
          </a:prstGeom>
          <a:ln w="762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2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2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2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2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2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2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2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2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2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2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2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2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2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2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2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2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2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2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2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2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2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2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2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2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2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2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2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2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2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2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2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2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2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2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2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2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4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4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4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4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4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4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4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4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4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4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4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4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4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4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4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4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4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4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29" grpId="0" animBg="1"/>
      <p:bldP spid="42030" grpId="0" animBg="1"/>
      <p:bldP spid="42031" grpId="0" animBg="1"/>
      <p:bldP spid="42032" grpId="0" animBg="1"/>
      <p:bldP spid="42033" grpId="0" animBg="1"/>
      <p:bldP spid="42034" grpId="0" animBg="1"/>
      <p:bldP spid="42035" grpId="0" animBg="1"/>
      <p:bldP spid="42036" grpId="0" animBg="1"/>
      <p:bldP spid="42037" grpId="0" animBg="1"/>
      <p:bldP spid="42038" grpId="0" animBg="1"/>
      <p:bldP spid="42039" grpId="0" animBg="1"/>
      <p:bldP spid="42040" grpId="0" animBg="1"/>
      <p:bldP spid="42041" grpId="0" animBg="1"/>
      <p:bldP spid="42042" grpId="0" animBg="1"/>
      <p:bldP spid="42043" grpId="0" animBg="1"/>
      <p:bldP spid="42044" grpId="0" animBg="1"/>
      <p:bldP spid="42045" grpId="0" animBg="1"/>
      <p:bldP spid="42046" grpId="0" animBg="1"/>
      <p:bldP spid="42047" grpId="0" animBg="1"/>
      <p:bldP spid="42048" grpId="0" animBg="1"/>
      <p:bldP spid="42049" grpId="0" animBg="1"/>
      <p:bldP spid="42050" grpId="0" animBg="1"/>
      <p:bldP spid="42051" grpId="0" animBg="1"/>
      <p:bldP spid="42052" grpId="0" animBg="1"/>
      <p:bldP spid="42053" grpId="0" animBg="1"/>
      <p:bldP spid="42054" grpId="0" animBg="1"/>
      <p:bldP spid="42055" grpId="0" animBg="1"/>
      <p:bldP spid="42056" grpId="0" animBg="1"/>
      <p:bldP spid="42057" grpId="0" animBg="1"/>
      <p:bldP spid="42058" grpId="0" animBg="1"/>
      <p:bldP spid="4205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0" name="Rectangle 10"/>
          <p:cNvSpPr>
            <a:spLocks noGrp="1" noChangeArrowheads="1"/>
          </p:cNvSpPr>
          <p:nvPr>
            <p:ph type="title"/>
          </p:nvPr>
        </p:nvSpPr>
        <p:spPr>
          <a:xfrm>
            <a:off x="107380" y="0"/>
            <a:ext cx="9036620" cy="692150"/>
          </a:xfrm>
        </p:spPr>
        <p:txBody>
          <a:bodyPr/>
          <a:lstStyle/>
          <a:p>
            <a:r>
              <a:rPr lang="hu-HU" sz="2800" b="1" dirty="0" smtClean="0">
                <a:solidFill>
                  <a:srgbClr val="0000FF"/>
                </a:solidFill>
              </a:rPr>
              <a:t>Kipillantás</a:t>
            </a:r>
            <a:r>
              <a:rPr lang="hu-HU" sz="2800" dirty="0" smtClean="0"/>
              <a:t>: internetstruktúra </a:t>
            </a:r>
            <a:r>
              <a:rPr lang="hu-HU" sz="2800" dirty="0" err="1"/>
              <a:t>hostok</a:t>
            </a:r>
            <a:r>
              <a:rPr lang="hu-HU" sz="2800" dirty="0"/>
              <a:t> szerint (USA</a:t>
            </a:r>
            <a:r>
              <a:rPr lang="hu-HU" sz="2800" dirty="0" smtClean="0"/>
              <a:t>).</a:t>
            </a:r>
            <a:r>
              <a:rPr lang="hu-HU" sz="2800" dirty="0"/>
              <a:t/>
            </a:r>
            <a:br>
              <a:rPr lang="hu-HU" sz="2800" dirty="0"/>
            </a:br>
            <a:r>
              <a:rPr lang="hu-HU" sz="2400" dirty="0"/>
              <a:t>A sűrűsödések a </a:t>
            </a:r>
            <a:r>
              <a:rPr lang="hu-HU" sz="2400" dirty="0" smtClean="0"/>
              <a:t>legáltalánosabb fogalmaknak </a:t>
            </a:r>
            <a:r>
              <a:rPr lang="hu-HU" sz="2400" dirty="0"/>
              <a:t>felelnek meg</a:t>
            </a:r>
          </a:p>
        </p:txBody>
      </p:sp>
      <p:pic>
        <p:nvPicPr>
          <p:cNvPr id="25609" name="Picture 9" descr="Internet részlete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908050"/>
            <a:ext cx="9144000" cy="59499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79388" y="116540"/>
            <a:ext cx="8964612" cy="6552910"/>
          </a:xfrm>
          <a:prstGeom prst="rect">
            <a:avLst/>
          </a:prstGeom>
          <a:noFill/>
          <a:ln/>
        </p:spPr>
        <p:txBody>
          <a:bodyPr/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hu-HU" sz="4000" b="1" dirty="0" smtClean="0">
                <a:latin typeface="+mn-lt"/>
                <a:cs typeface="+mn-cs"/>
              </a:rPr>
              <a:t>…itt tart a társadalom.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hu-HU" sz="1600" dirty="0" smtClean="0">
                <a:latin typeface="+mn-lt"/>
              </a:rPr>
              <a:t>avagy érzik-e a „huzatot” a két előbbi ábra között?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lang="hu-HU" sz="2800" dirty="0" smtClean="0">
              <a:latin typeface="+mn-lt"/>
              <a:cs typeface="+mn-cs"/>
            </a:endParaRP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lang="hu-HU" sz="2800" dirty="0" smtClean="0">
              <a:latin typeface="+mn-lt"/>
            </a:endParaRP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lang="hu-HU" sz="2800" dirty="0" smtClean="0">
              <a:latin typeface="+mn-lt"/>
              <a:cs typeface="+mn-cs"/>
            </a:endParaRP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lang="hu-HU" sz="2800" dirty="0" smtClean="0">
              <a:latin typeface="+mn-lt"/>
            </a:endParaRP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lang="hu-HU" sz="2800" dirty="0" smtClean="0">
              <a:latin typeface="+mn-lt"/>
              <a:cs typeface="+mn-cs"/>
            </a:endParaRP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lang="hu-HU" sz="2800" dirty="0" smtClean="0">
              <a:latin typeface="+mn-lt"/>
            </a:endParaRP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lang="hu-HU" sz="2800" dirty="0" smtClean="0">
              <a:latin typeface="+mn-lt"/>
              <a:cs typeface="+mn-cs"/>
            </a:endParaRP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lang="hu-HU" sz="2800" dirty="0" smtClean="0">
              <a:latin typeface="+mn-lt"/>
            </a:endParaRP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lang="hu-HU" sz="2800" dirty="0" smtClean="0">
              <a:latin typeface="+mn-lt"/>
              <a:cs typeface="+mn-cs"/>
            </a:endParaRP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hu-HU" sz="2000" dirty="0" smtClean="0">
                <a:solidFill>
                  <a:schemeClr val="bg1">
                    <a:lumMod val="85000"/>
                  </a:schemeClr>
                </a:solidFill>
                <a:latin typeface="+mn-lt"/>
              </a:rPr>
              <a:t>…és itt tartunk mi:</a:t>
            </a:r>
            <a:endParaRPr lang="hu-HU" sz="2000" dirty="0">
              <a:solidFill>
                <a:schemeClr val="bg1">
                  <a:lumMod val="8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" name="Lefelé nyíl 5"/>
          <p:cNvSpPr/>
          <p:nvPr/>
        </p:nvSpPr>
        <p:spPr>
          <a:xfrm>
            <a:off x="4283960" y="5589300"/>
            <a:ext cx="484632" cy="978408"/>
          </a:xfrm>
          <a:prstGeom prst="downArrow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79388" y="254000"/>
            <a:ext cx="8964612" cy="6146800"/>
          </a:xfrm>
          <a:prstGeom prst="rect">
            <a:avLst/>
          </a:prstGeom>
          <a:noFill/>
          <a:ln/>
        </p:spPr>
        <p:txBody>
          <a:bodyPr/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hu-HU" sz="4000" b="1" dirty="0">
                <a:latin typeface="+mn-lt"/>
                <a:cs typeface="+mn-cs"/>
              </a:rPr>
              <a:t>vége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hu-HU" sz="2800" dirty="0">
                <a:latin typeface="+mn-lt"/>
                <a:cs typeface="+mn-cs"/>
              </a:rPr>
              <a:t>	</a:t>
            </a:r>
            <a:r>
              <a:rPr lang="hu-HU" sz="2800" i="1" dirty="0">
                <a:solidFill>
                  <a:srgbClr val="FF0000"/>
                </a:solidFill>
                <a:latin typeface="+mn-lt"/>
                <a:cs typeface="+mn-cs"/>
              </a:rPr>
              <a:t>helyettesíti</a:t>
            </a:r>
            <a:r>
              <a:rPr lang="hu-HU" sz="2800" dirty="0">
                <a:latin typeface="+mn-lt"/>
                <a:cs typeface="+mn-cs"/>
              </a:rPr>
              <a:t>			befejezés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hu-HU" sz="2800" dirty="0">
                <a:latin typeface="+mn-lt"/>
                <a:cs typeface="+mn-cs"/>
              </a:rPr>
              <a:t>					</a:t>
            </a:r>
            <a:r>
              <a:rPr lang="hu-HU" sz="2800" dirty="0" err="1">
                <a:latin typeface="+mn-lt"/>
                <a:cs typeface="+mn-cs"/>
              </a:rPr>
              <a:t>the</a:t>
            </a:r>
            <a:r>
              <a:rPr lang="hu-HU" sz="2800" dirty="0">
                <a:latin typeface="+mn-lt"/>
                <a:cs typeface="+mn-cs"/>
              </a:rPr>
              <a:t> end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hu-HU" sz="2800" dirty="0">
                <a:latin typeface="+mn-lt"/>
                <a:cs typeface="+mn-cs"/>
              </a:rPr>
              <a:t>					</a:t>
            </a:r>
            <a:r>
              <a:rPr lang="hu-HU" sz="2800" dirty="0" err="1">
                <a:latin typeface="+mn-lt"/>
                <a:cs typeface="+mn-cs"/>
              </a:rPr>
              <a:t>Ende</a:t>
            </a:r>
            <a:endParaRPr lang="hu-HU" sz="2800" dirty="0">
              <a:latin typeface="+mn-lt"/>
              <a:cs typeface="+mn-cs"/>
            </a:endParaRP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hu-HU" sz="2800" dirty="0">
                <a:latin typeface="+mn-lt"/>
                <a:cs typeface="+mn-cs"/>
              </a:rPr>
              <a:t>					kampec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hu-HU" sz="2800" dirty="0">
                <a:latin typeface="+mn-lt"/>
                <a:cs typeface="+mn-cs"/>
              </a:rPr>
              <a:t>					</a:t>
            </a:r>
            <a:r>
              <a:rPr lang="hu-HU" sz="2800" dirty="0" err="1">
                <a:latin typeface="+mn-lt"/>
                <a:cs typeface="+mn-cs"/>
              </a:rPr>
              <a:t>konyec</a:t>
            </a:r>
            <a:endParaRPr lang="hu-HU" sz="2800" dirty="0">
              <a:latin typeface="+mn-lt"/>
              <a:cs typeface="+mn-cs"/>
            </a:endParaRP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hu-HU" sz="2800" dirty="0">
                <a:latin typeface="+mn-lt"/>
                <a:cs typeface="+mn-cs"/>
              </a:rPr>
              <a:t>	</a:t>
            </a:r>
            <a:r>
              <a:rPr lang="hu-HU" sz="2800" i="1" dirty="0">
                <a:solidFill>
                  <a:srgbClr val="FF0000"/>
                </a:solidFill>
                <a:latin typeface="+mn-lt"/>
                <a:cs typeface="+mn-cs"/>
              </a:rPr>
              <a:t>generikus fölérendeltje</a:t>
            </a:r>
            <a:r>
              <a:rPr lang="hu-HU" sz="2800" dirty="0">
                <a:latin typeface="+mn-lt"/>
                <a:cs typeface="+mn-cs"/>
              </a:rPr>
              <a:t>	időpont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hu-HU" sz="2800" dirty="0">
                <a:latin typeface="+mn-lt"/>
                <a:cs typeface="+mn-cs"/>
              </a:rPr>
              <a:t>	</a:t>
            </a:r>
            <a:r>
              <a:rPr lang="hu-HU" sz="2800" i="1" dirty="0">
                <a:solidFill>
                  <a:srgbClr val="FF0000"/>
                </a:solidFill>
                <a:latin typeface="+mn-lt"/>
                <a:cs typeface="+mn-cs"/>
              </a:rPr>
              <a:t>egésze	</a:t>
            </a:r>
            <a:r>
              <a:rPr lang="hu-HU" sz="2800" dirty="0">
                <a:latin typeface="+mn-lt"/>
                <a:cs typeface="+mn-cs"/>
              </a:rPr>
              <a:t>		lét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hu-HU" sz="2800" dirty="0">
                <a:latin typeface="+mn-lt"/>
                <a:cs typeface="+mn-cs"/>
              </a:rPr>
              <a:t>	</a:t>
            </a:r>
            <a:r>
              <a:rPr lang="hu-HU" sz="2800" i="1" dirty="0">
                <a:solidFill>
                  <a:srgbClr val="FF0000"/>
                </a:solidFill>
                <a:latin typeface="+mn-lt"/>
                <a:cs typeface="+mn-cs"/>
              </a:rPr>
              <a:t>előzménye</a:t>
            </a:r>
            <a:r>
              <a:rPr lang="hu-HU" sz="2800" dirty="0">
                <a:latin typeface="+mn-lt"/>
                <a:cs typeface="+mn-cs"/>
              </a:rPr>
              <a:t>			kezdet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hu-HU" sz="2800" dirty="0">
                <a:latin typeface="+mn-lt"/>
                <a:cs typeface="+mn-cs"/>
              </a:rPr>
              <a:t>	</a:t>
            </a:r>
            <a:r>
              <a:rPr lang="hu-HU" sz="2800" i="1" dirty="0">
                <a:solidFill>
                  <a:srgbClr val="FF0000"/>
                </a:solidFill>
                <a:latin typeface="+mn-lt"/>
                <a:cs typeface="+mn-cs"/>
              </a:rPr>
              <a:t>folytatása</a:t>
            </a:r>
            <a:r>
              <a:rPr lang="hu-HU" sz="2800" dirty="0">
                <a:latin typeface="+mn-lt"/>
                <a:cs typeface="+mn-cs"/>
              </a:rPr>
              <a:t>			semmi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hu-HU" sz="2800" dirty="0">
                <a:latin typeface="+mn-lt"/>
                <a:cs typeface="+mn-cs"/>
              </a:rPr>
              <a:t>	</a:t>
            </a:r>
            <a:r>
              <a:rPr lang="hu-HU" sz="2800" i="1" dirty="0">
                <a:solidFill>
                  <a:srgbClr val="FF0000"/>
                </a:solidFill>
                <a:latin typeface="+mn-lt"/>
                <a:cs typeface="+mn-cs"/>
              </a:rPr>
              <a:t>lásd még	</a:t>
            </a:r>
            <a:r>
              <a:rPr lang="hu-HU" sz="2800" dirty="0">
                <a:latin typeface="+mn-lt"/>
                <a:cs typeface="+mn-cs"/>
              </a:rPr>
              <a:t>		előadás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hu-HU" sz="2800" dirty="0">
                <a:latin typeface="+mn-lt"/>
                <a:cs typeface="+mn-cs"/>
              </a:rPr>
              <a:t>	</a:t>
            </a:r>
            <a:r>
              <a:rPr lang="hu-HU" sz="2800" b="1" dirty="0">
                <a:solidFill>
                  <a:srgbClr val="FF3300"/>
                </a:solidFill>
                <a:latin typeface="+mn-lt"/>
                <a:cs typeface="+mn-cs"/>
              </a:rPr>
              <a:t>típusa	</a:t>
            </a:r>
            <a:r>
              <a:rPr lang="hu-HU" sz="2800" dirty="0">
                <a:latin typeface="+mn-lt"/>
                <a:cs typeface="+mn-cs"/>
              </a:rPr>
              <a:t>		</a:t>
            </a:r>
            <a:r>
              <a:rPr lang="hu-HU" sz="2800" b="1" dirty="0">
                <a:solidFill>
                  <a:srgbClr val="000099"/>
                </a:solidFill>
                <a:latin typeface="+mn-lt"/>
                <a:cs typeface="+mn-cs"/>
              </a:rPr>
              <a:t>megkönnyebbülés</a:t>
            </a:r>
          </a:p>
          <a:p>
            <a:pPr eaLnBrk="0" hangingPunct="0">
              <a:lnSpc>
                <a:spcPct val="75000"/>
              </a:lnSpc>
              <a:spcBef>
                <a:spcPct val="40000"/>
              </a:spcBef>
              <a:defRPr/>
            </a:pPr>
            <a:endParaRPr lang="hu-HU" sz="1600" dirty="0">
              <a:latin typeface="+mn-lt"/>
              <a:cs typeface="+mn-cs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963612" y="5554663"/>
            <a:ext cx="7280897" cy="554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251380" cy="7190570"/>
          </a:xfrm>
          <a:ln>
            <a:solidFill>
              <a:srgbClr val="0000FF"/>
            </a:solidFill>
          </a:ln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hu-HU" b="1" dirty="0" smtClean="0">
                <a:solidFill>
                  <a:srgbClr val="0000FF"/>
                </a:solidFill>
                <a:latin typeface="+mj-lt"/>
                <a:ea typeface="Times New Roman"/>
              </a:rPr>
              <a:t>Mi a viszonya a névtereknek a filozófiához?</a:t>
            </a:r>
            <a:endParaRPr lang="hu-HU" b="1" dirty="0" smtClean="0">
              <a:solidFill>
                <a:srgbClr val="0000FF"/>
              </a:solidFill>
              <a:latin typeface="+mj-lt"/>
            </a:endParaRPr>
          </a:p>
          <a:p>
            <a:pPr>
              <a:buNone/>
            </a:pPr>
            <a:endParaRPr lang="hu-HU" sz="2000" dirty="0" smtClean="0"/>
          </a:p>
          <a:p>
            <a:pPr marL="0" indent="0">
              <a:buNone/>
            </a:pPr>
            <a:r>
              <a:rPr lang="hu-HU" sz="2000" dirty="0" smtClean="0"/>
              <a:t>Valójában az a kérdés, hogy egyáltalán mi a névterek értelme? Többről van szó, mint puszta alkalmazásról.</a:t>
            </a:r>
          </a:p>
          <a:p>
            <a:pPr>
              <a:buNone/>
            </a:pPr>
            <a:endParaRPr lang="hu-HU" sz="2000" dirty="0" smtClean="0"/>
          </a:p>
          <a:p>
            <a:pPr>
              <a:buNone/>
            </a:pPr>
            <a:r>
              <a:rPr lang="hu-HU" sz="2000" dirty="0" smtClean="0"/>
              <a:t>Előbb azonban nézzük meg magát a filozófiát.</a:t>
            </a:r>
          </a:p>
          <a:p>
            <a:pPr>
              <a:buNone/>
            </a:pPr>
            <a:r>
              <a:rPr lang="hu-HU" sz="2000" dirty="0" smtClean="0">
                <a:solidFill>
                  <a:srgbClr val="FF0000"/>
                </a:solidFill>
              </a:rPr>
              <a:t>Egy derűlátó:</a:t>
            </a:r>
          </a:p>
          <a:p>
            <a:r>
              <a:rPr lang="hu-HU" sz="2000" dirty="0" smtClean="0"/>
              <a:t>„</a:t>
            </a:r>
            <a:r>
              <a:rPr lang="hu-HU" sz="2000" i="1" dirty="0" smtClean="0"/>
              <a:t>A filozófia célja vagy feladata az, hogy javunkra használhatjuk fel a korábban megismert hatásokat.</a:t>
            </a:r>
            <a:r>
              <a:rPr lang="hu-HU" sz="2000" dirty="0" smtClean="0"/>
              <a:t>” Thomas Hobbes (1588–1679)</a:t>
            </a:r>
          </a:p>
          <a:p>
            <a:pPr>
              <a:buNone/>
            </a:pPr>
            <a:r>
              <a:rPr lang="hu-HU" sz="2000" dirty="0" smtClean="0">
                <a:solidFill>
                  <a:srgbClr val="FF0000"/>
                </a:solidFill>
              </a:rPr>
              <a:t>Egy kiábrándító:</a:t>
            </a:r>
          </a:p>
          <a:p>
            <a:r>
              <a:rPr lang="hu-HU" sz="2000" dirty="0" smtClean="0"/>
              <a:t>“</a:t>
            </a:r>
            <a:r>
              <a:rPr lang="hu-HU" sz="2000" i="1" dirty="0" smtClean="0"/>
              <a:t>…a filozófia célja, hogy megmutassa a légynek a csapdából kivezető utat.</a:t>
            </a:r>
            <a:r>
              <a:rPr lang="hu-HU" sz="2000" dirty="0" smtClean="0"/>
              <a:t>” Wittgenstein. Ludwig Wittgenstein (1889–1951)</a:t>
            </a:r>
          </a:p>
          <a:p>
            <a:pPr>
              <a:buNone/>
            </a:pPr>
            <a:r>
              <a:rPr lang="hu-HU" sz="2000" dirty="0" smtClean="0">
                <a:solidFill>
                  <a:srgbClr val="FF0000"/>
                </a:solidFill>
              </a:rPr>
              <a:t>Egy semleges:</a:t>
            </a:r>
          </a:p>
          <a:p>
            <a:r>
              <a:rPr lang="hu-HU" sz="2000" dirty="0" smtClean="0"/>
              <a:t>„</a:t>
            </a:r>
            <a:r>
              <a:rPr lang="hu-HU" sz="2000" i="1" dirty="0" smtClean="0"/>
              <a:t>A filozófia a megismerés módszereinek, elveinek és érvényességének a kutatása.</a:t>
            </a:r>
            <a:r>
              <a:rPr lang="hu-HU" sz="2000" dirty="0" smtClean="0"/>
              <a:t>” </a:t>
            </a:r>
            <a:r>
              <a:rPr lang="hu-HU" sz="2000" dirty="0" err="1" smtClean="0"/>
              <a:t>Wikipédia</a:t>
            </a:r>
            <a:r>
              <a:rPr lang="hu-HU" sz="2000" dirty="0" smtClean="0"/>
              <a:t>, német (2017)</a:t>
            </a:r>
          </a:p>
          <a:p>
            <a:pPr>
              <a:lnSpc>
                <a:spcPct val="80000"/>
              </a:lnSpc>
              <a:buFontTx/>
              <a:buNone/>
            </a:pPr>
            <a:endParaRPr lang="hu-HU" sz="20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hu-HU" sz="2000" dirty="0" smtClean="0"/>
              <a:t>Az összes meghatározásban közös:</a:t>
            </a:r>
            <a:r>
              <a:rPr lang="hu-HU" sz="2400" dirty="0" smtClean="0"/>
              <a:t> </a:t>
            </a:r>
            <a:endParaRPr lang="hu-HU" sz="2400" dirty="0"/>
          </a:p>
          <a:p>
            <a:pPr algn="ctr">
              <a:lnSpc>
                <a:spcPct val="80000"/>
              </a:lnSpc>
              <a:buFontTx/>
              <a:buNone/>
            </a:pPr>
            <a:r>
              <a:rPr lang="hu-HU" sz="2000" dirty="0" smtClean="0"/>
              <a:t>mintha </a:t>
            </a:r>
            <a:r>
              <a:rPr lang="hu-HU" sz="2000" dirty="0" smtClean="0">
                <a:solidFill>
                  <a:srgbClr val="FF0000"/>
                </a:solidFill>
              </a:rPr>
              <a:t>a megértés, a gondolkodás </a:t>
            </a:r>
            <a:r>
              <a:rPr lang="hu-HU" sz="2000" b="1" dirty="0" smtClean="0">
                <a:solidFill>
                  <a:srgbClr val="FF0000"/>
                </a:solidFill>
              </a:rPr>
              <a:t>alapvető</a:t>
            </a:r>
            <a:r>
              <a:rPr lang="hu-HU" sz="2000" dirty="0" smtClean="0">
                <a:solidFill>
                  <a:srgbClr val="FF0000"/>
                </a:solidFill>
              </a:rPr>
              <a:t> természetéről </a:t>
            </a:r>
            <a:r>
              <a:rPr lang="hu-HU" sz="2000" dirty="0" smtClean="0"/>
              <a:t>lenne szó.</a:t>
            </a:r>
            <a:endParaRPr lang="hu-HU" sz="2000" i="1" dirty="0">
              <a:solidFill>
                <a:srgbClr val="FF33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hu-HU" sz="16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hu-HU" sz="1600" dirty="0" smtClean="0"/>
              <a:t>			</a:t>
            </a:r>
            <a:r>
              <a:rPr lang="hu-HU" sz="1600" dirty="0" smtClean="0">
                <a:solidFill>
                  <a:schemeClr val="bg1">
                    <a:lumMod val="50000"/>
                  </a:schemeClr>
                </a:solidFill>
              </a:rPr>
              <a:t>A megértés, gondolkodás több szaktudomány tárgya is (kognitív tudományok).</a:t>
            </a:r>
            <a:endParaRPr lang="hu-HU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7190570"/>
          </a:xfrm>
          <a:ln>
            <a:solidFill>
              <a:srgbClr val="0000FF"/>
            </a:solidFill>
          </a:ln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hu-HU" b="1" dirty="0" smtClean="0">
                <a:solidFill>
                  <a:srgbClr val="0000FF"/>
                </a:solidFill>
                <a:latin typeface="+mj-lt"/>
                <a:ea typeface="Times New Roman"/>
              </a:rPr>
              <a:t>A névterek legfontosabb jellemzői</a:t>
            </a:r>
            <a:endParaRPr lang="hu-HU" b="1" dirty="0" smtClean="0">
              <a:solidFill>
                <a:srgbClr val="0000FF"/>
              </a:solidFill>
              <a:latin typeface="+mj-lt"/>
            </a:endParaRPr>
          </a:p>
          <a:p>
            <a:pPr>
              <a:buNone/>
            </a:pPr>
            <a:r>
              <a:rPr lang="hu-HU" sz="2000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</a:p>
          <a:p>
            <a:pPr>
              <a:buNone/>
            </a:pPr>
            <a:r>
              <a:rPr lang="hu-HU" sz="2000" dirty="0" smtClean="0">
                <a:solidFill>
                  <a:srgbClr val="0000FF"/>
                </a:solidFill>
              </a:rPr>
              <a:t>A névterek elődei: </a:t>
            </a:r>
            <a:r>
              <a:rPr lang="hu-HU" sz="2000" dirty="0" smtClean="0">
                <a:solidFill>
                  <a:srgbClr val="FF0000"/>
                </a:solidFill>
              </a:rPr>
              <a:t>az értelmező szótárak</a:t>
            </a:r>
          </a:p>
          <a:p>
            <a:pPr>
              <a:buNone/>
            </a:pPr>
            <a:endParaRPr lang="hu-HU" sz="2000" dirty="0" smtClean="0"/>
          </a:p>
          <a:p>
            <a:pPr>
              <a:buNone/>
            </a:pPr>
            <a:r>
              <a:rPr lang="hu-HU" sz="2000" dirty="0" smtClean="0">
                <a:solidFill>
                  <a:schemeClr val="bg1">
                    <a:lumMod val="65000"/>
                  </a:schemeClr>
                </a:solidFill>
              </a:rPr>
              <a:t>Normatív – közmegegyezést tükröző – nyelvi rendszerek.</a:t>
            </a:r>
          </a:p>
          <a:p>
            <a:pPr>
              <a:buNone/>
            </a:pPr>
            <a:r>
              <a:rPr lang="hu-HU" sz="2000" dirty="0" smtClean="0"/>
              <a:t>A számítástechnikai eszközök alkalmazása, a webes megjelenítés következtében</a:t>
            </a:r>
          </a:p>
          <a:p>
            <a:pPr>
              <a:buNone/>
            </a:pPr>
            <a:r>
              <a:rPr lang="hu-HU" sz="2000" dirty="0" smtClean="0"/>
              <a:t>– sokkal több a szó (lexikai egység), mint a hagyományos értelmező szótárakban;</a:t>
            </a:r>
          </a:p>
          <a:p>
            <a:pPr>
              <a:buNone/>
            </a:pPr>
            <a:r>
              <a:rPr lang="hu-HU" sz="2000" dirty="0" smtClean="0"/>
              <a:t>– sokkal több, a szavakra vonatkozó </a:t>
            </a:r>
            <a:r>
              <a:rPr lang="hu-HU" sz="2000" dirty="0" err="1" smtClean="0"/>
              <a:t>metaadat</a:t>
            </a:r>
            <a:r>
              <a:rPr lang="hu-HU" sz="2000" dirty="0" smtClean="0"/>
              <a:t>;</a:t>
            </a:r>
          </a:p>
          <a:p>
            <a:pPr>
              <a:buNone/>
            </a:pPr>
            <a:r>
              <a:rPr lang="hu-HU" sz="2000" dirty="0" smtClean="0"/>
              <a:t>– „térbeli” (egy időben azonos változatok) és </a:t>
            </a:r>
            <a:r>
              <a:rPr lang="hu-HU" sz="2000" dirty="0" smtClean="0"/>
              <a:t>időben rétegezett;</a:t>
            </a:r>
            <a:endParaRPr lang="hu-HU" sz="2000" dirty="0" smtClean="0"/>
          </a:p>
          <a:p>
            <a:pPr>
              <a:buNone/>
            </a:pPr>
            <a:r>
              <a:rPr lang="hu-HU" sz="2000" dirty="0" smtClean="0"/>
              <a:t>– </a:t>
            </a:r>
            <a:r>
              <a:rPr lang="hu-HU" sz="2000" b="1" dirty="0" smtClean="0"/>
              <a:t>főleg:</a:t>
            </a:r>
            <a:r>
              <a:rPr lang="hu-HU" sz="2000" dirty="0" smtClean="0"/>
              <a:t> </a:t>
            </a:r>
            <a:r>
              <a:rPr lang="hu-HU" sz="2000" dirty="0" smtClean="0">
                <a:solidFill>
                  <a:srgbClr val="0000FF"/>
                </a:solidFill>
              </a:rPr>
              <a:t>morfológiai és szemantikai relációk megjelenítése.</a:t>
            </a:r>
          </a:p>
          <a:p>
            <a:pPr>
              <a:buNone/>
            </a:pPr>
            <a:endParaRPr lang="hu-HU" sz="2000" dirty="0" smtClean="0"/>
          </a:p>
          <a:p>
            <a:pPr>
              <a:buNone/>
            </a:pPr>
            <a:r>
              <a:rPr lang="hu-HU" sz="2000" dirty="0" smtClean="0"/>
              <a:t>Az eredmény:</a:t>
            </a:r>
          </a:p>
          <a:p>
            <a:pPr>
              <a:buNone/>
            </a:pPr>
            <a:r>
              <a:rPr lang="hu-HU" sz="2000" dirty="0" smtClean="0"/>
              <a:t>– nagyságrendekkel gazdagabb </a:t>
            </a:r>
            <a:r>
              <a:rPr lang="hu-HU" sz="2000" dirty="0" smtClean="0"/>
              <a:t>a </a:t>
            </a:r>
            <a:r>
              <a:rPr lang="hu-HU" sz="2000" dirty="0" smtClean="0"/>
              <a:t>jelentéskifejező </a:t>
            </a:r>
            <a:r>
              <a:rPr lang="hu-HU" sz="2000" dirty="0" smtClean="0"/>
              <a:t>képesség;</a:t>
            </a:r>
            <a:endParaRPr lang="hu-HU" sz="2000" dirty="0" smtClean="0"/>
          </a:p>
          <a:p>
            <a:pPr>
              <a:buNone/>
            </a:pPr>
            <a:r>
              <a:rPr lang="hu-HU" sz="2000" dirty="0" smtClean="0"/>
              <a:t>– jobban reprezentálják a megértés nyelvi és </a:t>
            </a:r>
            <a:r>
              <a:rPr lang="hu-HU" sz="2000" dirty="0" smtClean="0">
                <a:latin typeface="Old English Text MT" pitchFamily="66" charset="0"/>
              </a:rPr>
              <a:t>fogalmi</a:t>
            </a:r>
            <a:r>
              <a:rPr lang="hu-HU" sz="2000" dirty="0" smtClean="0"/>
              <a:t> közegét.</a:t>
            </a:r>
          </a:p>
          <a:p>
            <a:pPr marL="0" indent="0" algn="ctr">
              <a:spcBef>
                <a:spcPts val="1800"/>
              </a:spcBef>
              <a:buNone/>
            </a:pPr>
            <a:r>
              <a:rPr lang="hu-HU" sz="2000" dirty="0" smtClean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hu-HU" b="1" dirty="0" smtClean="0">
                <a:solidFill>
                  <a:srgbClr val="0000FF"/>
                </a:solidFill>
              </a:rPr>
              <a:t>Nagyobb a szemantikai </a:t>
            </a:r>
            <a:r>
              <a:rPr lang="hu-HU" b="1" dirty="0" smtClean="0">
                <a:solidFill>
                  <a:srgbClr val="0000FF"/>
                </a:solidFill>
              </a:rPr>
              <a:t>erő</a:t>
            </a:r>
            <a:r>
              <a:rPr lang="hu-HU" b="1" dirty="0" smtClean="0">
                <a:solidFill>
                  <a:srgbClr val="0000FF"/>
                </a:solidFill>
              </a:rPr>
              <a:t>	</a:t>
            </a:r>
          </a:p>
        </p:txBody>
      </p:sp>
      <p:sp>
        <p:nvSpPr>
          <p:cNvPr id="3" name="Vágott nyíl jobbra 2"/>
          <p:cNvSpPr/>
          <p:nvPr/>
        </p:nvSpPr>
        <p:spPr>
          <a:xfrm>
            <a:off x="899490" y="6165380"/>
            <a:ext cx="648090" cy="28804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4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50" y="476590"/>
            <a:ext cx="1656230" cy="109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1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330" y="476590"/>
            <a:ext cx="864120" cy="1086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08380" y="3645030"/>
            <a:ext cx="1691600" cy="1158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églalap 7"/>
          <p:cNvSpPr/>
          <p:nvPr/>
        </p:nvSpPr>
        <p:spPr>
          <a:xfrm>
            <a:off x="7236370" y="3645030"/>
            <a:ext cx="1728240" cy="115216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7190570"/>
          </a:xfrm>
          <a:ln>
            <a:solidFill>
              <a:srgbClr val="0000FF"/>
            </a:solidFill>
          </a:ln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hu-HU" b="1" dirty="0" smtClean="0">
                <a:solidFill>
                  <a:srgbClr val="0000FF"/>
                </a:solidFill>
                <a:latin typeface="+mj-lt"/>
                <a:ea typeface="Times New Roman"/>
              </a:rPr>
              <a:t>A (meg)értés közege, „világa” 1.</a:t>
            </a:r>
            <a:endParaRPr lang="hu-HU" b="1" dirty="0" smtClean="0">
              <a:solidFill>
                <a:srgbClr val="0000FF"/>
              </a:solidFill>
              <a:latin typeface="+mj-lt"/>
            </a:endParaRPr>
          </a:p>
          <a:p>
            <a:pPr>
              <a:buNone/>
            </a:pPr>
            <a:r>
              <a:rPr lang="hu-HU" sz="2000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</a:p>
          <a:p>
            <a:pPr algn="ctr">
              <a:buNone/>
            </a:pPr>
            <a:r>
              <a:rPr lang="hu-HU" sz="2000" dirty="0" smtClean="0">
                <a:solidFill>
                  <a:schemeClr val="bg1">
                    <a:lumMod val="65000"/>
                  </a:schemeClr>
                </a:solidFill>
              </a:rPr>
              <a:t>Nem a fizikai eszközről van szó, mint az agy, </a:t>
            </a:r>
            <a:r>
              <a:rPr lang="hu-HU" sz="2000" dirty="0" smtClean="0">
                <a:solidFill>
                  <a:schemeClr val="bg1">
                    <a:lumMod val="65000"/>
                  </a:schemeClr>
                </a:solidFill>
                <a:latin typeface="Times New Roman"/>
                <a:cs typeface="Times New Roman"/>
              </a:rPr>
              <a:t>→</a:t>
            </a:r>
            <a:r>
              <a:rPr lang="hu-HU" sz="2000" dirty="0" smtClean="0">
                <a:solidFill>
                  <a:schemeClr val="bg1">
                    <a:lumMod val="65000"/>
                  </a:schemeClr>
                </a:solidFill>
              </a:rPr>
              <a:t>az elme, hanem a tudatról.</a:t>
            </a:r>
          </a:p>
          <a:p>
            <a:pPr>
              <a:buNone/>
            </a:pPr>
            <a:endParaRPr lang="hu-HU" sz="2000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hu-HU" sz="2000" b="1" dirty="0" smtClean="0">
                <a:solidFill>
                  <a:srgbClr val="0000FF"/>
                </a:solidFill>
              </a:rPr>
              <a:t>A konkrét közeg</a:t>
            </a:r>
          </a:p>
          <a:p>
            <a:pPr>
              <a:buNone/>
            </a:pPr>
            <a:r>
              <a:rPr lang="hu-HU" sz="2000" dirty="0" smtClean="0"/>
              <a:t>a nyelv (a közlés eszköze). Ezáltal keletkezik a jelentés.</a:t>
            </a:r>
          </a:p>
          <a:p>
            <a:pPr>
              <a:buNone/>
            </a:pPr>
            <a:r>
              <a:rPr lang="hu-HU" sz="2000" dirty="0" smtClean="0"/>
              <a:t>			A nyelv jól </a:t>
            </a:r>
            <a:r>
              <a:rPr lang="hu-HU" sz="2000" i="1" u="sng" dirty="0" smtClean="0"/>
              <a:t>formált</a:t>
            </a:r>
            <a:r>
              <a:rPr lang="hu-HU" sz="2000" dirty="0" smtClean="0"/>
              <a:t> használata az érthetőség feltétele.</a:t>
            </a:r>
          </a:p>
          <a:p>
            <a:pPr>
              <a:buNone/>
            </a:pPr>
            <a:r>
              <a:rPr lang="hu-HU" sz="2000" dirty="0" smtClean="0"/>
              <a:t>			„</a:t>
            </a:r>
            <a:r>
              <a:rPr lang="hu-HU" sz="2000" i="1" dirty="0" smtClean="0"/>
              <a:t>Szóból ért az ember!</a:t>
            </a:r>
            <a:r>
              <a:rPr lang="hu-HU" sz="2000" dirty="0" smtClean="0"/>
              <a:t>”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hu-HU" sz="2000" dirty="0" smtClean="0"/>
              <a:t>A </a:t>
            </a:r>
            <a:r>
              <a:rPr lang="hu-HU" sz="2000" b="1" dirty="0" smtClean="0"/>
              <a:t>szó</a:t>
            </a:r>
            <a:r>
              <a:rPr lang="hu-HU" sz="2000" dirty="0" smtClean="0"/>
              <a:t> = a hangalak és íráskép szempontjából megfogalmazott nyelvi egység.</a:t>
            </a:r>
          </a:p>
          <a:p>
            <a:pPr marL="0" indent="0">
              <a:buNone/>
            </a:pPr>
            <a:r>
              <a:rPr lang="hu-HU" sz="2000" dirty="0" smtClean="0"/>
              <a:t>		Az ember a szavak </a:t>
            </a:r>
            <a:r>
              <a:rPr lang="hu-HU" sz="2000" dirty="0" smtClean="0">
                <a:solidFill>
                  <a:srgbClr val="FF0066"/>
                </a:solidFill>
              </a:rPr>
              <a:t>jelentéséből</a:t>
            </a:r>
            <a:r>
              <a:rPr lang="hu-HU" sz="2000" dirty="0" smtClean="0"/>
              <a:t> ért.	 </a:t>
            </a:r>
            <a:r>
              <a:rPr lang="hu-HU" sz="1200" dirty="0" smtClean="0"/>
              <a:t>De akkor miért „névtér”?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hu-HU" sz="2000" dirty="0" smtClean="0"/>
              <a:t>A </a:t>
            </a:r>
            <a:r>
              <a:rPr lang="hu-HU" sz="2000" b="1" dirty="0" smtClean="0"/>
              <a:t>né</a:t>
            </a:r>
            <a:r>
              <a:rPr lang="hu-HU" sz="2000" dirty="0" smtClean="0"/>
              <a:t>v = az azonosítás szempontjából megfogalmazott nyelvi egység.</a:t>
            </a:r>
          </a:p>
          <a:p>
            <a:pPr marL="1879600" indent="0">
              <a:spcBef>
                <a:spcPts val="0"/>
              </a:spcBef>
              <a:buNone/>
            </a:pPr>
            <a:r>
              <a:rPr lang="hu-HU" sz="2000" dirty="0" smtClean="0"/>
              <a:t>Hogy egy szó jelentését értsük, tudnunk kell, mit azonosít.</a:t>
            </a:r>
          </a:p>
          <a:p>
            <a:pPr marL="1879600" indent="0">
              <a:spcBef>
                <a:spcPts val="0"/>
              </a:spcBef>
              <a:buNone/>
            </a:pPr>
            <a:r>
              <a:rPr lang="hu-HU" sz="2000" dirty="0" smtClean="0"/>
              <a:t>A névvel végzett azonosítás azonban </a:t>
            </a:r>
            <a:r>
              <a:rPr lang="hu-HU" sz="2000" dirty="0" smtClean="0">
                <a:solidFill>
                  <a:srgbClr val="FF0066"/>
                </a:solidFill>
              </a:rPr>
              <a:t>egyáltalán nem pontos</a:t>
            </a:r>
            <a:r>
              <a:rPr lang="hu-HU" sz="2000" dirty="0" smtClean="0"/>
              <a:t>.</a:t>
            </a:r>
          </a:p>
          <a:p>
            <a:pPr marL="361950" indent="0">
              <a:spcBef>
                <a:spcPts val="1800"/>
              </a:spcBef>
              <a:buNone/>
            </a:pPr>
            <a:r>
              <a:rPr lang="hu-HU" sz="2000" dirty="0" err="1" smtClean="0"/>
              <a:t>Szinonímák</a:t>
            </a:r>
            <a:r>
              <a:rPr lang="hu-HU" sz="2000" dirty="0" smtClean="0"/>
              <a:t> (különböző alakú, azonos jelentésű szavak/nevek) és</a:t>
            </a:r>
          </a:p>
          <a:p>
            <a:pPr marL="361950" indent="0">
              <a:spcBef>
                <a:spcPts val="0"/>
              </a:spcBef>
              <a:buNone/>
            </a:pPr>
            <a:r>
              <a:rPr lang="hu-HU" sz="2000" dirty="0" err="1" smtClean="0"/>
              <a:t>Homonímák</a:t>
            </a:r>
            <a:r>
              <a:rPr lang="hu-HU" sz="2000" dirty="0" smtClean="0"/>
              <a:t> (azonos alakú, különböző jelentésű szavak/nevek).</a:t>
            </a:r>
          </a:p>
          <a:p>
            <a:pPr marL="712788" indent="0">
              <a:spcBef>
                <a:spcPts val="1800"/>
              </a:spcBef>
              <a:buNone/>
            </a:pPr>
            <a:r>
              <a:rPr lang="hu-HU" sz="2000" dirty="0" smtClean="0">
                <a:solidFill>
                  <a:schemeClr val="bg1">
                    <a:lumMod val="65000"/>
                  </a:schemeClr>
                </a:solidFill>
              </a:rPr>
              <a:t>1. Nem az a természetes, ha értjük, hanem az, ha nem értjük egymást!</a:t>
            </a:r>
          </a:p>
          <a:p>
            <a:pPr marL="0" indent="0">
              <a:spcBef>
                <a:spcPts val="1800"/>
              </a:spcBef>
              <a:buNone/>
            </a:pPr>
            <a:endParaRPr lang="hu-HU" sz="2000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Vágott nyíl jobbra 2"/>
          <p:cNvSpPr/>
          <p:nvPr/>
        </p:nvSpPr>
        <p:spPr>
          <a:xfrm>
            <a:off x="107380" y="6093370"/>
            <a:ext cx="648090" cy="28804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380" y="0"/>
            <a:ext cx="9144000" cy="7190570"/>
          </a:xfrm>
          <a:ln>
            <a:solidFill>
              <a:srgbClr val="0000FF"/>
            </a:solidFill>
          </a:ln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hu-HU" b="1" dirty="0" smtClean="0">
                <a:solidFill>
                  <a:srgbClr val="0000FF"/>
                </a:solidFill>
                <a:latin typeface="+mj-lt"/>
                <a:ea typeface="Times New Roman"/>
              </a:rPr>
              <a:t>A (meg)értés közege, „világa” 1. (folyt.)</a:t>
            </a:r>
            <a:endParaRPr lang="hu-HU" b="1" dirty="0" smtClean="0">
              <a:solidFill>
                <a:srgbClr val="0000FF"/>
              </a:solidFill>
              <a:latin typeface="+mj-lt"/>
            </a:endParaRPr>
          </a:p>
          <a:p>
            <a:pPr>
              <a:buNone/>
            </a:pPr>
            <a:endParaRPr lang="hu-HU" sz="2000" dirty="0" smtClean="0">
              <a:solidFill>
                <a:schemeClr val="bg1">
                  <a:lumMod val="65000"/>
                </a:schemeClr>
              </a:solidFill>
            </a:endParaRPr>
          </a:p>
          <a:p>
            <a:pPr>
              <a:buNone/>
            </a:pPr>
            <a:r>
              <a:rPr lang="hu-HU" sz="2000" dirty="0" smtClean="0">
                <a:solidFill>
                  <a:srgbClr val="0000FF"/>
                </a:solidFill>
              </a:rPr>
              <a:t>A nevek két fajtája:</a:t>
            </a:r>
          </a:p>
          <a:p>
            <a:pPr marL="0" indent="0">
              <a:buNone/>
            </a:pPr>
            <a:r>
              <a:rPr lang="hu-HU" sz="2000" dirty="0" smtClean="0"/>
              <a:t>– </a:t>
            </a:r>
            <a:r>
              <a:rPr lang="hu-HU" sz="2000" b="1" dirty="0" smtClean="0"/>
              <a:t>tulajdonév</a:t>
            </a:r>
            <a:r>
              <a:rPr lang="hu-HU" sz="2000" dirty="0" smtClean="0"/>
              <a:t> (a konkrét individuum, előfordulás, a </a:t>
            </a:r>
            <a:r>
              <a:rPr lang="hu-HU" sz="2000" dirty="0" err="1" smtClean="0"/>
              <a:t>partikulárék</a:t>
            </a:r>
            <a:r>
              <a:rPr lang="hu-HU" sz="2000" dirty="0" smtClean="0"/>
              <a:t> azonosítása).</a:t>
            </a:r>
          </a:p>
          <a:p>
            <a:pPr marL="0" indent="0">
              <a:buNone/>
            </a:pPr>
            <a:r>
              <a:rPr lang="hu-HU" sz="2000" dirty="0" smtClean="0"/>
              <a:t>	(„Hobbes”, „</a:t>
            </a:r>
            <a:r>
              <a:rPr lang="hu-HU" sz="2000" dirty="0" err="1" smtClean="0"/>
              <a:t>Rin</a:t>
            </a:r>
            <a:r>
              <a:rPr lang="hu-HU" sz="2000" dirty="0" smtClean="0"/>
              <a:t> </a:t>
            </a:r>
            <a:r>
              <a:rPr lang="hu-HU" sz="2000" dirty="0" err="1" smtClean="0"/>
              <a:t>Tin</a:t>
            </a:r>
            <a:r>
              <a:rPr lang="hu-HU" sz="2000" dirty="0" smtClean="0"/>
              <a:t> </a:t>
            </a:r>
            <a:r>
              <a:rPr lang="hu-HU" sz="2000" dirty="0" err="1" smtClean="0"/>
              <a:t>Tin</a:t>
            </a:r>
            <a:r>
              <a:rPr lang="hu-HU" sz="2000" dirty="0" smtClean="0"/>
              <a:t>”, „</a:t>
            </a:r>
            <a:r>
              <a:rPr lang="hu-HU" sz="2000" dirty="0" err="1" smtClean="0"/>
              <a:t>Wikipédia</a:t>
            </a:r>
            <a:r>
              <a:rPr lang="hu-HU" sz="2000" dirty="0" smtClean="0"/>
              <a:t>”, „</a:t>
            </a:r>
            <a:r>
              <a:rPr lang="hu-HU" sz="2000" dirty="0" err="1" smtClean="0"/>
              <a:t>Networkshop</a:t>
            </a:r>
            <a:r>
              <a:rPr lang="hu-HU" sz="2000" dirty="0" smtClean="0"/>
              <a:t>”, „</a:t>
            </a:r>
            <a:r>
              <a:rPr lang="hu-HU" sz="2000" dirty="0" err="1" smtClean="0"/>
              <a:t>Csöbörcsök</a:t>
            </a:r>
            <a:r>
              <a:rPr lang="hu-HU" sz="2000" dirty="0" smtClean="0"/>
              <a:t>”);</a:t>
            </a:r>
          </a:p>
          <a:p>
            <a:pPr marL="0" indent="0">
              <a:buNone/>
            </a:pPr>
            <a:r>
              <a:rPr lang="hu-HU" sz="2000" dirty="0" smtClean="0"/>
              <a:t>	</a:t>
            </a:r>
            <a:r>
              <a:rPr lang="hu-HU" sz="2000" dirty="0" smtClean="0">
                <a:solidFill>
                  <a:srgbClr val="FF0066"/>
                </a:solidFill>
              </a:rPr>
              <a:t>Határozott</a:t>
            </a:r>
            <a:r>
              <a:rPr lang="hu-HU" sz="1200" dirty="0" smtClean="0"/>
              <a:t> </a:t>
            </a:r>
            <a:r>
              <a:rPr lang="hu-HU" sz="1200" dirty="0" err="1" smtClean="0"/>
              <a:t>kardinalitás</a:t>
            </a:r>
            <a:r>
              <a:rPr lang="hu-HU" sz="2000" dirty="0" smtClean="0"/>
              <a:t>: </a:t>
            </a:r>
            <a:r>
              <a:rPr lang="hu-HU" sz="2000" b="1" dirty="0" smtClean="0">
                <a:solidFill>
                  <a:srgbClr val="FF0066"/>
                </a:solidFill>
              </a:rPr>
              <a:t>1</a:t>
            </a:r>
            <a:r>
              <a:rPr lang="hu-HU" sz="2000" dirty="0" smtClean="0"/>
              <a:t> név : </a:t>
            </a:r>
            <a:r>
              <a:rPr lang="hu-HU" sz="2000" b="1" dirty="0" smtClean="0">
                <a:solidFill>
                  <a:srgbClr val="FF0066"/>
                </a:solidFill>
              </a:rPr>
              <a:t>1</a:t>
            </a:r>
            <a:r>
              <a:rPr lang="hu-HU" sz="2000" dirty="0" smtClean="0"/>
              <a:t> egyed</a:t>
            </a:r>
          </a:p>
          <a:p>
            <a:pPr marL="0" indent="0">
              <a:buNone/>
            </a:pPr>
            <a:r>
              <a:rPr lang="hu-HU" sz="2000" dirty="0" smtClean="0"/>
              <a:t>	</a:t>
            </a:r>
            <a:r>
              <a:rPr lang="hu-HU" sz="2000" dirty="0" smtClean="0">
                <a:solidFill>
                  <a:srgbClr val="FF0066"/>
                </a:solidFill>
              </a:rPr>
              <a:t>Határozatlan</a:t>
            </a:r>
            <a:r>
              <a:rPr lang="hu-HU" sz="2000" dirty="0" smtClean="0"/>
              <a:t> </a:t>
            </a:r>
            <a:r>
              <a:rPr lang="hu-HU" sz="1000" dirty="0" err="1" smtClean="0"/>
              <a:t>kardinalitás</a:t>
            </a:r>
            <a:r>
              <a:rPr lang="hu-HU" sz="1000" dirty="0" smtClean="0"/>
              <a:t> a </a:t>
            </a:r>
            <a:r>
              <a:rPr lang="hu-HU" sz="2000" dirty="0" smtClean="0"/>
              <a:t>kiegészítő elemek nélkül: </a:t>
            </a:r>
            <a:r>
              <a:rPr lang="hu-HU" sz="2000" b="1" dirty="0" smtClean="0">
                <a:solidFill>
                  <a:srgbClr val="FF0066"/>
                </a:solidFill>
              </a:rPr>
              <a:t>m</a:t>
            </a:r>
            <a:r>
              <a:rPr lang="hu-HU" sz="2000" dirty="0" smtClean="0"/>
              <a:t> név : </a:t>
            </a:r>
            <a:r>
              <a:rPr lang="hu-HU" sz="2000" b="1" dirty="0" smtClean="0">
                <a:solidFill>
                  <a:srgbClr val="FF0066"/>
                </a:solidFill>
              </a:rPr>
              <a:t>n</a:t>
            </a:r>
            <a:r>
              <a:rPr lang="hu-HU" sz="2000" dirty="0" smtClean="0"/>
              <a:t> egyed.</a:t>
            </a:r>
          </a:p>
          <a:p>
            <a:pPr marL="893763" indent="-893763">
              <a:buNone/>
            </a:pPr>
            <a:r>
              <a:rPr lang="hu-HU" sz="2000" dirty="0" smtClean="0"/>
              <a:t>	Reich Jenő (1905–1943), P. Howard, Gibson </a:t>
            </a:r>
            <a:r>
              <a:rPr lang="hu-HU" sz="2000" dirty="0" err="1" smtClean="0"/>
              <a:t>Lavery</a:t>
            </a:r>
            <a:r>
              <a:rPr lang="hu-HU" sz="2000" dirty="0" smtClean="0"/>
              <a:t>.</a:t>
            </a:r>
          </a:p>
          <a:p>
            <a:pPr marL="893763" indent="-893763">
              <a:buNone/>
            </a:pPr>
            <a:r>
              <a:rPr lang="hu-HU" sz="2000" dirty="0" smtClean="0"/>
              <a:t>	Reich Jenő (politológus).</a:t>
            </a:r>
          </a:p>
          <a:p>
            <a:pPr marL="0" indent="0">
              <a:buNone/>
            </a:pPr>
            <a:endParaRPr lang="hu-HU" sz="2000" dirty="0" smtClean="0"/>
          </a:p>
          <a:p>
            <a:pPr marL="180975" indent="-180975">
              <a:buNone/>
            </a:pPr>
            <a:r>
              <a:rPr lang="hu-HU" sz="2000" dirty="0" smtClean="0"/>
              <a:t>– </a:t>
            </a:r>
            <a:r>
              <a:rPr lang="hu-HU" sz="2000" b="1" dirty="0" smtClean="0"/>
              <a:t>általános név </a:t>
            </a:r>
            <a:r>
              <a:rPr lang="hu-HU" sz="2000" dirty="0" smtClean="0"/>
              <a:t>(</a:t>
            </a:r>
            <a:r>
              <a:rPr lang="hu-HU" sz="1000" dirty="0" smtClean="0"/>
              <a:t>az egyedivel szemben  </a:t>
            </a:r>
            <a:r>
              <a:rPr lang="hu-HU" sz="2000" dirty="0" smtClean="0"/>
              <a:t>az elvont gondolati forma, a fogalom, az </a:t>
            </a:r>
            <a:r>
              <a:rPr lang="hu-HU" sz="2000" dirty="0" err="1" smtClean="0"/>
              <a:t>univerzálék</a:t>
            </a:r>
            <a:r>
              <a:rPr lang="hu-HU" sz="2000" dirty="0" smtClean="0"/>
              <a:t> azonosítása).</a:t>
            </a:r>
          </a:p>
          <a:p>
            <a:pPr marL="0" indent="0">
              <a:buNone/>
            </a:pPr>
            <a:r>
              <a:rPr lang="hu-HU" sz="2000" dirty="0" smtClean="0"/>
              <a:t>	(„ember”, „gondolkodás”, „tiszteletre méltó”, „genetikus kód”)</a:t>
            </a:r>
          </a:p>
          <a:p>
            <a:pPr marL="0" indent="0">
              <a:buNone/>
            </a:pPr>
            <a:r>
              <a:rPr lang="hu-HU" sz="2000" dirty="0" smtClean="0"/>
              <a:t>	</a:t>
            </a:r>
            <a:r>
              <a:rPr lang="hu-HU" sz="2000" dirty="0" smtClean="0">
                <a:solidFill>
                  <a:srgbClr val="FF0066"/>
                </a:solidFill>
              </a:rPr>
              <a:t>Határozott</a:t>
            </a:r>
            <a:r>
              <a:rPr lang="hu-HU" sz="2000" dirty="0" smtClean="0"/>
              <a:t> </a:t>
            </a:r>
            <a:r>
              <a:rPr lang="hu-HU" sz="1200" dirty="0" err="1" smtClean="0"/>
              <a:t>kardinalitás</a:t>
            </a:r>
            <a:r>
              <a:rPr lang="hu-HU" sz="2000" dirty="0" smtClean="0"/>
              <a:t>: </a:t>
            </a:r>
            <a:r>
              <a:rPr lang="hu-HU" sz="2000" b="1" dirty="0" smtClean="0">
                <a:solidFill>
                  <a:srgbClr val="FF0066"/>
                </a:solidFill>
              </a:rPr>
              <a:t>1</a:t>
            </a:r>
            <a:r>
              <a:rPr lang="hu-HU" sz="2000" dirty="0" smtClean="0"/>
              <a:t> név : </a:t>
            </a:r>
            <a:r>
              <a:rPr lang="hu-HU" sz="2000" b="1" dirty="0" smtClean="0">
                <a:solidFill>
                  <a:srgbClr val="FF0066"/>
                </a:solidFill>
              </a:rPr>
              <a:t>n</a:t>
            </a:r>
            <a:r>
              <a:rPr lang="hu-HU" sz="2000" dirty="0" smtClean="0"/>
              <a:t> egyed	 </a:t>
            </a:r>
          </a:p>
          <a:p>
            <a:pPr marL="0" indent="0">
              <a:buNone/>
            </a:pPr>
            <a:r>
              <a:rPr lang="hu-HU" sz="2000" dirty="0" smtClean="0"/>
              <a:t>	</a:t>
            </a:r>
            <a:r>
              <a:rPr lang="hu-HU" sz="2000" dirty="0" smtClean="0">
                <a:solidFill>
                  <a:srgbClr val="FF0066"/>
                </a:solidFill>
              </a:rPr>
              <a:t>Határozatlan</a:t>
            </a:r>
            <a:r>
              <a:rPr lang="hu-HU" sz="2000" dirty="0" smtClean="0"/>
              <a:t> </a:t>
            </a:r>
            <a:r>
              <a:rPr lang="hu-HU" sz="1000" dirty="0" smtClean="0"/>
              <a:t>a </a:t>
            </a:r>
            <a:r>
              <a:rPr lang="hu-HU" sz="1000" dirty="0" err="1" smtClean="0"/>
              <a:t>kardinalitás</a:t>
            </a:r>
            <a:r>
              <a:rPr lang="hu-HU" sz="1000" dirty="0" smtClean="0"/>
              <a:t> </a:t>
            </a:r>
            <a:r>
              <a:rPr lang="hu-HU" sz="1000" dirty="0" err="1" smtClean="0"/>
              <a:t>a</a:t>
            </a:r>
            <a:r>
              <a:rPr lang="hu-HU" sz="1000" dirty="0" smtClean="0"/>
              <a:t> </a:t>
            </a:r>
            <a:r>
              <a:rPr lang="hu-HU" sz="2000" dirty="0" smtClean="0"/>
              <a:t>kiegészítő elemek nélkül: </a:t>
            </a:r>
            <a:r>
              <a:rPr lang="hu-HU" sz="2000" b="1" dirty="0" smtClean="0">
                <a:solidFill>
                  <a:srgbClr val="FF0066"/>
                </a:solidFill>
              </a:rPr>
              <a:t>m</a:t>
            </a:r>
            <a:r>
              <a:rPr lang="hu-HU" sz="2000" dirty="0" smtClean="0"/>
              <a:t> név : </a:t>
            </a:r>
            <a:r>
              <a:rPr lang="hu-HU" sz="2000" b="1" dirty="0" smtClean="0">
                <a:solidFill>
                  <a:srgbClr val="FF0066"/>
                </a:solidFill>
              </a:rPr>
              <a:t>n</a:t>
            </a:r>
            <a:r>
              <a:rPr lang="hu-HU" sz="2000" dirty="0" smtClean="0"/>
              <a:t> egyed.</a:t>
            </a:r>
          </a:p>
          <a:p>
            <a:pPr marL="893763" indent="-893763">
              <a:buNone/>
            </a:pPr>
            <a:r>
              <a:rPr lang="hu-HU" sz="2000" dirty="0" smtClean="0"/>
              <a:t>	„nyelv (szerv)”, „</a:t>
            </a:r>
            <a:r>
              <a:rPr lang="hu-HU" sz="2000" dirty="0" err="1" smtClean="0"/>
              <a:t>lingua</a:t>
            </a:r>
            <a:r>
              <a:rPr lang="hu-HU" sz="2000" dirty="0" smtClean="0"/>
              <a:t> (</a:t>
            </a:r>
            <a:r>
              <a:rPr lang="hu-HU" sz="2000" dirty="0" err="1" smtClean="0"/>
              <a:t>szerv</a:t>
            </a:r>
            <a:r>
              <a:rPr lang="hu-HU" sz="2000" dirty="0" smtClean="0"/>
              <a:t>)”, „</a:t>
            </a:r>
            <a:r>
              <a:rPr lang="hu-HU" sz="2000" dirty="0" err="1" smtClean="0"/>
              <a:t>Zunge</a:t>
            </a:r>
            <a:r>
              <a:rPr lang="hu-HU" sz="2000" dirty="0" smtClean="0"/>
              <a:t> (</a:t>
            </a:r>
            <a:r>
              <a:rPr lang="hu-HU" sz="2000" dirty="0" err="1" smtClean="0"/>
              <a:t>Organ</a:t>
            </a:r>
            <a:r>
              <a:rPr lang="hu-HU" sz="2000" dirty="0" smtClean="0"/>
              <a:t>)”, „</a:t>
            </a:r>
            <a:r>
              <a:rPr lang="hu-HU" sz="2000" dirty="0" err="1" smtClean="0"/>
              <a:t>Zunge</a:t>
            </a:r>
            <a:r>
              <a:rPr lang="hu-HU" sz="2000" dirty="0" smtClean="0"/>
              <a:t> (</a:t>
            </a:r>
            <a:r>
              <a:rPr lang="hu-HU" sz="2000" dirty="0" err="1" smtClean="0"/>
              <a:t>Bestandteil</a:t>
            </a:r>
            <a:r>
              <a:rPr lang="hu-HU" sz="2000" dirty="0" smtClean="0"/>
              <a:t>)”, „</a:t>
            </a:r>
            <a:r>
              <a:rPr lang="hu-HU" sz="2000" dirty="0" err="1" smtClean="0"/>
              <a:t>tongue</a:t>
            </a:r>
            <a:r>
              <a:rPr lang="hu-HU" sz="2000" dirty="0" smtClean="0"/>
              <a:t> (</a:t>
            </a:r>
            <a:r>
              <a:rPr lang="hu-HU" sz="2000" dirty="0" err="1" smtClean="0"/>
              <a:t>organ</a:t>
            </a:r>
            <a:r>
              <a:rPr lang="hu-HU" sz="2000" dirty="0" smtClean="0"/>
              <a:t>)”, „</a:t>
            </a:r>
            <a:r>
              <a:rPr lang="hu-HU" sz="2000" dirty="0" err="1" smtClean="0"/>
              <a:t>tongue</a:t>
            </a:r>
            <a:r>
              <a:rPr lang="hu-HU" sz="2000" dirty="0" smtClean="0"/>
              <a:t> (</a:t>
            </a:r>
            <a:r>
              <a:rPr lang="hu-HU" sz="2000" dirty="0" err="1" smtClean="0"/>
              <a:t>slide</a:t>
            </a:r>
            <a:r>
              <a:rPr lang="hu-HU" sz="2000" dirty="0" smtClean="0"/>
              <a:t>)”.</a:t>
            </a:r>
          </a:p>
          <a:p>
            <a:pPr marL="893763" indent="-893763">
              <a:buNone/>
            </a:pPr>
            <a:r>
              <a:rPr lang="hu-HU" sz="2000" dirty="0" smtClean="0"/>
              <a:t>	„nyelv (jelrendszer)”, „nyelv (alkatrész)”; </a:t>
            </a:r>
            <a:r>
              <a:rPr lang="hu-HU" sz="2000" dirty="0" smtClean="0">
                <a:solidFill>
                  <a:schemeClr val="bg1">
                    <a:lumMod val="65000"/>
                  </a:schemeClr>
                </a:solidFill>
              </a:rPr>
              <a:t>„Nyelv (település)”.</a:t>
            </a:r>
          </a:p>
          <a:p>
            <a:pPr marL="0" indent="0">
              <a:buNone/>
            </a:pPr>
            <a:r>
              <a:rPr lang="hu-HU" sz="2000" dirty="0" smtClean="0">
                <a:solidFill>
                  <a:schemeClr val="bg1">
                    <a:lumMod val="65000"/>
                  </a:schemeClr>
                </a:solidFill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380" y="0"/>
            <a:ext cx="9144000" cy="7190570"/>
          </a:xfrm>
          <a:ln>
            <a:solidFill>
              <a:srgbClr val="0000FF"/>
            </a:solidFill>
          </a:ln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hu-HU" sz="2800" b="1" dirty="0" smtClean="0">
                <a:solidFill>
                  <a:srgbClr val="0000FF"/>
                </a:solidFill>
                <a:latin typeface="+mj-lt"/>
              </a:rPr>
              <a:t>A határozatlan nyelvi szerkezet határozottá tétele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hu-HU" sz="2400" b="1" dirty="0" smtClean="0">
                <a:solidFill>
                  <a:srgbClr val="0000FF"/>
                </a:solidFill>
                <a:latin typeface="+mj-lt"/>
              </a:rPr>
              <a:t>m:n </a:t>
            </a:r>
            <a:r>
              <a:rPr lang="hu-HU" sz="2400" b="1" dirty="0" smtClean="0">
                <a:solidFill>
                  <a:srgbClr val="0000FF"/>
                </a:solidFill>
                <a:latin typeface="+mj-lt"/>
              </a:rPr>
              <a:t>normalizálatlan (határozatlan)</a:t>
            </a:r>
            <a:endParaRPr lang="hu-HU" sz="2400" b="1" dirty="0" smtClean="0">
              <a:solidFill>
                <a:srgbClr val="0000FF"/>
              </a:solidFill>
              <a:latin typeface="+mj-lt"/>
            </a:endParaRPr>
          </a:p>
          <a:p>
            <a:pPr>
              <a:buNone/>
              <a:tabLst>
                <a:tab pos="3859213" algn="l"/>
              </a:tabLst>
            </a:pPr>
            <a:r>
              <a:rPr lang="hu-HU" sz="2000" i="1" dirty="0" smtClean="0"/>
              <a:t>fogalmi szint	nyelvi szint</a:t>
            </a:r>
          </a:p>
          <a:p>
            <a:pPr marL="0" indent="0">
              <a:buNone/>
              <a:tabLst>
                <a:tab pos="3406775" algn="l"/>
                <a:tab pos="5737225" algn="l"/>
              </a:tabLst>
            </a:pPr>
            <a:r>
              <a:rPr lang="hu-HU" sz="2000" dirty="0" smtClean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hu-HU" sz="2000" dirty="0" smtClean="0"/>
              <a:t>nyelv (n=7)</a:t>
            </a:r>
          </a:p>
          <a:p>
            <a:pPr>
              <a:buNone/>
              <a:tabLst>
                <a:tab pos="5737225" algn="l"/>
              </a:tabLst>
            </a:pPr>
            <a:r>
              <a:rPr lang="hu-HU" sz="1400" dirty="0" smtClean="0">
                <a:solidFill>
                  <a:schemeClr val="bg1">
                    <a:lumMod val="65000"/>
                  </a:schemeClr>
                </a:solidFill>
              </a:rPr>
              <a:t>mint ALKATRÉSZ (m=3)</a:t>
            </a:r>
            <a:r>
              <a:rPr lang="hu-HU" sz="2000" dirty="0" smtClean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hu-HU" sz="2000" dirty="0" err="1" smtClean="0"/>
              <a:t>Zunge</a:t>
            </a:r>
            <a:r>
              <a:rPr lang="hu-HU" sz="2000" dirty="0" smtClean="0"/>
              <a:t> (m=3)</a:t>
            </a:r>
          </a:p>
          <a:p>
            <a:pPr>
              <a:buNone/>
              <a:tabLst>
                <a:tab pos="3406775" algn="l"/>
                <a:tab pos="5737225" algn="l"/>
              </a:tabLst>
            </a:pPr>
            <a:r>
              <a:rPr lang="hu-HU" sz="1400" dirty="0" smtClean="0">
                <a:solidFill>
                  <a:schemeClr val="bg1">
                    <a:lumMod val="65000"/>
                  </a:schemeClr>
                </a:solidFill>
              </a:rPr>
              <a:t>mint JELRENDSZER (m=1)		</a:t>
            </a:r>
            <a:r>
              <a:rPr lang="hu-HU" sz="2000" dirty="0" err="1" smtClean="0"/>
              <a:t>Sprache</a:t>
            </a:r>
            <a:r>
              <a:rPr lang="hu-HU" sz="2000" dirty="0" smtClean="0"/>
              <a:t> (m=1)</a:t>
            </a:r>
          </a:p>
          <a:p>
            <a:pPr>
              <a:buNone/>
              <a:tabLst>
                <a:tab pos="5737225" algn="l"/>
              </a:tabLst>
            </a:pPr>
            <a:r>
              <a:rPr lang="hu-HU" sz="1400" dirty="0" smtClean="0">
                <a:solidFill>
                  <a:schemeClr val="bg1">
                    <a:lumMod val="65000"/>
                  </a:schemeClr>
                </a:solidFill>
              </a:rPr>
              <a:t>mint hely NORVÉGIA(m=1)</a:t>
            </a:r>
            <a:r>
              <a:rPr lang="hu-HU" sz="2000" dirty="0" smtClean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hu-HU" sz="2000" dirty="0" err="1" smtClean="0"/>
              <a:t>tongue</a:t>
            </a:r>
            <a:r>
              <a:rPr lang="hu-HU" sz="2000" dirty="0" smtClean="0"/>
              <a:t> (m=3</a:t>
            </a:r>
          </a:p>
          <a:p>
            <a:pPr>
              <a:buNone/>
            </a:pPr>
            <a:r>
              <a:rPr lang="hu-HU" sz="1400" dirty="0" smtClean="0">
                <a:solidFill>
                  <a:schemeClr val="bg1">
                    <a:lumMod val="65000"/>
                  </a:schemeClr>
                </a:solidFill>
              </a:rPr>
              <a:t>mint SZERV (m=1)</a:t>
            </a:r>
          </a:p>
          <a:p>
            <a:pPr>
              <a:buNone/>
            </a:pPr>
            <a:endParaRPr lang="hu-HU" sz="14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>
              <a:buNone/>
            </a:pPr>
            <a:r>
              <a:rPr lang="hu-HU" sz="2400" b="1" dirty="0" smtClean="0">
                <a:solidFill>
                  <a:srgbClr val="0000FF"/>
                </a:solidFill>
              </a:rPr>
              <a:t>1:n normalizált</a:t>
            </a:r>
            <a:endParaRPr lang="hu-HU" sz="2400" dirty="0" smtClean="0">
              <a:solidFill>
                <a:schemeClr val="bg1">
                  <a:lumMod val="65000"/>
                </a:schemeClr>
              </a:solidFill>
            </a:endParaRPr>
          </a:p>
          <a:p>
            <a:pPr>
              <a:buNone/>
            </a:pPr>
            <a:endParaRPr lang="hu-HU" sz="1400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  <a:tabLst>
                <a:tab pos="2692400" algn="l"/>
                <a:tab pos="5737225" algn="l"/>
              </a:tabLst>
            </a:pPr>
            <a:r>
              <a:rPr lang="hu-HU" sz="2000" dirty="0" smtClean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hu-HU" sz="2000" dirty="0" smtClean="0"/>
              <a:t>nyelv (jelrendszer) (n=2)	</a:t>
            </a:r>
          </a:p>
          <a:p>
            <a:pPr>
              <a:buNone/>
              <a:tabLst>
                <a:tab pos="2873375" algn="l"/>
                <a:tab pos="5737225" algn="l"/>
              </a:tabLst>
            </a:pPr>
            <a:r>
              <a:rPr lang="hu-HU" sz="1400" dirty="0" smtClean="0">
                <a:solidFill>
                  <a:schemeClr val="bg1">
                    <a:lumMod val="65000"/>
                  </a:schemeClr>
                </a:solidFill>
              </a:rPr>
              <a:t>mint ALKATRÉSZ (m=1)</a:t>
            </a:r>
            <a:r>
              <a:rPr lang="hu-HU" sz="2000" dirty="0" smtClean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hu-HU" sz="2000" dirty="0" smtClean="0"/>
              <a:t>nyelv (alkatrész)(n=3)</a:t>
            </a:r>
            <a:r>
              <a:rPr lang="hu-HU" sz="2000" dirty="0" smtClean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hu-HU" sz="2000" dirty="0" err="1" smtClean="0"/>
              <a:t>Zunge</a:t>
            </a:r>
            <a:r>
              <a:rPr lang="hu-HU" sz="2000" dirty="0" smtClean="0"/>
              <a:t> (</a:t>
            </a:r>
            <a:r>
              <a:rPr lang="hu-HU" sz="2000" dirty="0" err="1" smtClean="0"/>
              <a:t>Organ</a:t>
            </a:r>
            <a:r>
              <a:rPr lang="hu-HU" sz="2000" dirty="0" smtClean="0"/>
              <a:t>) (m=1)</a:t>
            </a:r>
          </a:p>
          <a:p>
            <a:pPr>
              <a:buNone/>
              <a:tabLst>
                <a:tab pos="3406775" algn="l"/>
                <a:tab pos="5737225" algn="l"/>
              </a:tabLst>
            </a:pPr>
            <a:r>
              <a:rPr lang="hu-HU" sz="1400" dirty="0" smtClean="0">
                <a:solidFill>
                  <a:schemeClr val="bg1">
                    <a:lumMod val="65000"/>
                  </a:schemeClr>
                </a:solidFill>
              </a:rPr>
              <a:t>mint JELRENDSZER (m=1)		</a:t>
            </a:r>
            <a:r>
              <a:rPr lang="hu-HU" sz="2000" dirty="0" err="1" smtClean="0"/>
              <a:t>Sprache</a:t>
            </a:r>
            <a:r>
              <a:rPr lang="hu-HU" sz="2000" dirty="0" smtClean="0"/>
              <a:t> (m=1)</a:t>
            </a:r>
          </a:p>
          <a:p>
            <a:pPr>
              <a:buNone/>
              <a:tabLst>
                <a:tab pos="2873375" algn="l"/>
                <a:tab pos="5737225" algn="l"/>
              </a:tabLst>
            </a:pPr>
            <a:r>
              <a:rPr lang="hu-HU" sz="1400" dirty="0" smtClean="0">
                <a:solidFill>
                  <a:schemeClr val="bg1">
                    <a:lumMod val="65000"/>
                  </a:schemeClr>
                </a:solidFill>
              </a:rPr>
              <a:t>mint hely NORVÉGIA(m=1)	</a:t>
            </a:r>
            <a:r>
              <a:rPr lang="hu-HU" sz="2000" dirty="0" smtClean="0"/>
              <a:t>Nyelv (település) (n=1)	</a:t>
            </a:r>
            <a:r>
              <a:rPr lang="hu-HU" sz="2000" dirty="0" err="1" smtClean="0"/>
              <a:t>Zunge</a:t>
            </a:r>
            <a:r>
              <a:rPr lang="hu-HU" sz="2000" dirty="0" smtClean="0"/>
              <a:t> (</a:t>
            </a:r>
            <a:r>
              <a:rPr lang="hu-HU" sz="2000" dirty="0" err="1" smtClean="0"/>
              <a:t>Bestandteil</a:t>
            </a:r>
            <a:r>
              <a:rPr lang="hu-HU" sz="2000" dirty="0" smtClean="0"/>
              <a:t>) (m=1)</a:t>
            </a:r>
          </a:p>
          <a:p>
            <a:pPr>
              <a:buNone/>
              <a:tabLst>
                <a:tab pos="2873375" algn="l"/>
                <a:tab pos="5737225" algn="l"/>
              </a:tabLst>
            </a:pPr>
            <a:r>
              <a:rPr lang="hu-HU" sz="1400" dirty="0" smtClean="0">
                <a:solidFill>
                  <a:schemeClr val="bg1">
                    <a:lumMod val="65000"/>
                  </a:schemeClr>
                </a:solidFill>
              </a:rPr>
              <a:t>mint SZERV (m=1)	</a:t>
            </a:r>
            <a:r>
              <a:rPr lang="hu-HU" sz="2000" dirty="0" smtClean="0"/>
              <a:t>nyelv (szerv) (n=2)	</a:t>
            </a:r>
            <a:r>
              <a:rPr lang="hu-HU" sz="2000" dirty="0" err="1" smtClean="0"/>
              <a:t>tongue</a:t>
            </a:r>
            <a:r>
              <a:rPr lang="hu-HU" sz="2000" dirty="0" smtClean="0"/>
              <a:t> (</a:t>
            </a:r>
            <a:r>
              <a:rPr lang="hu-HU" sz="2000" dirty="0" err="1" smtClean="0"/>
              <a:t>organ</a:t>
            </a:r>
            <a:r>
              <a:rPr lang="hu-HU" sz="2000" dirty="0" smtClean="0"/>
              <a:t>) (m=1)</a:t>
            </a:r>
          </a:p>
          <a:p>
            <a:pPr>
              <a:buNone/>
              <a:tabLst>
                <a:tab pos="2873375" algn="l"/>
                <a:tab pos="5737225" algn="l"/>
              </a:tabLst>
            </a:pPr>
            <a:r>
              <a:rPr lang="hu-HU" sz="2000" dirty="0" smtClean="0"/>
              <a:t>			</a:t>
            </a:r>
            <a:r>
              <a:rPr lang="hu-HU" sz="2000" dirty="0" err="1" smtClean="0"/>
              <a:t>tongue</a:t>
            </a:r>
            <a:r>
              <a:rPr lang="hu-HU" sz="2000" dirty="0" smtClean="0"/>
              <a:t> (</a:t>
            </a:r>
            <a:r>
              <a:rPr lang="hu-HU" sz="2000" dirty="0" err="1" smtClean="0"/>
              <a:t>slip</a:t>
            </a:r>
            <a:r>
              <a:rPr lang="hu-HU" sz="2000" dirty="0" smtClean="0"/>
              <a:t>) (m=1)</a:t>
            </a:r>
          </a:p>
          <a:p>
            <a:pPr>
              <a:buNone/>
            </a:pPr>
            <a:endParaRPr lang="hu-HU" sz="1400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29" name="Egyenes összekötő 28"/>
          <p:cNvCxnSpPr/>
          <p:nvPr/>
        </p:nvCxnSpPr>
        <p:spPr>
          <a:xfrm>
            <a:off x="2411700" y="2132820"/>
            <a:ext cx="3456480" cy="0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29"/>
          <p:cNvCxnSpPr/>
          <p:nvPr/>
        </p:nvCxnSpPr>
        <p:spPr>
          <a:xfrm flipV="1">
            <a:off x="1763610" y="1772770"/>
            <a:ext cx="4176580" cy="936130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gyenes összekötő 32"/>
          <p:cNvCxnSpPr/>
          <p:nvPr/>
        </p:nvCxnSpPr>
        <p:spPr>
          <a:xfrm>
            <a:off x="2195670" y="1844780"/>
            <a:ext cx="3600500" cy="576080"/>
          </a:xfrm>
          <a:prstGeom prst="line">
            <a:avLst/>
          </a:prstGeom>
          <a:ln w="19050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gyenes összekötő 36"/>
          <p:cNvCxnSpPr/>
          <p:nvPr/>
        </p:nvCxnSpPr>
        <p:spPr>
          <a:xfrm flipH="1">
            <a:off x="2195670" y="1484730"/>
            <a:ext cx="1368190" cy="216030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gyenes összekötő 37"/>
          <p:cNvCxnSpPr/>
          <p:nvPr/>
        </p:nvCxnSpPr>
        <p:spPr>
          <a:xfrm flipH="1">
            <a:off x="2411700" y="1484730"/>
            <a:ext cx="1368190" cy="504070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gyenes összekötő 40"/>
          <p:cNvCxnSpPr/>
          <p:nvPr/>
        </p:nvCxnSpPr>
        <p:spPr>
          <a:xfrm flipH="1">
            <a:off x="2411700" y="1484730"/>
            <a:ext cx="1584220" cy="936130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gyenes összekötő 43"/>
          <p:cNvCxnSpPr/>
          <p:nvPr/>
        </p:nvCxnSpPr>
        <p:spPr>
          <a:xfrm flipH="1">
            <a:off x="1763610" y="1484730"/>
            <a:ext cx="2160300" cy="1152160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gyenes összekötő 47"/>
          <p:cNvCxnSpPr/>
          <p:nvPr/>
        </p:nvCxnSpPr>
        <p:spPr>
          <a:xfrm flipV="1">
            <a:off x="1763610" y="2492870"/>
            <a:ext cx="4176580" cy="288040"/>
          </a:xfrm>
          <a:prstGeom prst="line">
            <a:avLst/>
          </a:prstGeom>
          <a:ln w="19050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Egyenes összekötő 57"/>
          <p:cNvCxnSpPr/>
          <p:nvPr/>
        </p:nvCxnSpPr>
        <p:spPr>
          <a:xfrm flipH="1" flipV="1">
            <a:off x="4355970" y="1484730"/>
            <a:ext cx="1584220" cy="216030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gyenes összekötő 59"/>
          <p:cNvCxnSpPr/>
          <p:nvPr/>
        </p:nvCxnSpPr>
        <p:spPr>
          <a:xfrm flipH="1" flipV="1">
            <a:off x="4067930" y="1556740"/>
            <a:ext cx="1800250" cy="864120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Egyenes összekötő nyíllal 68"/>
          <p:cNvCxnSpPr/>
          <p:nvPr/>
        </p:nvCxnSpPr>
        <p:spPr>
          <a:xfrm flipV="1">
            <a:off x="2339690" y="4149100"/>
            <a:ext cx="648090" cy="864120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gyenes összekötő 69"/>
          <p:cNvCxnSpPr/>
          <p:nvPr/>
        </p:nvCxnSpPr>
        <p:spPr>
          <a:xfrm flipH="1" flipV="1">
            <a:off x="4211950" y="1484730"/>
            <a:ext cx="1656230" cy="576080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Egyenes összekötő nyíllal 76"/>
          <p:cNvCxnSpPr/>
          <p:nvPr/>
        </p:nvCxnSpPr>
        <p:spPr>
          <a:xfrm flipH="1" flipV="1">
            <a:off x="5436120" y="4509150"/>
            <a:ext cx="504070" cy="576080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Egyenes összekötő nyíllal 79"/>
          <p:cNvCxnSpPr/>
          <p:nvPr/>
        </p:nvCxnSpPr>
        <p:spPr>
          <a:xfrm flipH="1" flipV="1">
            <a:off x="5580140" y="4149100"/>
            <a:ext cx="360050" cy="504070"/>
          </a:xfrm>
          <a:prstGeom prst="straightConnector1">
            <a:avLst/>
          </a:prstGeom>
          <a:ln w="19050">
            <a:solidFill>
              <a:srgbClr val="FF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Egyenes összekötő nyíllal 84"/>
          <p:cNvCxnSpPr/>
          <p:nvPr/>
        </p:nvCxnSpPr>
        <p:spPr>
          <a:xfrm flipH="1">
            <a:off x="5220090" y="4437140"/>
            <a:ext cx="720100" cy="936130"/>
          </a:xfrm>
          <a:prstGeom prst="straightConnector1">
            <a:avLst/>
          </a:prstGeom>
          <a:ln w="19050">
            <a:solidFill>
              <a:srgbClr val="00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Egyenes összekötő nyíllal 87"/>
          <p:cNvCxnSpPr/>
          <p:nvPr/>
        </p:nvCxnSpPr>
        <p:spPr>
          <a:xfrm flipH="1" flipV="1">
            <a:off x="5364110" y="4581160"/>
            <a:ext cx="576080" cy="115216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Egyenes összekötő nyíllal 89"/>
          <p:cNvCxnSpPr/>
          <p:nvPr/>
        </p:nvCxnSpPr>
        <p:spPr>
          <a:xfrm>
            <a:off x="1691600" y="5517290"/>
            <a:ext cx="1368190" cy="0"/>
          </a:xfrm>
          <a:prstGeom prst="straightConnector1">
            <a:avLst/>
          </a:prstGeom>
          <a:ln w="19050">
            <a:solidFill>
              <a:srgbClr val="00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Egyenes összekötő nyíllal 91"/>
          <p:cNvCxnSpPr/>
          <p:nvPr/>
        </p:nvCxnSpPr>
        <p:spPr>
          <a:xfrm>
            <a:off x="2411700" y="5157240"/>
            <a:ext cx="64809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Egyenes összekötő nyíllal 95"/>
          <p:cNvCxnSpPr/>
          <p:nvPr/>
        </p:nvCxnSpPr>
        <p:spPr>
          <a:xfrm>
            <a:off x="2195670" y="4437140"/>
            <a:ext cx="864120" cy="0"/>
          </a:xfrm>
          <a:prstGeom prst="straightConnector1">
            <a:avLst/>
          </a:prstGeom>
          <a:ln w="19050">
            <a:solidFill>
              <a:srgbClr val="FF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251380" cy="7190570"/>
          </a:xfrm>
          <a:ln>
            <a:solidFill>
              <a:srgbClr val="0000FF"/>
            </a:solidFill>
          </a:ln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hu-HU" b="1" dirty="0" smtClean="0">
                <a:solidFill>
                  <a:srgbClr val="0000FF"/>
                </a:solidFill>
                <a:latin typeface="+mj-lt"/>
                <a:ea typeface="Times New Roman"/>
              </a:rPr>
              <a:t>A (meg)értés közege, „világa” 2.</a:t>
            </a:r>
            <a:endParaRPr lang="hu-HU" b="1" dirty="0" smtClean="0">
              <a:solidFill>
                <a:srgbClr val="0000FF"/>
              </a:solidFill>
              <a:latin typeface="+mj-lt"/>
            </a:endParaRPr>
          </a:p>
          <a:p>
            <a:pPr>
              <a:buNone/>
            </a:pPr>
            <a:r>
              <a:rPr lang="hu-HU" sz="2000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endParaRPr lang="hu-HU" sz="2000" dirty="0" smtClean="0">
              <a:solidFill>
                <a:schemeClr val="bg1">
                  <a:lumMod val="65000"/>
                </a:schemeClr>
              </a:solidFill>
            </a:endParaRPr>
          </a:p>
          <a:p>
            <a:pPr>
              <a:buNone/>
            </a:pPr>
            <a:r>
              <a:rPr lang="hu-HU" sz="2000" b="1" dirty="0" smtClean="0">
                <a:solidFill>
                  <a:srgbClr val="0000FF"/>
                </a:solidFill>
              </a:rPr>
              <a:t>Az elvont közeg</a:t>
            </a:r>
          </a:p>
          <a:p>
            <a:pPr marL="0" indent="0">
              <a:buNone/>
            </a:pPr>
            <a:r>
              <a:rPr lang="hu-HU" sz="2000" dirty="0" smtClean="0"/>
              <a:t>a gondolkodás, melynek „eszköze” a fogalom. Ez biztosítja, hogy a szavaknak/mondatoknak ne csak jelentése, hanem értelme is legyen.</a:t>
            </a:r>
          </a:p>
          <a:p>
            <a:pPr>
              <a:buNone/>
            </a:pPr>
            <a:r>
              <a:rPr lang="hu-HU" sz="2000" dirty="0" smtClean="0"/>
              <a:t>			A fogalom jól </a:t>
            </a:r>
            <a:r>
              <a:rPr lang="hu-HU" sz="2000" i="1" u="sng" dirty="0" smtClean="0"/>
              <a:t>gondol</a:t>
            </a:r>
            <a:r>
              <a:rPr lang="hu-HU" sz="2000" i="1" dirty="0" smtClean="0"/>
              <a:t>t</a:t>
            </a:r>
            <a:r>
              <a:rPr lang="hu-HU" sz="2000" dirty="0" smtClean="0"/>
              <a:t> használata az érthetőség feltétele.</a:t>
            </a:r>
          </a:p>
          <a:p>
            <a:pPr marL="1798638" indent="-1798638">
              <a:buNone/>
            </a:pPr>
            <a:r>
              <a:rPr lang="hu-HU" sz="2000" dirty="0" smtClean="0"/>
              <a:t>		„</a:t>
            </a:r>
            <a:r>
              <a:rPr lang="hu-HU" sz="2000" i="1" dirty="0" smtClean="0"/>
              <a:t>Meggondolt gondolat!</a:t>
            </a:r>
            <a:r>
              <a:rPr lang="hu-HU" sz="2000" dirty="0" smtClean="0"/>
              <a:t>” </a:t>
            </a:r>
            <a:r>
              <a:rPr lang="hu-HU" sz="1200" dirty="0" smtClean="0"/>
              <a:t>(„Ős patkány terjeszt kórt miköztünk, a meg nem gondolt gondolat,…” József Attila)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hu-HU" sz="1600" dirty="0" smtClean="0">
                <a:solidFill>
                  <a:schemeClr val="bg1">
                    <a:lumMod val="65000"/>
                  </a:schemeClr>
                </a:solidFill>
              </a:rPr>
              <a:t>(Valójában még az olyan szavaknak is van jelentése, tehát foghatók fel általános nevekként, azaz azonosítanak fogalmakat, mint az „itt”, „volt”, „hahaha”, „</a:t>
            </a:r>
            <a:r>
              <a:rPr lang="hu-HU" sz="1600" dirty="0" err="1" smtClean="0">
                <a:solidFill>
                  <a:schemeClr val="bg1">
                    <a:lumMod val="65000"/>
                  </a:schemeClr>
                </a:solidFill>
              </a:rPr>
              <a:t>-ból</a:t>
            </a:r>
            <a:r>
              <a:rPr lang="hu-HU" sz="1600" dirty="0" smtClean="0">
                <a:solidFill>
                  <a:schemeClr val="bg1">
                    <a:lumMod val="65000"/>
                  </a:schemeClr>
                </a:solidFill>
              </a:rPr>
              <a:t>”, „meg-”) Különben nem értenénk őket…)</a:t>
            </a:r>
          </a:p>
          <a:p>
            <a:pPr marL="0" indent="0">
              <a:spcBef>
                <a:spcPts val="0"/>
              </a:spcBef>
              <a:buNone/>
            </a:pPr>
            <a:endParaRPr lang="hu-HU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 smtClean="0"/>
              <a:t>Egy fogalom tartalma a név/szó jelentése.</a:t>
            </a:r>
          </a:p>
          <a:p>
            <a:pPr marL="0" indent="0">
              <a:spcBef>
                <a:spcPts val="0"/>
              </a:spcBef>
              <a:buNone/>
            </a:pPr>
            <a:endParaRPr lang="hu-HU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 smtClean="0"/>
              <a:t>A fogalomtartalommal azonban nem egyetlen konkrét dolgot ragadunk meg, hanem azonos tulajdonságú dolgok összességét, osztályát.</a:t>
            </a:r>
          </a:p>
          <a:p>
            <a:pPr marL="0" indent="0">
              <a:spcBef>
                <a:spcPts val="0"/>
              </a:spcBef>
              <a:buNone/>
            </a:pPr>
            <a:endParaRPr lang="hu-HU" sz="2000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hu-HU" sz="1600" dirty="0" smtClean="0">
                <a:solidFill>
                  <a:schemeClr val="bg1">
                    <a:lumMod val="65000"/>
                  </a:schemeClr>
                </a:solidFill>
              </a:rPr>
              <a:t>A fogalom tudati képződmény, nem pontosan körülhatárolt valami.</a:t>
            </a:r>
          </a:p>
          <a:p>
            <a:pPr marL="0" indent="0">
              <a:spcBef>
                <a:spcPts val="0"/>
              </a:spcBef>
              <a:buNone/>
            </a:pPr>
            <a:endParaRPr lang="hu-HU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 smtClean="0"/>
              <a:t>Ez nem meríti ki a konkrét dolog összes tulajdonságát. Az ui. kimeríthetetlen.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 smtClean="0"/>
              <a:t>A fogalmak annak a kevés </a:t>
            </a:r>
            <a:r>
              <a:rPr lang="hu-HU" sz="2000" dirty="0" smtClean="0">
                <a:solidFill>
                  <a:srgbClr val="FF0066"/>
                </a:solidFill>
              </a:rPr>
              <a:t>megértésnek</a:t>
            </a:r>
            <a:r>
              <a:rPr lang="hu-HU" sz="2000" dirty="0" smtClean="0"/>
              <a:t> a formái, amely lehetséges. </a:t>
            </a:r>
          </a:p>
          <a:p>
            <a:pPr marL="0" indent="0">
              <a:spcBef>
                <a:spcPts val="0"/>
              </a:spcBef>
              <a:buNone/>
            </a:pPr>
            <a:endParaRPr lang="hu-HU" sz="2000" dirty="0" smtClean="0"/>
          </a:p>
          <a:p>
            <a:pPr marL="0" indent="0">
              <a:spcBef>
                <a:spcPts val="0"/>
              </a:spcBef>
              <a:buNone/>
            </a:pPr>
            <a:endParaRPr lang="hu-HU" sz="2000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hu-H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251380" cy="7190570"/>
          </a:xfrm>
          <a:ln>
            <a:solidFill>
              <a:srgbClr val="0000FF"/>
            </a:solidFill>
          </a:ln>
        </p:spPr>
        <p:txBody>
          <a:bodyPr/>
          <a:lstStyle/>
          <a:p>
            <a:pPr marL="0" indent="0">
              <a:spcBef>
                <a:spcPts val="0"/>
              </a:spcBef>
              <a:buNone/>
              <a:tabLst>
                <a:tab pos="4843463" algn="l"/>
              </a:tabLst>
            </a:pPr>
            <a:r>
              <a:rPr lang="hu-HU" sz="1000" dirty="0" smtClean="0"/>
              <a:t>	természettudományosan még nem igazán azonosít </a:t>
            </a:r>
            <a:r>
              <a:rPr lang="hu-HU" sz="1000" b="1" dirty="0" smtClean="0"/>
              <a:t>képződmények</a:t>
            </a:r>
            <a:endParaRPr lang="hu-HU" sz="10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 smtClean="0">
                <a:solidFill>
                  <a:srgbClr val="0000FF"/>
                </a:solidFill>
                <a:latin typeface="Old English Text MT" pitchFamily="66" charset="0"/>
              </a:rPr>
              <a:t>filozófus</a:t>
            </a:r>
          </a:p>
          <a:p>
            <a:pPr marL="0" indent="0">
              <a:spcBef>
                <a:spcPts val="0"/>
              </a:spcBef>
              <a:buNone/>
              <a:tabLst>
                <a:tab pos="6280150" algn="l"/>
              </a:tabLst>
            </a:pPr>
            <a:r>
              <a:rPr lang="hu-HU" sz="2000" dirty="0" smtClean="0"/>
              <a:t>	</a:t>
            </a:r>
            <a:r>
              <a:rPr lang="hu-HU" sz="2000" dirty="0" smtClean="0">
                <a:solidFill>
                  <a:srgbClr val="0000FF"/>
                </a:solidFill>
              </a:rPr>
              <a:t>fogalmi szint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 smtClean="0">
                <a:solidFill>
                  <a:srgbClr val="0000FF"/>
                </a:solidFill>
                <a:latin typeface="Old English Text MT" pitchFamily="66" charset="0"/>
              </a:rPr>
              <a:t>ember</a:t>
            </a:r>
          </a:p>
          <a:p>
            <a:pPr marL="0" indent="0">
              <a:spcBef>
                <a:spcPts val="0"/>
              </a:spcBef>
              <a:buNone/>
            </a:pPr>
            <a:endParaRPr lang="hu-HU" sz="2000" dirty="0" smtClean="0"/>
          </a:p>
          <a:p>
            <a:pPr marL="0" indent="0">
              <a:spcBef>
                <a:spcPts val="0"/>
              </a:spcBef>
              <a:buNone/>
            </a:pPr>
            <a:endParaRPr lang="hu-HU" sz="2000" dirty="0" smtClean="0"/>
          </a:p>
          <a:p>
            <a:pPr marL="0" indent="0">
              <a:spcBef>
                <a:spcPts val="0"/>
              </a:spcBef>
              <a:buNone/>
              <a:tabLst>
                <a:tab pos="6280150" algn="l"/>
              </a:tabLst>
            </a:pPr>
            <a:r>
              <a:rPr lang="hu-HU" sz="2000" dirty="0" smtClean="0"/>
              <a:t>„Platón”	tárgyi szint (egyed)</a:t>
            </a:r>
          </a:p>
          <a:p>
            <a:pPr marL="0" indent="0">
              <a:spcBef>
                <a:spcPts val="0"/>
              </a:spcBef>
              <a:buNone/>
            </a:pPr>
            <a:endParaRPr lang="hu-HU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 smtClean="0">
                <a:solidFill>
                  <a:srgbClr val="FF0000"/>
                </a:solidFill>
              </a:rPr>
              <a:t>filozófusok</a:t>
            </a:r>
            <a:r>
              <a:rPr lang="hu-HU" sz="2000" dirty="0" smtClean="0"/>
              <a:t>	</a:t>
            </a:r>
          </a:p>
          <a:p>
            <a:pPr marL="0" indent="0">
              <a:spcBef>
                <a:spcPts val="0"/>
              </a:spcBef>
              <a:buNone/>
            </a:pPr>
            <a:endParaRPr lang="hu-HU" sz="2000" dirty="0" smtClean="0"/>
          </a:p>
          <a:p>
            <a:pPr marL="0" indent="0">
              <a:spcBef>
                <a:spcPts val="0"/>
              </a:spcBef>
              <a:buNone/>
              <a:tabLst>
                <a:tab pos="6280150" algn="l"/>
              </a:tabLst>
            </a:pPr>
            <a:r>
              <a:rPr lang="hu-HU" sz="2000" dirty="0" smtClean="0"/>
              <a:t>	</a:t>
            </a:r>
            <a:r>
              <a:rPr lang="hu-HU" sz="2000" dirty="0" smtClean="0">
                <a:solidFill>
                  <a:srgbClr val="FF0000"/>
                </a:solidFill>
              </a:rPr>
              <a:t>terjedelmi szint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 smtClean="0">
                <a:solidFill>
                  <a:srgbClr val="FF0000"/>
                </a:solidFill>
              </a:rPr>
              <a:t>emberek</a:t>
            </a:r>
          </a:p>
          <a:p>
            <a:pPr marL="0" indent="0">
              <a:spcBef>
                <a:spcPts val="0"/>
              </a:spcBef>
              <a:buNone/>
            </a:pPr>
            <a:endParaRPr lang="hu-HU" sz="2000" dirty="0" smtClean="0"/>
          </a:p>
          <a:p>
            <a:pPr marL="0" indent="0">
              <a:spcBef>
                <a:spcPts val="0"/>
              </a:spcBef>
              <a:buNone/>
            </a:pPr>
            <a:endParaRPr lang="hu-HU" sz="2000" dirty="0" smtClean="0"/>
          </a:p>
          <a:p>
            <a:pPr marL="0" indent="0">
              <a:spcBef>
                <a:spcPts val="0"/>
              </a:spcBef>
              <a:buNone/>
            </a:pPr>
            <a:endParaRPr lang="hu-HU" sz="2000" dirty="0" smtClean="0"/>
          </a:p>
          <a:p>
            <a:pPr marL="0" indent="0">
              <a:spcBef>
                <a:spcPts val="0"/>
              </a:spcBef>
              <a:buNone/>
              <a:tabLst>
                <a:tab pos="4843463" algn="l"/>
              </a:tabLst>
            </a:pPr>
            <a:r>
              <a:rPr lang="hu-HU" sz="1000" dirty="0" smtClean="0"/>
              <a:t>	természettudományosan </a:t>
            </a:r>
            <a:r>
              <a:rPr lang="hu-HU" sz="1000" dirty="0" smtClean="0"/>
              <a:t>kezelhető </a:t>
            </a:r>
            <a:r>
              <a:rPr lang="hu-HU" sz="1000" b="1" dirty="0" smtClean="0"/>
              <a:t>képződmények </a:t>
            </a:r>
            <a:r>
              <a:rPr lang="hu-HU" sz="1000" dirty="0" smtClean="0"/>
              <a:t>[tárgyiasíthatói]</a:t>
            </a:r>
            <a:endParaRPr lang="hu-HU" sz="1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 smtClean="0">
                <a:solidFill>
                  <a:schemeClr val="bg1">
                    <a:lumMod val="65000"/>
                  </a:schemeClr>
                </a:solidFill>
              </a:rPr>
              <a:t>Névtér: a normatív szójelentések/fogalomtartalmak megjelenítése.</a:t>
            </a:r>
          </a:p>
          <a:p>
            <a:pPr marL="0" indent="0">
              <a:spcBef>
                <a:spcPts val="0"/>
              </a:spcBef>
              <a:buNone/>
            </a:pPr>
            <a:endParaRPr lang="hu-HU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 smtClean="0"/>
              <a:t>Amiből következik, hogy megérteni mindig csak </a:t>
            </a:r>
            <a:r>
              <a:rPr lang="hu-HU" sz="2000" dirty="0" smtClean="0">
                <a:solidFill>
                  <a:srgbClr val="FF0000"/>
                </a:solidFill>
              </a:rPr>
              <a:t>összességeket</a:t>
            </a:r>
            <a:r>
              <a:rPr lang="hu-HU" sz="2000" dirty="0" smtClean="0"/>
              <a:t> értünk meg a közös tulajdonságaik alapján. 					</a:t>
            </a:r>
            <a:r>
              <a:rPr lang="hu-HU" sz="2000" b="1" dirty="0" smtClean="0">
                <a:solidFill>
                  <a:srgbClr val="0000FF"/>
                </a:solidFill>
                <a:latin typeface="Old English Text MT" pitchFamily="66" charset="0"/>
              </a:rPr>
              <a:t>Hajmeresztő!</a:t>
            </a:r>
          </a:p>
          <a:p>
            <a:pPr marL="0" indent="0">
              <a:spcBef>
                <a:spcPts val="0"/>
              </a:spcBef>
              <a:buNone/>
            </a:pPr>
            <a:endParaRPr lang="hu-HU" sz="2000" b="1" dirty="0" smtClean="0">
              <a:solidFill>
                <a:srgbClr val="0000FF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2000" b="1" dirty="0" smtClean="0">
                <a:solidFill>
                  <a:srgbClr val="0000FF"/>
                </a:solidFill>
              </a:rPr>
              <a:t>Ismétlés: </a:t>
            </a:r>
            <a:r>
              <a:rPr lang="hu-HU" sz="2000" dirty="0" smtClean="0">
                <a:solidFill>
                  <a:schemeClr val="bg1">
                    <a:lumMod val="65000"/>
                  </a:schemeClr>
                </a:solidFill>
              </a:rPr>
              <a:t>2. Az </a:t>
            </a:r>
            <a:r>
              <a:rPr lang="hu-HU" sz="2000" dirty="0" smtClean="0">
                <a:solidFill>
                  <a:schemeClr val="bg1">
                    <a:lumMod val="65000"/>
                  </a:schemeClr>
                </a:solidFill>
              </a:rPr>
              <a:t>a természetes, ha nem értjük egymást!</a:t>
            </a:r>
          </a:p>
          <a:p>
            <a:pPr marL="0" indent="0">
              <a:spcBef>
                <a:spcPts val="0"/>
              </a:spcBef>
              <a:buNone/>
            </a:pPr>
            <a:endParaRPr lang="hu-HU" sz="2000" dirty="0" smtClean="0"/>
          </a:p>
        </p:txBody>
      </p:sp>
      <p:sp>
        <p:nvSpPr>
          <p:cNvPr id="3" name="Ellipszis 2"/>
          <p:cNvSpPr/>
          <p:nvPr/>
        </p:nvSpPr>
        <p:spPr>
          <a:xfrm>
            <a:off x="3275820" y="332570"/>
            <a:ext cx="1872260" cy="1800250"/>
          </a:xfrm>
          <a:prstGeom prst="ellipse">
            <a:avLst/>
          </a:prstGeom>
          <a:noFill/>
          <a:ln>
            <a:solidFill>
              <a:srgbClr val="0000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" name="Téglalap 3"/>
          <p:cNvSpPr/>
          <p:nvPr/>
        </p:nvSpPr>
        <p:spPr>
          <a:xfrm>
            <a:off x="2771750" y="2132820"/>
            <a:ext cx="2952410" cy="1440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Ellipszis 4"/>
          <p:cNvSpPr/>
          <p:nvPr/>
        </p:nvSpPr>
        <p:spPr>
          <a:xfrm>
            <a:off x="3707880" y="1052670"/>
            <a:ext cx="1071770" cy="1071770"/>
          </a:xfrm>
          <a:prstGeom prst="ellipse">
            <a:avLst/>
          </a:prstGeom>
          <a:noFill/>
          <a:ln>
            <a:solidFill>
              <a:srgbClr val="0000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srgbClr val="0000FF"/>
              </a:solidFill>
            </a:endParaRPr>
          </a:p>
        </p:txBody>
      </p:sp>
      <p:sp>
        <p:nvSpPr>
          <p:cNvPr id="6" name="Ellipszis 5"/>
          <p:cNvSpPr/>
          <p:nvPr/>
        </p:nvSpPr>
        <p:spPr>
          <a:xfrm>
            <a:off x="3995920" y="2276840"/>
            <a:ext cx="432060" cy="432060"/>
          </a:xfrm>
          <a:prstGeom prst="ellipse">
            <a:avLst/>
          </a:prstGeom>
          <a:noFill/>
          <a:ln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Ellipszis 6"/>
          <p:cNvSpPr/>
          <p:nvPr/>
        </p:nvSpPr>
        <p:spPr>
          <a:xfrm>
            <a:off x="3131800" y="2276840"/>
            <a:ext cx="2304320" cy="2160300"/>
          </a:xfrm>
          <a:prstGeom prst="ellipse">
            <a:avLst/>
          </a:prstGeom>
          <a:noFill/>
          <a:ln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0" name="Egyenes összekötő nyíllal 9"/>
          <p:cNvCxnSpPr/>
          <p:nvPr/>
        </p:nvCxnSpPr>
        <p:spPr>
          <a:xfrm>
            <a:off x="1043510" y="548600"/>
            <a:ext cx="2304320" cy="288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nyíllal 10"/>
          <p:cNvCxnSpPr/>
          <p:nvPr/>
        </p:nvCxnSpPr>
        <p:spPr>
          <a:xfrm>
            <a:off x="755470" y="1124680"/>
            <a:ext cx="2952410" cy="288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gyenes összekötő nyíllal 13"/>
          <p:cNvCxnSpPr>
            <a:endCxn id="6" idx="2"/>
          </p:cNvCxnSpPr>
          <p:nvPr/>
        </p:nvCxnSpPr>
        <p:spPr>
          <a:xfrm flipV="1">
            <a:off x="1331550" y="2492870"/>
            <a:ext cx="2664370" cy="1440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nyíllal 15"/>
          <p:cNvCxnSpPr/>
          <p:nvPr/>
        </p:nvCxnSpPr>
        <p:spPr>
          <a:xfrm flipV="1">
            <a:off x="1187530" y="3501010"/>
            <a:ext cx="1944270" cy="720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zövegdoboz 17"/>
          <p:cNvSpPr txBox="1"/>
          <p:nvPr/>
        </p:nvSpPr>
        <p:spPr>
          <a:xfrm>
            <a:off x="3635870" y="692620"/>
            <a:ext cx="13681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 err="1" smtClean="0"/>
              <a:t>ismertetőjegyek</a:t>
            </a:r>
            <a:r>
              <a:rPr lang="hu-HU" sz="1200" b="1" baseline="-25000" dirty="0" err="1" smtClean="0"/>
              <a:t>f</a:t>
            </a:r>
            <a:endParaRPr lang="hu-HU" sz="1200" b="1" baseline="-25000" dirty="0"/>
          </a:p>
        </p:txBody>
      </p:sp>
      <p:sp>
        <p:nvSpPr>
          <p:cNvPr id="21" name="Szövegdoboz 20"/>
          <p:cNvSpPr txBox="1"/>
          <p:nvPr/>
        </p:nvSpPr>
        <p:spPr>
          <a:xfrm>
            <a:off x="3707880" y="1484730"/>
            <a:ext cx="10801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dirty="0" err="1" smtClean="0"/>
              <a:t>ismertetőjegyek</a:t>
            </a:r>
            <a:r>
              <a:rPr lang="hu-HU" sz="900" b="1" baseline="-25000" dirty="0" err="1" smtClean="0"/>
              <a:t>e</a:t>
            </a:r>
            <a:endParaRPr lang="hu-HU" sz="900" b="1" baseline="-25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550" y="1340710"/>
            <a:ext cx="9715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" name="Egyenes összekötő nyíllal 14"/>
          <p:cNvCxnSpPr/>
          <p:nvPr/>
        </p:nvCxnSpPr>
        <p:spPr>
          <a:xfrm flipV="1">
            <a:off x="2195670" y="2204830"/>
            <a:ext cx="567700" cy="8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nyíllal 18"/>
          <p:cNvCxnSpPr/>
          <p:nvPr/>
        </p:nvCxnSpPr>
        <p:spPr>
          <a:xfrm flipH="1">
            <a:off x="5148080" y="188550"/>
            <a:ext cx="2016280" cy="576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0"/>
            <a:ext cx="9036620" cy="6858000"/>
          </a:xfrm>
        </p:spPr>
        <p:txBody>
          <a:bodyPr/>
          <a:lstStyle/>
          <a:p>
            <a:pPr>
              <a:buNone/>
            </a:pPr>
            <a:endParaRPr lang="hu-HU" dirty="0" smtClean="0"/>
          </a:p>
          <a:p>
            <a:pPr>
              <a:buNone/>
              <a:tabLst>
                <a:tab pos="5646738" algn="l"/>
              </a:tabLst>
            </a:pPr>
            <a:r>
              <a:rPr lang="hu-HU" dirty="0" smtClean="0"/>
              <a:t>nyelvi </a:t>
            </a:r>
            <a:r>
              <a:rPr lang="hu-HU" dirty="0" smtClean="0"/>
              <a:t>szint	</a:t>
            </a:r>
            <a:r>
              <a:rPr lang="hu-HU" sz="1000" dirty="0" smtClean="0"/>
              <a:t>formális kezelhető terület</a:t>
            </a:r>
            <a:endParaRPr lang="hu-HU" sz="1000" dirty="0" smtClean="0"/>
          </a:p>
          <a:p>
            <a:pPr>
              <a:buNone/>
            </a:pPr>
            <a:r>
              <a:rPr lang="hu-HU" dirty="0" smtClean="0"/>
              <a:t>„fizikai jelek”</a:t>
            </a:r>
          </a:p>
          <a:p>
            <a:pPr>
              <a:buNone/>
            </a:pPr>
            <a:r>
              <a:rPr lang="hu-HU" dirty="0" smtClean="0">
                <a:latin typeface="Times New Roman"/>
                <a:cs typeface="Times New Roman"/>
              </a:rPr>
              <a:t>→ </a:t>
            </a:r>
            <a:r>
              <a:rPr lang="hu-HU" dirty="0" smtClean="0"/>
              <a:t>szavak = </a:t>
            </a:r>
            <a:r>
              <a:rPr lang="hu-HU" sz="4000" dirty="0" smtClean="0">
                <a:latin typeface="Times New Roman"/>
                <a:cs typeface="Times New Roman"/>
              </a:rPr>
              <a:t>nevek</a:t>
            </a:r>
            <a:endParaRPr lang="hu-HU" dirty="0" smtClean="0"/>
          </a:p>
          <a:p>
            <a:pPr>
              <a:buNone/>
            </a:pPr>
            <a:endParaRPr lang="hu-HU" dirty="0" smtClean="0"/>
          </a:p>
          <a:p>
            <a:pPr>
              <a:buNone/>
              <a:tabLst>
                <a:tab pos="6813550" algn="l"/>
              </a:tabLst>
            </a:pPr>
            <a:r>
              <a:rPr lang="hu-HU" dirty="0" smtClean="0"/>
              <a:t>felfogási </a:t>
            </a:r>
            <a:r>
              <a:rPr lang="hu-HU" dirty="0" smtClean="0"/>
              <a:t>szint	f</a:t>
            </a:r>
            <a:endParaRPr lang="hu-HU" dirty="0" smtClean="0"/>
          </a:p>
          <a:p>
            <a:pPr>
              <a:buNone/>
            </a:pPr>
            <a:r>
              <a:rPr lang="hu-HU" b="1" dirty="0" smtClean="0">
                <a:solidFill>
                  <a:schemeClr val="bg1">
                    <a:lumMod val="65000"/>
                  </a:schemeClr>
                </a:solidFill>
                <a:latin typeface="Times New Roman"/>
                <a:cs typeface="Times New Roman"/>
              </a:rPr>
              <a:t>~ „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gondolati jelek”</a:t>
            </a:r>
          </a:p>
          <a:p>
            <a:pPr>
              <a:buNone/>
            </a:pPr>
            <a:r>
              <a:rPr lang="hu-HU" dirty="0" smtClean="0">
                <a:solidFill>
                  <a:schemeClr val="bg1">
                    <a:lumMod val="65000"/>
                  </a:schemeClr>
                </a:solidFill>
                <a:latin typeface="Times New Roman"/>
                <a:cs typeface="Times New Roman"/>
              </a:rPr>
              <a:t>→ 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  <a:latin typeface="Old English Text MT" pitchFamily="66" charset="0"/>
                <a:cs typeface="Times New Roman"/>
              </a:rPr>
              <a:t>fogalmak</a:t>
            </a:r>
            <a:endParaRPr lang="hu-HU" dirty="0" smtClean="0">
              <a:solidFill>
                <a:schemeClr val="bg1">
                  <a:lumMod val="65000"/>
                </a:schemeClr>
              </a:solidFill>
              <a:latin typeface="Old English Text MT" pitchFamily="66" charset="0"/>
            </a:endParaRPr>
          </a:p>
          <a:p>
            <a:pPr>
              <a:buNone/>
            </a:pPr>
            <a:endParaRPr lang="hu-HU" dirty="0" smtClean="0"/>
          </a:p>
          <a:p>
            <a:pPr>
              <a:buNone/>
              <a:tabLst>
                <a:tab pos="5646738" algn="l"/>
              </a:tabLst>
            </a:pPr>
            <a:r>
              <a:rPr lang="hu-HU" dirty="0" smtClean="0"/>
              <a:t>	</a:t>
            </a:r>
            <a:r>
              <a:rPr lang="hu-HU" sz="1000" dirty="0" smtClean="0"/>
              <a:t>	formálisan nem kezelhető terület</a:t>
            </a:r>
            <a:endParaRPr lang="hu-HU" sz="1000" dirty="0" smtClean="0"/>
          </a:p>
          <a:p>
            <a:pPr marL="0" indent="0" algn="ctr">
              <a:buNone/>
            </a:pPr>
            <a:r>
              <a:rPr lang="hu-HU" dirty="0" smtClean="0"/>
              <a:t>A </a:t>
            </a:r>
            <a:r>
              <a:rPr lang="hu-HU" dirty="0" smtClean="0"/>
              <a:t>címoldal ábrájának értelme</a:t>
            </a:r>
            <a:endParaRPr lang="hu-H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70" y="1052670"/>
            <a:ext cx="439261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Egyenes összekötő 6"/>
          <p:cNvCxnSpPr/>
          <p:nvPr/>
        </p:nvCxnSpPr>
        <p:spPr>
          <a:xfrm>
            <a:off x="467430" y="2852920"/>
            <a:ext cx="8353160" cy="0"/>
          </a:xfrm>
          <a:prstGeom prst="line">
            <a:avLst/>
          </a:prstGeom>
          <a:ln w="762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1614</TotalTime>
  <Words>386</Words>
  <Application>Microsoft Office PowerPoint</Application>
  <PresentationFormat>Diavetítés a képernyőre (4:3 oldalarány)</PresentationFormat>
  <Paragraphs>264</Paragraphs>
  <Slides>19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19</vt:i4>
      </vt:variant>
    </vt:vector>
  </HeadingPairs>
  <TitlesOfParts>
    <vt:vector size="20" baseType="lpstr">
      <vt:lpstr>Alapértelmezett terv</vt:lpstr>
      <vt:lpstr>  Ungváry Rudolf  A névterek értelme. Filozófiai-szerkezeti jellemzők</vt:lpstr>
      <vt:lpstr>2. dia</vt:lpstr>
      <vt:lpstr>3. dia</vt:lpstr>
      <vt:lpstr>4. dia</vt:lpstr>
      <vt:lpstr>5. dia</vt:lpstr>
      <vt:lpstr>6. dia</vt:lpstr>
      <vt:lpstr>7. dia</vt:lpstr>
      <vt:lpstr>8. dia</vt:lpstr>
      <vt:lpstr>9. dia</vt:lpstr>
      <vt:lpstr>10. dia</vt:lpstr>
      <vt:lpstr>11. dia</vt:lpstr>
      <vt:lpstr>12. dia</vt:lpstr>
      <vt:lpstr>13. dia</vt:lpstr>
      <vt:lpstr>14. dia</vt:lpstr>
      <vt:lpstr>15. dia</vt:lpstr>
      <vt:lpstr>16. dia</vt:lpstr>
      <vt:lpstr>Kipillantás: internetstruktúra hostok szerint (USA). A sűrűsödések a legáltalánosabb fogalmaknak felelnek meg</vt:lpstr>
      <vt:lpstr>18. dia</vt:lpstr>
      <vt:lpstr>19.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Intuíció és szerkesztettség, avagy hogyan lesz egyformán közel a világ minden pontja?</dc:title>
  <dc:creator>Ariel Bt.</dc:creator>
  <cp:lastModifiedBy>Rudi</cp:lastModifiedBy>
  <cp:revision>108</cp:revision>
  <dcterms:created xsi:type="dcterms:W3CDTF">2006-03-07T09:30:23Z</dcterms:created>
  <dcterms:modified xsi:type="dcterms:W3CDTF">2017-04-19T09:21:50Z</dcterms:modified>
</cp:coreProperties>
</file>