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59" r:id="rId2"/>
    <p:sldId id="366" r:id="rId3"/>
    <p:sldId id="367" r:id="rId4"/>
    <p:sldId id="374" r:id="rId5"/>
    <p:sldId id="370" r:id="rId6"/>
    <p:sldId id="368" r:id="rId7"/>
    <p:sldId id="369" r:id="rId8"/>
    <p:sldId id="371" r:id="rId9"/>
    <p:sldId id="372" r:id="rId10"/>
    <p:sldId id="375" r:id="rId11"/>
    <p:sldId id="365" r:id="rId12"/>
    <p:sldId id="373" r:id="rId13"/>
    <p:sldId id="376" r:id="rId14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CCCC"/>
    <a:srgbClr val="FFFF99"/>
    <a:srgbClr val="99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64544" autoAdjust="0"/>
  </p:normalViewPr>
  <p:slideViewPr>
    <p:cSldViewPr snapToGrid="0">
      <p:cViewPr varScale="1">
        <p:scale>
          <a:sx n="54" d="100"/>
          <a:sy n="54" d="100"/>
        </p:scale>
        <p:origin x="-1248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210"/>
    </p:cViewPr>
  </p:sorterViewPr>
  <p:notesViewPr>
    <p:cSldViewPr snapToGrid="0">
      <p:cViewPr>
        <p:scale>
          <a:sx n="85" d="100"/>
          <a:sy n="85" d="100"/>
        </p:scale>
        <p:origin x="-2165" y="6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58" cy="498106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8106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73C6B20F-88CB-47ED-BA26-C43E33B33D4B}" type="datetimeFigureOut">
              <a:rPr lang="hu-HU" smtClean="0"/>
              <a:pPr/>
              <a:t>2017.04.18.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535"/>
            <a:ext cx="2944958" cy="498106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1098" y="9428535"/>
            <a:ext cx="2944958" cy="498106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77468874-B88E-474C-9108-85153587D35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1161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EACE67C4-79B8-487A-B2E7-860AA1F6A206}" type="datetimeFigureOut">
              <a:rPr lang="hu-HU" smtClean="0"/>
              <a:pPr/>
              <a:t>2017.04.18.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5" tIns="46493" rIns="92985" bIns="46493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985" tIns="46493" rIns="92985" bIns="46493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B4CFE7AC-934F-4761-9A44-88920518CBC1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772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AC-934F-4761-9A44-88920518CBC1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6566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AC-934F-4761-9A44-88920518CBC1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236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AC-934F-4761-9A44-88920518CBC1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591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AC-934F-4761-9A44-88920518CBC1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591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AC-934F-4761-9A44-88920518CBC1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236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AC-934F-4761-9A44-88920518CBC1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236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AC-934F-4761-9A44-88920518CBC1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236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AC-934F-4761-9A44-88920518CBC1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2364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AC-934F-4761-9A44-88920518CBC1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236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AC-934F-4761-9A44-88920518CBC1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2364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AC-934F-4761-9A44-88920518CBC1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236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AC-934F-4761-9A44-88920518CBC1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2364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AC-934F-4761-9A44-88920518CBC1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236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096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34434" y="6348414"/>
            <a:ext cx="539751" cy="331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6CF6F5-85A7-4C33-BFA5-42C485CFCD9B}" type="slidenum">
              <a:rPr lang="hu-HU" altLang="hu-HU">
                <a:solidFill>
                  <a:srgbClr val="003366"/>
                </a:solidFill>
              </a:rPr>
              <a:pPr/>
              <a:t>‹#›</a:t>
            </a:fld>
            <a:endParaRPr lang="hu-HU" altLang="hu-H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872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940801" y="244476"/>
            <a:ext cx="2738967" cy="598011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19667" y="244476"/>
            <a:ext cx="8017933" cy="598011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34434" y="6348414"/>
            <a:ext cx="539751" cy="331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A7469D-3E47-473D-B8DC-BE364532F619}" type="slidenum">
              <a:rPr lang="hu-HU" altLang="hu-HU">
                <a:solidFill>
                  <a:srgbClr val="003366"/>
                </a:solidFill>
              </a:rPr>
              <a:pPr/>
              <a:t>‹#›</a:t>
            </a:fld>
            <a:endParaRPr lang="hu-HU" altLang="hu-H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3502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Cím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1" y="244476"/>
            <a:ext cx="10917767" cy="8223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idx="1"/>
          </p:nvPr>
        </p:nvSpPr>
        <p:spPr>
          <a:xfrm>
            <a:off x="719667" y="1557338"/>
            <a:ext cx="10765367" cy="466725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34434" y="6348414"/>
            <a:ext cx="539751" cy="3317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F0D2376-0109-4ED3-A05B-464DB166B701}" type="slidenum">
              <a:rPr lang="hu-HU" altLang="hu-HU" smtClean="0">
                <a:solidFill>
                  <a:srgbClr val="003366"/>
                </a:solidFill>
              </a:rPr>
              <a:pPr/>
              <a:t>‹#›</a:t>
            </a:fld>
            <a:endParaRPr lang="hu-HU" altLang="hu-H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8318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34434" y="6348414"/>
            <a:ext cx="539751" cy="3317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92D1985-D74A-461E-93CA-5F443BC728FB}" type="slidenum">
              <a:rPr lang="hu-HU" altLang="hu-HU" smtClean="0">
                <a:solidFill>
                  <a:srgbClr val="003366"/>
                </a:solidFill>
              </a:rPr>
              <a:pPr/>
              <a:t>‹#›</a:t>
            </a:fld>
            <a:endParaRPr lang="hu-HU" altLang="hu-H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87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34434" y="6348414"/>
            <a:ext cx="539751" cy="3317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2DBB534-5958-4922-A5D4-A657D0589846}" type="slidenum">
              <a:rPr lang="hu-HU" altLang="hu-HU" smtClean="0">
                <a:solidFill>
                  <a:srgbClr val="003366"/>
                </a:solidFill>
              </a:rPr>
              <a:pPr/>
              <a:t>‹#›</a:t>
            </a:fld>
            <a:endParaRPr lang="hu-HU" altLang="hu-H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9127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19667" y="1557338"/>
            <a:ext cx="5281084" cy="46672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03951" y="1557338"/>
            <a:ext cx="5281083" cy="46672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>
          <a:xfrm>
            <a:off x="334434" y="6348414"/>
            <a:ext cx="539751" cy="3317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DD5397-CA00-4AE2-956A-7EBB302538C7}" type="slidenum">
              <a:rPr lang="hu-HU" altLang="hu-HU" smtClean="0">
                <a:solidFill>
                  <a:srgbClr val="003366"/>
                </a:solidFill>
              </a:rPr>
              <a:pPr/>
              <a:t>‹#›</a:t>
            </a:fld>
            <a:endParaRPr lang="hu-HU" altLang="hu-H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2530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>
          <a:xfrm>
            <a:off x="334434" y="6348414"/>
            <a:ext cx="539751" cy="3317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D961594-15AD-4237-8914-AEB50321D206}" type="slidenum">
              <a:rPr lang="hu-HU" altLang="hu-HU" smtClean="0">
                <a:solidFill>
                  <a:srgbClr val="003366"/>
                </a:solidFill>
              </a:rPr>
              <a:pPr/>
              <a:t>‹#›</a:t>
            </a:fld>
            <a:endParaRPr lang="hu-HU" altLang="hu-H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4864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>
          <a:xfrm>
            <a:off x="334434" y="6348414"/>
            <a:ext cx="539751" cy="3317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CC40DBB-5481-47AD-86E6-C118BFA643BF}" type="slidenum">
              <a:rPr lang="hu-HU" altLang="hu-HU" smtClean="0">
                <a:solidFill>
                  <a:srgbClr val="003366"/>
                </a:solidFill>
              </a:rPr>
              <a:pPr/>
              <a:t>‹#›</a:t>
            </a:fld>
            <a:endParaRPr lang="hu-HU" altLang="hu-H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9843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>
          <a:xfrm>
            <a:off x="334434" y="6348414"/>
            <a:ext cx="539751" cy="3317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3D9726A-8B01-40F5-A1A4-A678AFDAE6DE}" type="slidenum">
              <a:rPr lang="hu-HU" altLang="hu-HU" smtClean="0">
                <a:solidFill>
                  <a:srgbClr val="003366"/>
                </a:solidFill>
              </a:rPr>
              <a:pPr/>
              <a:t>‹#›</a:t>
            </a:fld>
            <a:endParaRPr lang="hu-HU" altLang="hu-H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4495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>
          <a:xfrm>
            <a:off x="334434" y="6348414"/>
            <a:ext cx="539751" cy="3317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ABB693E-4D8F-4340-AE39-C433A9461949}" type="slidenum">
              <a:rPr lang="hu-HU" altLang="hu-HU" smtClean="0">
                <a:solidFill>
                  <a:srgbClr val="003366"/>
                </a:solidFill>
              </a:rPr>
              <a:pPr/>
              <a:t>‹#›</a:t>
            </a:fld>
            <a:endParaRPr lang="hu-HU" altLang="hu-H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6734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>
          <a:xfrm>
            <a:off x="334434" y="6348414"/>
            <a:ext cx="539751" cy="3317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857C31B-21B2-4815-94DB-179F33B7E5C7}" type="slidenum">
              <a:rPr lang="hu-HU" altLang="hu-HU" smtClean="0">
                <a:solidFill>
                  <a:srgbClr val="003366"/>
                </a:solidFill>
              </a:rPr>
              <a:pPr/>
              <a:t>‹#›</a:t>
            </a:fld>
            <a:endParaRPr lang="hu-HU" altLang="hu-H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8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762001" y="244476"/>
            <a:ext cx="10917767" cy="822325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557338"/>
            <a:ext cx="10765367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5124" name="Line 4"/>
          <p:cNvSpPr>
            <a:spLocks noChangeShapeType="1"/>
          </p:cNvSpPr>
          <p:nvPr userDrawn="1"/>
        </p:nvSpPr>
        <p:spPr bwMode="auto">
          <a:xfrm>
            <a:off x="287867" y="1079500"/>
            <a:ext cx="11468100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800" dirty="0">
              <a:solidFill>
                <a:srgbClr val="003366"/>
              </a:solidFill>
            </a:endParaRPr>
          </a:p>
        </p:txBody>
      </p:sp>
      <p:grpSp>
        <p:nvGrpSpPr>
          <p:cNvPr id="5125" name="Group 5"/>
          <p:cNvGrpSpPr>
            <a:grpSpLocks/>
          </p:cNvGrpSpPr>
          <p:nvPr userDrawn="1"/>
        </p:nvGrpSpPr>
        <p:grpSpPr bwMode="auto">
          <a:xfrm>
            <a:off x="11184467" y="6149788"/>
            <a:ext cx="495301" cy="498662"/>
            <a:chOff x="2520" y="1066"/>
            <a:chExt cx="804" cy="804"/>
          </a:xfrm>
        </p:grpSpPr>
        <p:sp>
          <p:nvSpPr>
            <p:cNvPr id="5126" name="Freeform 6"/>
            <p:cNvSpPr>
              <a:spLocks noEditPoints="1"/>
            </p:cNvSpPr>
            <p:nvPr/>
          </p:nvSpPr>
          <p:spPr bwMode="auto">
            <a:xfrm>
              <a:off x="2520" y="1066"/>
              <a:ext cx="804" cy="804"/>
            </a:xfrm>
            <a:custGeom>
              <a:avLst/>
              <a:gdLst>
                <a:gd name="T0" fmla="*/ 0 w 251"/>
                <a:gd name="T1" fmla="*/ 126 h 251"/>
                <a:gd name="T2" fmla="*/ 126 w 251"/>
                <a:gd name="T3" fmla="*/ 0 h 251"/>
                <a:gd name="T4" fmla="*/ 251 w 251"/>
                <a:gd name="T5" fmla="*/ 126 h 251"/>
                <a:gd name="T6" fmla="*/ 126 w 251"/>
                <a:gd name="T7" fmla="*/ 251 h 251"/>
                <a:gd name="T8" fmla="*/ 0 w 251"/>
                <a:gd name="T9" fmla="*/ 126 h 251"/>
                <a:gd name="T10" fmla="*/ 126 w 251"/>
                <a:gd name="T11" fmla="*/ 237 h 251"/>
                <a:gd name="T12" fmla="*/ 237 w 251"/>
                <a:gd name="T13" fmla="*/ 126 h 251"/>
                <a:gd name="T14" fmla="*/ 126 w 251"/>
                <a:gd name="T15" fmla="*/ 14 h 251"/>
                <a:gd name="T16" fmla="*/ 14 w 251"/>
                <a:gd name="T17" fmla="*/ 126 h 251"/>
                <a:gd name="T18" fmla="*/ 126 w 251"/>
                <a:gd name="T19" fmla="*/ 23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51">
                  <a:moveTo>
                    <a:pt x="0" y="126"/>
                  </a:moveTo>
                  <a:cubicBezTo>
                    <a:pt x="0" y="56"/>
                    <a:pt x="56" y="0"/>
                    <a:pt x="126" y="0"/>
                  </a:cubicBezTo>
                  <a:cubicBezTo>
                    <a:pt x="195" y="0"/>
                    <a:pt x="251" y="56"/>
                    <a:pt x="251" y="126"/>
                  </a:cubicBezTo>
                  <a:cubicBezTo>
                    <a:pt x="251" y="195"/>
                    <a:pt x="195" y="251"/>
                    <a:pt x="126" y="251"/>
                  </a:cubicBezTo>
                  <a:cubicBezTo>
                    <a:pt x="56" y="251"/>
                    <a:pt x="0" y="195"/>
                    <a:pt x="0" y="126"/>
                  </a:cubicBezTo>
                  <a:close/>
                  <a:moveTo>
                    <a:pt x="126" y="237"/>
                  </a:moveTo>
                  <a:cubicBezTo>
                    <a:pt x="187" y="237"/>
                    <a:pt x="237" y="187"/>
                    <a:pt x="237" y="126"/>
                  </a:cubicBezTo>
                  <a:cubicBezTo>
                    <a:pt x="237" y="64"/>
                    <a:pt x="187" y="14"/>
                    <a:pt x="126" y="14"/>
                  </a:cubicBezTo>
                  <a:cubicBezTo>
                    <a:pt x="64" y="14"/>
                    <a:pt x="14" y="64"/>
                    <a:pt x="14" y="126"/>
                  </a:cubicBezTo>
                  <a:cubicBezTo>
                    <a:pt x="14" y="187"/>
                    <a:pt x="64" y="237"/>
                    <a:pt x="126" y="237"/>
                  </a:cubicBezTo>
                  <a:close/>
                </a:path>
              </a:pathLst>
            </a:custGeom>
            <a:solidFill>
              <a:srgbClr val="004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1800" dirty="0">
                <a:solidFill>
                  <a:srgbClr val="003366"/>
                </a:solidFill>
              </a:endParaRPr>
            </a:p>
          </p:txBody>
        </p:sp>
        <p:sp>
          <p:nvSpPr>
            <p:cNvPr id="5127" name="Freeform 7"/>
            <p:cNvSpPr>
              <a:spLocks noEditPoints="1"/>
            </p:cNvSpPr>
            <p:nvPr/>
          </p:nvSpPr>
          <p:spPr bwMode="auto">
            <a:xfrm>
              <a:off x="2610" y="1156"/>
              <a:ext cx="624" cy="625"/>
            </a:xfrm>
            <a:custGeom>
              <a:avLst/>
              <a:gdLst>
                <a:gd name="T0" fmla="*/ 98 w 195"/>
                <a:gd name="T1" fmla="*/ 0 h 195"/>
                <a:gd name="T2" fmla="*/ 0 w 195"/>
                <a:gd name="T3" fmla="*/ 98 h 195"/>
                <a:gd name="T4" fmla="*/ 98 w 195"/>
                <a:gd name="T5" fmla="*/ 195 h 195"/>
                <a:gd name="T6" fmla="*/ 195 w 195"/>
                <a:gd name="T7" fmla="*/ 98 h 195"/>
                <a:gd name="T8" fmla="*/ 98 w 195"/>
                <a:gd name="T9" fmla="*/ 0 h 195"/>
                <a:gd name="T10" fmla="*/ 160 w 195"/>
                <a:gd name="T11" fmla="*/ 128 h 195"/>
                <a:gd name="T12" fmla="*/ 160 w 195"/>
                <a:gd name="T13" fmla="*/ 128 h 195"/>
                <a:gd name="T14" fmla="*/ 123 w 195"/>
                <a:gd name="T15" fmla="*/ 164 h 195"/>
                <a:gd name="T16" fmla="*/ 86 w 195"/>
                <a:gd name="T17" fmla="*/ 128 h 195"/>
                <a:gd name="T18" fmla="*/ 94 w 195"/>
                <a:gd name="T19" fmla="*/ 106 h 195"/>
                <a:gd name="T20" fmla="*/ 79 w 195"/>
                <a:gd name="T21" fmla="*/ 86 h 195"/>
                <a:gd name="T22" fmla="*/ 63 w 195"/>
                <a:gd name="T23" fmla="*/ 86 h 195"/>
                <a:gd name="T24" fmla="*/ 63 w 195"/>
                <a:gd name="T25" fmla="*/ 111 h 195"/>
                <a:gd name="T26" fmla="*/ 47 w 195"/>
                <a:gd name="T27" fmla="*/ 111 h 195"/>
                <a:gd name="T28" fmla="*/ 47 w 195"/>
                <a:gd name="T29" fmla="*/ 37 h 195"/>
                <a:gd name="T30" fmla="*/ 88 w 195"/>
                <a:gd name="T31" fmla="*/ 37 h 195"/>
                <a:gd name="T32" fmla="*/ 112 w 195"/>
                <a:gd name="T33" fmla="*/ 61 h 195"/>
                <a:gd name="T34" fmla="*/ 97 w 195"/>
                <a:gd name="T35" fmla="*/ 83 h 195"/>
                <a:gd name="T36" fmla="*/ 106 w 195"/>
                <a:gd name="T37" fmla="*/ 95 h 195"/>
                <a:gd name="T38" fmla="*/ 123 w 195"/>
                <a:gd name="T39" fmla="*/ 91 h 195"/>
                <a:gd name="T40" fmla="*/ 151 w 195"/>
                <a:gd name="T41" fmla="*/ 104 h 195"/>
                <a:gd name="T42" fmla="*/ 139 w 195"/>
                <a:gd name="T43" fmla="*/ 114 h 195"/>
                <a:gd name="T44" fmla="*/ 123 w 195"/>
                <a:gd name="T45" fmla="*/ 107 h 195"/>
                <a:gd name="T46" fmla="*/ 102 w 195"/>
                <a:gd name="T47" fmla="*/ 128 h 195"/>
                <a:gd name="T48" fmla="*/ 123 w 195"/>
                <a:gd name="T49" fmla="*/ 149 h 195"/>
                <a:gd name="T50" fmla="*/ 142 w 195"/>
                <a:gd name="T51" fmla="*/ 137 h 195"/>
                <a:gd name="T52" fmla="*/ 125 w 195"/>
                <a:gd name="T53" fmla="*/ 137 h 195"/>
                <a:gd name="T54" fmla="*/ 125 w 195"/>
                <a:gd name="T55" fmla="*/ 123 h 195"/>
                <a:gd name="T56" fmla="*/ 160 w 195"/>
                <a:gd name="T57" fmla="*/ 123 h 195"/>
                <a:gd name="T58" fmla="*/ 160 w 195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195">
                  <a:moveTo>
                    <a:pt x="98" y="0"/>
                  </a:moveTo>
                  <a:cubicBezTo>
                    <a:pt x="44" y="0"/>
                    <a:pt x="0" y="43"/>
                    <a:pt x="0" y="98"/>
                  </a:cubicBezTo>
                  <a:cubicBezTo>
                    <a:pt x="0" y="152"/>
                    <a:pt x="44" y="195"/>
                    <a:pt x="98" y="195"/>
                  </a:cubicBezTo>
                  <a:cubicBezTo>
                    <a:pt x="152" y="195"/>
                    <a:pt x="195" y="152"/>
                    <a:pt x="195" y="98"/>
                  </a:cubicBezTo>
                  <a:cubicBezTo>
                    <a:pt x="195" y="43"/>
                    <a:pt x="152" y="0"/>
                    <a:pt x="98" y="0"/>
                  </a:cubicBezTo>
                  <a:close/>
                  <a:moveTo>
                    <a:pt x="160" y="128"/>
                  </a:moveTo>
                  <a:cubicBezTo>
                    <a:pt x="160" y="128"/>
                    <a:pt x="160" y="128"/>
                    <a:pt x="160" y="128"/>
                  </a:cubicBezTo>
                  <a:cubicBezTo>
                    <a:pt x="160" y="148"/>
                    <a:pt x="143" y="164"/>
                    <a:pt x="123" y="164"/>
                  </a:cubicBezTo>
                  <a:cubicBezTo>
                    <a:pt x="103" y="164"/>
                    <a:pt x="86" y="148"/>
                    <a:pt x="86" y="128"/>
                  </a:cubicBezTo>
                  <a:cubicBezTo>
                    <a:pt x="86" y="120"/>
                    <a:pt x="89" y="112"/>
                    <a:pt x="94" y="10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1" y="37"/>
                    <a:pt x="112" y="48"/>
                    <a:pt x="112" y="61"/>
                  </a:cubicBezTo>
                  <a:cubicBezTo>
                    <a:pt x="112" y="71"/>
                    <a:pt x="106" y="80"/>
                    <a:pt x="97" y="83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11" y="93"/>
                    <a:pt x="117" y="91"/>
                    <a:pt x="123" y="91"/>
                  </a:cubicBezTo>
                  <a:cubicBezTo>
                    <a:pt x="134" y="91"/>
                    <a:pt x="145" y="96"/>
                    <a:pt x="151" y="10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5" y="110"/>
                    <a:pt x="130" y="107"/>
                    <a:pt x="123" y="107"/>
                  </a:cubicBezTo>
                  <a:cubicBezTo>
                    <a:pt x="112" y="107"/>
                    <a:pt x="102" y="116"/>
                    <a:pt x="102" y="128"/>
                  </a:cubicBezTo>
                  <a:cubicBezTo>
                    <a:pt x="102" y="139"/>
                    <a:pt x="112" y="149"/>
                    <a:pt x="123" y="149"/>
                  </a:cubicBezTo>
                  <a:cubicBezTo>
                    <a:pt x="131" y="149"/>
                    <a:pt x="138" y="144"/>
                    <a:pt x="142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60" y="123"/>
                    <a:pt x="160" y="123"/>
                    <a:pt x="160" y="123"/>
                  </a:cubicBezTo>
                  <a:lnTo>
                    <a:pt x="160" y="128"/>
                  </a:lnTo>
                  <a:close/>
                </a:path>
              </a:pathLst>
            </a:custGeom>
            <a:solidFill>
              <a:srgbClr val="004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1800" dirty="0">
                <a:solidFill>
                  <a:srgbClr val="003366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2812" y="1319"/>
              <a:ext cx="105" cy="68"/>
            </a:xfrm>
            <a:custGeom>
              <a:avLst/>
              <a:gdLst>
                <a:gd name="T0" fmla="*/ 23 w 33"/>
                <a:gd name="T1" fmla="*/ 0 h 21"/>
                <a:gd name="T2" fmla="*/ 0 w 33"/>
                <a:gd name="T3" fmla="*/ 0 h 21"/>
                <a:gd name="T4" fmla="*/ 0 w 33"/>
                <a:gd name="T5" fmla="*/ 21 h 21"/>
                <a:gd name="T6" fmla="*/ 23 w 33"/>
                <a:gd name="T7" fmla="*/ 21 h 21"/>
                <a:gd name="T8" fmla="*/ 33 w 33"/>
                <a:gd name="T9" fmla="*/ 10 h 21"/>
                <a:gd name="T10" fmla="*/ 23 w 33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1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8" y="21"/>
                    <a:pt x="33" y="16"/>
                    <a:pt x="33" y="10"/>
                  </a:cubicBezTo>
                  <a:cubicBezTo>
                    <a:pt x="33" y="5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004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1800" dirty="0">
                <a:solidFill>
                  <a:srgbClr val="003366"/>
                </a:solidFill>
              </a:endParaRPr>
            </a:p>
          </p:txBody>
        </p:sp>
      </p:grpSp>
      <p:sp>
        <p:nvSpPr>
          <p:cNvPr id="9" name="Dia számának helye 3"/>
          <p:cNvSpPr>
            <a:spLocks noGrp="1"/>
          </p:cNvSpPr>
          <p:nvPr>
            <p:ph type="sldNum" sz="quarter" idx="4"/>
          </p:nvPr>
        </p:nvSpPr>
        <p:spPr>
          <a:xfrm>
            <a:off x="334434" y="6348414"/>
            <a:ext cx="539751" cy="3317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2DBB534-5958-4922-A5D4-A657D0589846}" type="slidenum">
              <a:rPr lang="hu-HU" altLang="hu-HU" smtClean="0">
                <a:solidFill>
                  <a:srgbClr val="003366"/>
                </a:solidFill>
              </a:rPr>
              <a:pPr/>
              <a:t>‹#›</a:t>
            </a:fld>
            <a:endParaRPr lang="hu-HU" altLang="hu-H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499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499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499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499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499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499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499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499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499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5588" indent="-255588" algn="l" rtl="0" fontAlgn="base">
        <a:spcBef>
          <a:spcPct val="20000"/>
        </a:spcBef>
        <a:spcAft>
          <a:spcPct val="0"/>
        </a:spcAft>
        <a:buClr>
          <a:srgbClr val="339966"/>
        </a:buClr>
        <a:buSzPct val="75000"/>
        <a:buFont typeface="Wingdings" panose="05000000000000000000" pitchFamily="2" charset="2"/>
        <a:buChar char="l"/>
        <a:defRPr sz="2000" kern="1200">
          <a:solidFill>
            <a:srgbClr val="004990"/>
          </a:solidFill>
          <a:latin typeface="+mn-lt"/>
          <a:ea typeface="+mn-ea"/>
          <a:cs typeface="+mn-cs"/>
        </a:defRPr>
      </a:lvl1pPr>
      <a:lvl2pPr marL="720725" indent="-285750" algn="l" rtl="0" fontAlgn="base">
        <a:spcBef>
          <a:spcPct val="20000"/>
        </a:spcBef>
        <a:spcAft>
          <a:spcPct val="0"/>
        </a:spcAft>
        <a:buClr>
          <a:srgbClr val="339966"/>
        </a:buClr>
        <a:buSzPct val="90000"/>
        <a:buFont typeface="Arial" panose="020B0604020202020204" pitchFamily="34" charset="0"/>
        <a:buChar char="−"/>
        <a:defRPr kern="1200">
          <a:solidFill>
            <a:srgbClr val="004990"/>
          </a:solidFill>
          <a:latin typeface="+mn-lt"/>
          <a:ea typeface="+mn-ea"/>
          <a:cs typeface="+mn-cs"/>
        </a:defRPr>
      </a:lvl2pPr>
      <a:lvl3pPr marL="1128713" indent="-228600" algn="l" rtl="0" fontAlgn="base">
        <a:spcBef>
          <a:spcPct val="20000"/>
        </a:spcBef>
        <a:spcAft>
          <a:spcPct val="0"/>
        </a:spcAft>
        <a:buClr>
          <a:srgbClr val="339966"/>
        </a:buClr>
        <a:buSzPct val="75000"/>
        <a:buFont typeface="Wingdings" panose="05000000000000000000" pitchFamily="2" charset="2"/>
        <a:buChar char="§"/>
        <a:defRPr kern="1200">
          <a:solidFill>
            <a:srgbClr val="004990"/>
          </a:solidFill>
          <a:latin typeface="+mn-lt"/>
          <a:ea typeface="+mn-ea"/>
          <a:cs typeface="+mn-cs"/>
        </a:defRPr>
      </a:lvl3pPr>
      <a:lvl4pPr marL="1536700" indent="-228600" algn="l" rtl="0" fontAlgn="base">
        <a:spcBef>
          <a:spcPct val="20000"/>
        </a:spcBef>
        <a:spcAft>
          <a:spcPct val="0"/>
        </a:spcAft>
        <a:buClr>
          <a:srgbClr val="339966"/>
        </a:buClr>
        <a:buSzPct val="80000"/>
        <a:buFont typeface="Arial" panose="020B0604020202020204" pitchFamily="34" charset="0"/>
        <a:buChar char="–"/>
        <a:defRPr sz="1600" kern="1200">
          <a:solidFill>
            <a:srgbClr val="004990"/>
          </a:solidFill>
          <a:latin typeface="+mn-lt"/>
          <a:ea typeface="+mn-ea"/>
          <a:cs typeface="+mn-cs"/>
        </a:defRPr>
      </a:lvl4pPr>
      <a:lvl5pPr marL="1944688" indent="-228600" algn="l" rtl="0" fontAlgn="base">
        <a:spcBef>
          <a:spcPct val="20000"/>
        </a:spcBef>
        <a:spcAft>
          <a:spcPct val="0"/>
        </a:spcAft>
        <a:buClr>
          <a:srgbClr val="339966"/>
        </a:buClr>
        <a:buSzPct val="65000"/>
        <a:buFont typeface="Wingdings" panose="05000000000000000000" pitchFamily="2" charset="2"/>
        <a:buChar char="l"/>
        <a:defRPr sz="1600" kern="1200">
          <a:solidFill>
            <a:srgbClr val="00499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46139"/>
          </a:xfrm>
        </p:spPr>
        <p:txBody>
          <a:bodyPr anchor="t">
            <a:noAutofit/>
          </a:bodyPr>
          <a:lstStyle/>
          <a:p>
            <a:r>
              <a:rPr lang="hu-HU" sz="4000" dirty="0" smtClean="0">
                <a:solidFill>
                  <a:srgbClr val="339B69"/>
                </a:solidFill>
              </a:rPr>
              <a:t>A </a:t>
            </a:r>
            <a:r>
              <a:rPr lang="hu-HU" sz="4000" dirty="0">
                <a:solidFill>
                  <a:srgbClr val="339B69"/>
                </a:solidFill>
              </a:rPr>
              <a:t>tájékoztatás régimódi professzionális technikái avagy miért hagytuk elgurulni a </a:t>
            </a:r>
            <a:r>
              <a:rPr lang="hu-HU" sz="4000" dirty="0" smtClean="0">
                <a:solidFill>
                  <a:srgbClr val="339B69"/>
                </a:solidFill>
              </a:rPr>
              <a:t>hógolyót</a:t>
            </a:r>
            <a:endParaRPr lang="hu-HU" sz="4000" dirty="0">
              <a:solidFill>
                <a:srgbClr val="339B69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370521"/>
            <a:ext cx="9144000" cy="2450857"/>
          </a:xfrm>
        </p:spPr>
        <p:txBody>
          <a:bodyPr/>
          <a:lstStyle/>
          <a:p>
            <a:r>
              <a:rPr lang="hu-HU" dirty="0" smtClean="0"/>
              <a:t>Fazekas Andrea</a:t>
            </a:r>
          </a:p>
          <a:p>
            <a:r>
              <a:rPr lang="hu-HU" dirty="0" smtClean="0"/>
              <a:t>Richter Gedeon Nyrt. Műszaki könyvtár</a:t>
            </a:r>
          </a:p>
          <a:p>
            <a:endParaRPr lang="hu-HU" sz="1800" dirty="0" smtClean="0"/>
          </a:p>
          <a:p>
            <a:r>
              <a:rPr lang="hu-HU" sz="2800" dirty="0" smtClean="0"/>
              <a:t>Networkshop 2017</a:t>
            </a:r>
            <a:br>
              <a:rPr lang="hu-HU" sz="2800" dirty="0" smtClean="0"/>
            </a:br>
            <a:r>
              <a:rPr lang="hu-HU" sz="2800" dirty="0"/>
              <a:t>Szegedi Tudományegyetem</a:t>
            </a:r>
            <a:r>
              <a:rPr lang="hu-HU" sz="2800" dirty="0" smtClean="0"/>
              <a:t>, 2017. április 19-21.</a:t>
            </a:r>
            <a:endParaRPr lang="hu-H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5876191"/>
            <a:ext cx="720000" cy="8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dirty="0" smtClean="0"/>
              <a:t>Tipikus kereső stratégiák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9667" y="1270000"/>
            <a:ext cx="10765367" cy="2211330"/>
          </a:xfrm>
        </p:spPr>
        <p:txBody>
          <a:bodyPr anchor="t"/>
          <a:lstStyle/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sz="2200" dirty="0" smtClean="0"/>
              <a:t>Relevancia visszacsatolás</a:t>
            </a:r>
            <a:br>
              <a:rPr lang="hu-HU" sz="2200" dirty="0" smtClean="0"/>
            </a:br>
            <a:r>
              <a:rPr lang="hu-HU" sz="2200" dirty="0" smtClean="0"/>
              <a:t>Elvégezzük a keresést, kiválogatunk releváns találatokat és azok ismérveivel újabb keresést hajtunk végre.</a:t>
            </a:r>
            <a:br>
              <a:rPr lang="hu-HU" sz="2200" dirty="0" smtClean="0"/>
            </a:br>
            <a:r>
              <a:rPr lang="hu-HU" sz="2200" dirty="0"/>
              <a:t>A1	</a:t>
            </a:r>
            <a:r>
              <a:rPr lang="hu-HU" sz="2200" dirty="0" smtClean="0"/>
              <a:t>		</a:t>
            </a:r>
            <a:r>
              <a:rPr lang="hu-HU" sz="2200" dirty="0"/>
              <a:t>	AA halmaz</a:t>
            </a:r>
            <a:br>
              <a:rPr lang="hu-HU" sz="2200" dirty="0"/>
            </a:br>
            <a:r>
              <a:rPr lang="hu-HU" sz="2200" dirty="0" smtClean="0"/>
              <a:t>AA releváns találataiból	BB halmaz </a:t>
            </a:r>
            <a:r>
              <a:rPr lang="hu-HU" sz="2200" dirty="0"/>
              <a:t>= eredmény </a:t>
            </a:r>
            <a:r>
              <a:rPr lang="hu-HU" sz="2200" dirty="0" smtClean="0"/>
              <a:t>halmaz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hu-HU" sz="2200" dirty="0"/>
          </a:p>
          <a:p>
            <a:pPr marL="0" indent="0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hu-HU" sz="2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5876191"/>
            <a:ext cx="720000" cy="8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25" y="3128912"/>
            <a:ext cx="3458675" cy="34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63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 helye 20"/>
          <p:cNvSpPr>
            <a:spLocks noGrp="1"/>
          </p:cNvSpPr>
          <p:nvPr>
            <p:ph type="body" idx="1"/>
          </p:nvPr>
        </p:nvSpPr>
        <p:spPr>
          <a:xfrm>
            <a:off x="622135" y="1266939"/>
            <a:ext cx="10947730" cy="1994055"/>
          </a:xfrm>
        </p:spPr>
        <p:txBody>
          <a:bodyPr anchor="t"/>
          <a:lstStyle/>
          <a:p>
            <a:pPr>
              <a:lnSpc>
                <a:spcPts val="2800"/>
              </a:lnSpc>
              <a:spcBef>
                <a:spcPts val="800"/>
              </a:spcBef>
            </a:pPr>
            <a:r>
              <a:rPr lang="en-US" sz="2200" b="0" dirty="0"/>
              <a:t>„I’ve got an absolute dream job: our researchers are data-driven, and value information and their library very much. My superiors acknowledge this by providing us stable budgets and all the resources we need, in general, to carry out our mission.”</a:t>
            </a:r>
          </a:p>
          <a:p>
            <a:pPr>
              <a:lnSpc>
                <a:spcPts val="2800"/>
              </a:lnSpc>
              <a:spcBef>
                <a:spcPts val="800"/>
              </a:spcBef>
            </a:pPr>
            <a:r>
              <a:rPr lang="en-US" sz="2200" b="0" dirty="0"/>
              <a:t>Bradley E. Gernand, Library Manager for the Institute for Defense Analyses = Library Life: Issue IV, </a:t>
            </a:r>
            <a:r>
              <a:rPr lang="en-US" sz="2200" b="0" dirty="0" smtClean="0"/>
              <a:t>2016</a:t>
            </a:r>
            <a:endParaRPr lang="en-US" sz="2200" b="0" dirty="0"/>
          </a:p>
        </p:txBody>
      </p:sp>
      <p:sp>
        <p:nvSpPr>
          <p:cNvPr id="22" name="Tartalom helye 21"/>
          <p:cNvSpPr>
            <a:spLocks noGrp="1"/>
          </p:cNvSpPr>
          <p:nvPr>
            <p:ph sz="half" idx="2"/>
          </p:nvPr>
        </p:nvSpPr>
        <p:spPr>
          <a:xfrm>
            <a:off x="562771" y="3305060"/>
            <a:ext cx="6179553" cy="2884602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http</a:t>
            </a:r>
            <a:r>
              <a:rPr lang="en-US" sz="1800" u="sng" dirty="0">
                <a:solidFill>
                  <a:srgbClr val="0000FF"/>
                </a:solidFill>
              </a:rPr>
              <a:t>://</a:t>
            </a:r>
            <a:r>
              <a:rPr lang="en-US" sz="1800" u="sng" dirty="0" smtClean="0">
                <a:solidFill>
                  <a:srgbClr val="0000FF"/>
                </a:solidFill>
              </a:rPr>
              <a:t>www.springernature.com/gp/librarians/news-events/other-issues/library-life-issue-iv-2016/10701082</a:t>
            </a:r>
            <a:r>
              <a:rPr lang="hu-HU" dirty="0" smtClean="0"/>
              <a:t>	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5729" r="5051" b="10280"/>
          <a:stretch/>
        </p:blipFill>
        <p:spPr>
          <a:xfrm>
            <a:off x="7218198" y="2897436"/>
            <a:ext cx="3776636" cy="396056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5876191"/>
            <a:ext cx="720000" cy="8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76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2"/>
          <p:cNvSpPr>
            <a:spLocks noGrp="1" noChangeArrowheads="1"/>
          </p:cNvSpPr>
          <p:nvPr>
            <p:ph type="title"/>
          </p:nvPr>
        </p:nvSpPr>
        <p:spPr>
          <a:xfrm>
            <a:off x="1665054" y="244476"/>
            <a:ext cx="8188325" cy="822325"/>
          </a:xfrm>
        </p:spPr>
        <p:txBody>
          <a:bodyPr anchor="ctr"/>
          <a:lstStyle/>
          <a:p>
            <a:pPr eaLnBrk="1" hangingPunct="1"/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3349" y="1237481"/>
            <a:ext cx="6311287" cy="3590422"/>
          </a:xfrm>
        </p:spPr>
        <p:txBody>
          <a:bodyPr/>
          <a:lstStyle/>
          <a:p>
            <a:pPr marL="0" indent="0" algn="ctr">
              <a:lnSpc>
                <a:spcPts val="2600"/>
              </a:lnSpc>
              <a:spcBef>
                <a:spcPts val="600"/>
              </a:spcBef>
              <a:buNone/>
            </a:pPr>
            <a:endParaRPr lang="hu-HU" sz="4400" b="1" dirty="0" smtClean="0">
              <a:solidFill>
                <a:srgbClr val="339B69"/>
              </a:solidFill>
            </a:endParaRP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hu-HU" sz="4400" b="1" dirty="0" smtClean="0">
                <a:solidFill>
                  <a:srgbClr val="339B69"/>
                </a:solidFill>
              </a:rPr>
              <a:t>Köszönöm a figyelmet!</a:t>
            </a: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hu-HU" sz="2800" u="sng" dirty="0" smtClean="0">
                <a:solidFill>
                  <a:srgbClr val="0000FF"/>
                </a:solidFill>
              </a:rPr>
              <a:t>http</a:t>
            </a:r>
            <a:r>
              <a:rPr lang="hu-HU" sz="2800" u="sng" dirty="0">
                <a:solidFill>
                  <a:srgbClr val="0000FF"/>
                </a:solidFill>
              </a:rPr>
              <a:t>://</a:t>
            </a:r>
            <a:r>
              <a:rPr lang="hu-HU" sz="2800" u="sng" dirty="0" smtClean="0">
                <a:solidFill>
                  <a:srgbClr val="0000FF"/>
                </a:solidFill>
              </a:rPr>
              <a:t>www.richter.hu</a:t>
            </a:r>
          </a:p>
          <a:p>
            <a:pPr marL="0" indent="0" algn="ctr">
              <a:spcBef>
                <a:spcPts val="600"/>
              </a:spcBef>
              <a:buNone/>
            </a:pPr>
            <a:endParaRPr lang="hu-HU" dirty="0" smtClean="0"/>
          </a:p>
          <a:p>
            <a:pPr marL="0" indent="0" algn="ctr">
              <a:spcBef>
                <a:spcPts val="600"/>
              </a:spcBef>
              <a:buNone/>
            </a:pPr>
            <a:endParaRPr lang="hu-HU" dirty="0"/>
          </a:p>
          <a:p>
            <a:pPr marL="0" indent="0" algn="ctr">
              <a:spcBef>
                <a:spcPts val="600"/>
              </a:spcBef>
              <a:buNone/>
            </a:pPr>
            <a:r>
              <a:rPr lang="hu-HU" sz="2200" dirty="0" smtClean="0"/>
              <a:t>Fazekas Andrea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hu-HU" sz="2200" u="sng" dirty="0" smtClean="0">
                <a:solidFill>
                  <a:srgbClr val="0000FF"/>
                </a:solidFill>
              </a:rPr>
              <a:t>a.fazekas@richter.hu</a:t>
            </a:r>
            <a:endParaRPr lang="en-GB" sz="2200" u="sng" dirty="0">
              <a:solidFill>
                <a:srgbClr val="0000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5876191"/>
            <a:ext cx="720000" cy="8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219160"/>
            <a:ext cx="3395663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44" y="4963818"/>
            <a:ext cx="5624699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50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dirty="0"/>
              <a:t>Felhasznált képek </a:t>
            </a:r>
            <a:r>
              <a:rPr lang="hu-HU" dirty="0" smtClean="0"/>
              <a:t>forrása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9667" y="1269999"/>
            <a:ext cx="10765367" cy="5014873"/>
          </a:xfrm>
        </p:spPr>
        <p:txBody>
          <a:bodyPr anchor="t"/>
          <a:lstStyle/>
          <a:p>
            <a:pPr marL="0" indent="0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2200" dirty="0" smtClean="0"/>
              <a:t>2. dia – https</a:t>
            </a:r>
            <a:r>
              <a:rPr lang="hu-HU" sz="2200" dirty="0"/>
              <a:t>://clipartfest.com/download/3999e7eea4ef57044a5b580eaa34ffaf8f68ca89.html</a:t>
            </a:r>
          </a:p>
          <a:p>
            <a:pPr marL="0" indent="0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2200" dirty="0" smtClean="0"/>
              <a:t>4. dia </a:t>
            </a:r>
            <a:r>
              <a:rPr lang="hu-HU" sz="2200" dirty="0"/>
              <a:t>– https://www.dreamstime.com/stock-photos-3d-small-people-questions-answers-image24412933</a:t>
            </a:r>
            <a:endParaRPr lang="hu-HU" sz="2200" dirty="0" smtClean="0"/>
          </a:p>
          <a:p>
            <a:pPr marL="0" indent="0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2200" dirty="0"/>
              <a:t>7. dia – https://pixta.jp/tags/%E3%83%AC%E3%82%B4?search_type=2</a:t>
            </a:r>
            <a:endParaRPr lang="hu-HU" sz="2200" dirty="0" smtClean="0"/>
          </a:p>
          <a:p>
            <a:pPr marL="0" indent="0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2200" dirty="0" smtClean="0"/>
              <a:t>9. dia – https</a:t>
            </a:r>
            <a:r>
              <a:rPr lang="hu-HU" sz="2200" dirty="0"/>
              <a:t>://pubchem.ncbi.nlm.nih.gov/substance/135268323</a:t>
            </a:r>
          </a:p>
          <a:p>
            <a:pPr marL="0" indent="0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2200" dirty="0" smtClean="0"/>
              <a:t>10. dia – https</a:t>
            </a:r>
            <a:r>
              <a:rPr lang="hu-HU" sz="2200" dirty="0"/>
              <a:t>://www.emaze.com/@AIIIRZZQ/Evaluaci%C3%B3n-del-Desempe%C3%B1o</a:t>
            </a:r>
            <a:endParaRPr lang="hu-HU" sz="2200" dirty="0" smtClean="0"/>
          </a:p>
          <a:p>
            <a:pPr marL="0" indent="0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2200" dirty="0" smtClean="0"/>
              <a:t>11. </a:t>
            </a:r>
            <a:r>
              <a:rPr lang="hu-HU" sz="2200" dirty="0"/>
              <a:t>dia – https://www.dreamstime.com/stock-illustration-d-superman-super-hero-raincoat-illustration-brave-red-cloak-confident-standing-posture-gesture-rendering-white-man-image53561718</a:t>
            </a:r>
            <a:endParaRPr lang="hu-HU" sz="2200" dirty="0" smtClean="0"/>
          </a:p>
          <a:p>
            <a:pPr marL="0" indent="0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2200" dirty="0" smtClean="0"/>
              <a:t>12. </a:t>
            </a:r>
            <a:r>
              <a:rPr lang="hu-HU" sz="2200" dirty="0"/>
              <a:t>dia – https://www.richter.hu/hu-HU/sajtoszoba/Pages/Gal%C3%A9ria.aspx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5876191"/>
            <a:ext cx="720000" cy="8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5845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dirty="0" smtClean="0"/>
              <a:t>Referensz interjú 1.</a:t>
            </a:r>
            <a:endParaRPr lang="hu-H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5876191"/>
            <a:ext cx="720000" cy="8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77" y="3993555"/>
            <a:ext cx="2398228" cy="27000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9667" y="1308100"/>
            <a:ext cx="10737875" cy="3407119"/>
          </a:xfrm>
        </p:spPr>
        <p:txBody>
          <a:bodyPr anchor="t"/>
          <a:lstStyle/>
          <a:p>
            <a:pPr marL="0" indent="0">
              <a:lnSpc>
                <a:spcPts val="3000"/>
              </a:lnSpc>
              <a:spcBef>
                <a:spcPts val="800"/>
              </a:spcBef>
              <a:buNone/>
            </a:pPr>
            <a:r>
              <a:rPr lang="hu-HU" sz="2400" dirty="0" smtClean="0"/>
              <a:t>A referensz interjú készítése az irodalomkeresés legigényesebb, legtöbb hozzáértést és tapasztalatot igénylő lépése.</a:t>
            </a:r>
          </a:p>
          <a:p>
            <a:pPr marL="0" indent="0">
              <a:buNone/>
            </a:pPr>
            <a:endParaRPr lang="hu-HU" sz="1200" dirty="0" smtClean="0"/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hu-HU" sz="2200" dirty="0" smtClean="0"/>
              <a:t>Személyesen a kérdezővel és ne megbízottjával beszéljünk.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hu-HU" sz="2200" dirty="0" smtClean="0"/>
              <a:t>Jegyezzük fel a megrendelő adatait ‒ pontos név, munkahely, email, telefon.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hu-HU" sz="2200" dirty="0" smtClean="0"/>
              <a:t>A téma határozott körvonalazása, mi ismert eddig róla hogyan szerepel az irodalomban, azaz kulcsszavak, rövidítések, betűszavak, szakzsargon angolul, releváns szerzők, kulcs folyóiratok.</a:t>
            </a:r>
          </a:p>
        </p:txBody>
      </p:sp>
    </p:spTree>
    <p:extLst>
      <p:ext uri="{BB962C8B-B14F-4D97-AF65-F5344CB8AC3E}">
        <p14:creationId xmlns:p14="http://schemas.microsoft.com/office/powerpoint/2010/main" val="3204852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dirty="0" smtClean="0"/>
              <a:t>Referensz interjú 2.</a:t>
            </a:r>
            <a:endParaRPr lang="hu-H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5876191"/>
            <a:ext cx="720000" cy="8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9667" y="1308100"/>
            <a:ext cx="10765367" cy="4568091"/>
          </a:xfrm>
        </p:spPr>
        <p:txBody>
          <a:bodyPr anchor="t"/>
          <a:lstStyle/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hu-HU" sz="2200" dirty="0"/>
              <a:t>Ha a kérdés első hallásra túl általános, próbáljuk együtt kideríteni, mi érdekli valójában a megrendelőt.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hu-HU" sz="2200" dirty="0"/>
              <a:t>Tudjuk meg, hogy mi a keresés pontos célja, mire akarják felhasználni az információt. Ennek tükrében döntsük el, mire törekszünk inkább: pontosságra vagy teljességre?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hu-HU" sz="2200" dirty="0" smtClean="0"/>
              <a:t>Vizsgáljuk meg, alkalmas-e a téma adatbázisban való keresésre. Lehet, hogy egy kézikönyvben egyszerűbb megtalálni a választ. Ismerjük meg a szakterület alapvető referensz kiadványait.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hu-HU" sz="2200" dirty="0" smtClean="0"/>
              <a:t>Kérdezzük meg, hogy a felhasználó mennyi találatra számít.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hu-HU" sz="2200" dirty="0" smtClean="0"/>
              <a:t>Tudjuk meg, hogy vannak-e a találatok körét korlátozó szempontok, mint pl. dokumentumtípus, preferált nyelv(ek), földrajzi terület, kutatási időszak.</a:t>
            </a:r>
          </a:p>
        </p:txBody>
      </p:sp>
    </p:spTree>
    <p:extLst>
      <p:ext uri="{BB962C8B-B14F-4D97-AF65-F5344CB8AC3E}">
        <p14:creationId xmlns:p14="http://schemas.microsoft.com/office/powerpoint/2010/main" val="1288276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dirty="0" smtClean="0"/>
              <a:t>Referensz interjú 3.</a:t>
            </a:r>
            <a:endParaRPr lang="hu-H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5876191"/>
            <a:ext cx="720000" cy="8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8" y="3980518"/>
            <a:ext cx="5322887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9667" y="1282700"/>
            <a:ext cx="10765367" cy="3505200"/>
          </a:xfrm>
        </p:spPr>
        <p:txBody>
          <a:bodyPr anchor="t"/>
          <a:lstStyle/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hu-HU" sz="2200" dirty="0"/>
              <a:t>Ne feledkezzünk meg a határidő megállapításáról.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hu-HU" sz="2200" dirty="0" smtClean="0"/>
              <a:t>Beszéljük </a:t>
            </a:r>
            <a:r>
              <a:rPr lang="hu-HU" sz="2200" dirty="0"/>
              <a:t>meg, hogy milyen formában kéri a megrendelő a találatokat. Igényli-e az eredmény további feldolgozását, pl. adatbázisba betöltés, táblázatos formátum.</a:t>
            </a:r>
          </a:p>
          <a:p>
            <a:pPr>
              <a:lnSpc>
                <a:spcPts val="2800"/>
              </a:lnSpc>
              <a:spcBef>
                <a:spcPts val="800"/>
              </a:spcBef>
            </a:pPr>
            <a:r>
              <a:rPr lang="hu-HU" sz="2200" dirty="0"/>
              <a:t>Érzékelnünk kell a megrendelő szakértelmét saját témájában és a szakirodalom használatában való jártasságát. Számoljunk a megrendelő személyével, a keresési eredmények felhasználási céljával.</a:t>
            </a:r>
          </a:p>
          <a:p>
            <a:pPr>
              <a:lnSpc>
                <a:spcPts val="2800"/>
              </a:lnSpc>
              <a:spcBef>
                <a:spcPts val="800"/>
              </a:spcBef>
            </a:pPr>
            <a:r>
              <a:rPr lang="hu-HU" sz="2200" dirty="0"/>
              <a:t>Vegyük figyelembe személyes korlátainkat, pl. mennyire vagyunk járatosak a keresés témájában, az adatbázisok lehetőségeiben</a:t>
            </a:r>
            <a:r>
              <a:rPr lang="hu-HU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124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dirty="0" smtClean="0"/>
              <a:t>Kereső stratégia megtervezése 1.</a:t>
            </a:r>
            <a:endParaRPr lang="hu-H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5876191"/>
            <a:ext cx="720000" cy="8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2771" y="1097280"/>
            <a:ext cx="10765367" cy="5596275"/>
          </a:xfrm>
        </p:spPr>
        <p:txBody>
          <a:bodyPr anchor="t"/>
          <a:lstStyle/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200" dirty="0" smtClean="0"/>
              <a:t>On-line </a:t>
            </a:r>
            <a:r>
              <a:rPr lang="hu-HU" sz="2200" dirty="0"/>
              <a:t>information retrieval : Concepts, principles, and techniques / Stephen P. Harter. - 3th ed. - San Diego : Academic Press, 1990</a:t>
            </a:r>
            <a:r>
              <a:rPr lang="hu-HU" sz="2200" dirty="0" smtClean="0"/>
              <a:t>.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200" dirty="0" smtClean="0"/>
              <a:t>Osztályozás </a:t>
            </a:r>
            <a:r>
              <a:rPr lang="hu-HU" sz="2200" dirty="0"/>
              <a:t>és információkeresés : kommentált szöveggyűjtemény / [szerk.] Ungváry Rudolf, Orbán Éva ; [a bevezetőket és kommentárokat írta Ungváry Rudolf] ; [közread. az] Országos Széchényi Könyvtár. - Budapest : OSZK, 2001. - Tartalma: 1. Az osztályozás és elmélete; 2. Az információkeresés és elmélete</a:t>
            </a:r>
            <a:br>
              <a:rPr lang="hu-HU" sz="2200" dirty="0"/>
            </a:br>
            <a:r>
              <a:rPr lang="hu-HU" sz="1800" u="sng" dirty="0">
                <a:solidFill>
                  <a:srgbClr val="0000FF"/>
                </a:solidFill>
              </a:rPr>
              <a:t>http://mek.oszk.hu/01600/01683/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200" dirty="0" smtClean="0"/>
              <a:t>Könyvtári </a:t>
            </a:r>
            <a:r>
              <a:rPr lang="hu-HU" sz="2200" dirty="0"/>
              <a:t>információkeresés / Ungváry Rudolf; Vajda Erik. - Budapest : Typotex, 2002. - 169 p</a:t>
            </a:r>
            <a:r>
              <a:rPr lang="hu-HU" sz="2200" dirty="0" smtClean="0"/>
              <a:t>.</a:t>
            </a:r>
            <a:br>
              <a:rPr lang="hu-HU" sz="2200" dirty="0" smtClean="0"/>
            </a:br>
            <a:r>
              <a:rPr lang="hu-HU" sz="1800" u="sng" dirty="0">
                <a:solidFill>
                  <a:srgbClr val="0000FF"/>
                </a:solidFill>
              </a:rPr>
              <a:t>http://mek.oszk.hu/05000/05030/</a:t>
            </a:r>
            <a:r>
              <a:rPr lang="hu-HU" sz="1800" dirty="0">
                <a:solidFill>
                  <a:srgbClr val="0000FF"/>
                </a:solidFill>
              </a:rPr>
              <a:t> </a:t>
            </a:r>
            <a:r>
              <a:rPr lang="hu-HU" sz="1800" dirty="0"/>
              <a:t>és</a:t>
            </a:r>
            <a:r>
              <a:rPr lang="hu-HU" sz="1800" dirty="0" smtClean="0">
                <a:solidFill>
                  <a:srgbClr val="0000FF"/>
                </a:solidFill>
              </a:rPr>
              <a:t> </a:t>
            </a:r>
            <a:r>
              <a:rPr lang="hu-HU" sz="1800" u="sng" dirty="0">
                <a:solidFill>
                  <a:srgbClr val="0000FF"/>
                </a:solidFill>
              </a:rPr>
              <a:t>http://www.tankonyvtar.hu/hu/tartalom/tkt/konyvtari/adatok.html</a:t>
            </a:r>
          </a:p>
          <a:p>
            <a:pPr>
              <a:lnSpc>
                <a:spcPts val="28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Guidelines </a:t>
            </a:r>
            <a:r>
              <a:rPr lang="en-US" sz="2200" dirty="0"/>
              <a:t>for Behavioral Performance of Reference and Information Service </a:t>
            </a:r>
            <a:r>
              <a:rPr lang="en-US" sz="2200" dirty="0" smtClean="0"/>
              <a:t>Providers</a:t>
            </a:r>
            <a:r>
              <a:rPr lang="hu-HU" sz="2200" dirty="0" smtClean="0"/>
              <a:t> – </a:t>
            </a:r>
            <a:r>
              <a:rPr lang="hu-HU" sz="1800" u="sng" dirty="0">
                <a:solidFill>
                  <a:srgbClr val="0000FF"/>
                </a:solidFill>
              </a:rPr>
              <a:t>http://www.ala.org/rusa/resources/guidelines/guidelinesbehavioral</a:t>
            </a:r>
            <a:endParaRPr lang="hu-HU" sz="1800" dirty="0" smtClean="0"/>
          </a:p>
          <a:p>
            <a:pPr>
              <a:lnSpc>
                <a:spcPts val="28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Health </a:t>
            </a:r>
            <a:r>
              <a:rPr lang="en-US" sz="2200" dirty="0"/>
              <a:t>and Medical Reference </a:t>
            </a:r>
            <a:r>
              <a:rPr lang="en-US" sz="2200" dirty="0" smtClean="0"/>
              <a:t>Guidelines</a:t>
            </a:r>
            <a:r>
              <a:rPr lang="hu-HU" sz="2200" dirty="0"/>
              <a:t> – </a:t>
            </a:r>
            <a:r>
              <a:rPr lang="hu-HU" sz="1800" u="sng" dirty="0" smtClean="0">
                <a:solidFill>
                  <a:srgbClr val="0000FF"/>
                </a:solidFill>
              </a:rPr>
              <a:t>http</a:t>
            </a:r>
            <a:r>
              <a:rPr lang="hu-HU" sz="1800" u="sng" dirty="0">
                <a:solidFill>
                  <a:srgbClr val="0000FF"/>
                </a:solidFill>
              </a:rPr>
              <a:t>://www.ala.org/rusa/resources/guidelines/guidelinesmedical</a:t>
            </a:r>
            <a:endParaRPr lang="en-US" sz="1800" u="sng" dirty="0">
              <a:solidFill>
                <a:srgbClr val="0000FF"/>
              </a:solidFill>
            </a:endParaRPr>
          </a:p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0649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dirty="0" smtClean="0"/>
              <a:t>Kereső stratégia megtervezése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9667" y="1308100"/>
            <a:ext cx="10765367" cy="4432300"/>
          </a:xfrm>
        </p:spPr>
        <p:txBody>
          <a:bodyPr anchor="t"/>
          <a:lstStyle/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200" dirty="0" smtClean="0"/>
              <a:t>A keresendő téma átfogalmazása kereső szavakra, kifejezésekre.</a:t>
            </a:r>
            <a:endParaRPr lang="hu-HU" sz="2200" dirty="0"/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200" dirty="0" smtClean="0"/>
              <a:t>A szükséges ekvivalens, szinonim, ellentétes, alternatív és alárendelt fogalmak összegyűjtése</a:t>
            </a:r>
          </a:p>
          <a:p>
            <a:pPr lvl="1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u-HU" sz="2200" dirty="0" smtClean="0"/>
              <a:t>korábbi keresések gyakorlatából,</a:t>
            </a:r>
          </a:p>
          <a:p>
            <a:pPr lvl="1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u-HU" sz="2200" dirty="0" smtClean="0"/>
              <a:t>néhány releváns cikkből és</a:t>
            </a:r>
          </a:p>
          <a:p>
            <a:pPr lvl="1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u-HU" sz="2200" dirty="0" smtClean="0"/>
              <a:t>a keresendő adatbázis deszkriptor jegyzékéből.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200" dirty="0" smtClean="0"/>
              <a:t>Készüljünk fel a túl sok találatra: szűkítési feltételek, fő deszkriptorok, osztályozási jelzetek, időszak, nyelv, stb.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200" dirty="0"/>
              <a:t>Készüljünk fel a túl </a:t>
            </a:r>
            <a:r>
              <a:rPr lang="hu-HU" sz="2200" dirty="0" smtClean="0"/>
              <a:t>kevés találatra: Mit hagyhatunk el a kereső stratégiából? Több szinonima, alárendelt fogalom bevonása.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5876191"/>
            <a:ext cx="720000" cy="8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921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922134"/>
            <a:ext cx="2814637" cy="277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dirty="0" smtClean="0"/>
              <a:t>Tipikus kereső stratégiák 1.</a:t>
            </a:r>
            <a:endParaRPr lang="hu-H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5876191"/>
            <a:ext cx="720000" cy="8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9667" y="1282700"/>
            <a:ext cx="10765367" cy="4737100"/>
          </a:xfrm>
        </p:spPr>
        <p:txBody>
          <a:bodyPr anchor="t"/>
          <a:lstStyle/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sz="2200" dirty="0" smtClean="0"/>
              <a:t>Egyszerű gyorskeresés </a:t>
            </a:r>
            <a:r>
              <a:rPr lang="hu-HU" sz="2200" dirty="0"/>
              <a:t>vagy </a:t>
            </a:r>
            <a:r>
              <a:rPr lang="hu-HU" sz="2200" dirty="0" smtClean="0"/>
              <a:t>„quick </a:t>
            </a:r>
            <a:r>
              <a:rPr lang="hu-HU" sz="2200" dirty="0"/>
              <a:t>and </a:t>
            </a:r>
            <a:r>
              <a:rPr lang="hu-HU" sz="2200" dirty="0" smtClean="0"/>
              <a:t>dirty”</a:t>
            </a:r>
            <a:br>
              <a:rPr lang="hu-HU" sz="2200" dirty="0" smtClean="0"/>
            </a:br>
            <a:r>
              <a:rPr lang="hu-HU" sz="2200" dirty="0" smtClean="0"/>
              <a:t>Csak néhány tételt eredményez, ami bizonyos esetekben elegendő.</a:t>
            </a:r>
            <a:br>
              <a:rPr lang="hu-HU" sz="2200" dirty="0" smtClean="0"/>
            </a:br>
            <a:r>
              <a:rPr lang="hu-HU" sz="2200" dirty="0" smtClean="0"/>
              <a:t>Keresési séma: AA AND BB AND CC = eredmény halmaz</a:t>
            </a:r>
          </a:p>
          <a:p>
            <a:pPr marL="0" indent="0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hu-HU" sz="2200" dirty="0" smtClean="0"/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sz="2200" dirty="0" smtClean="0"/>
              <a:t>Építőkocka </a:t>
            </a:r>
            <a:r>
              <a:rPr lang="hu-HU" sz="2200" dirty="0"/>
              <a:t>vagy építkezés </a:t>
            </a:r>
            <a:r>
              <a:rPr lang="hu-HU" sz="2200" dirty="0" smtClean="0"/>
              <a:t>tömbökből vagy building block</a:t>
            </a:r>
            <a:br>
              <a:rPr lang="hu-HU" sz="2200" dirty="0" smtClean="0"/>
            </a:br>
            <a:r>
              <a:rPr lang="hu-HU" sz="2200" dirty="0" smtClean="0"/>
              <a:t>Először az OR kapcsolatokkal létrehozott ekvivalencia halmazokat hozzuk létre, majd ezeket kapcsoljuk össze AND (esetleg NOT) operátorokkal, ami a találati halmazt eredményezi.</a:t>
            </a:r>
            <a:br>
              <a:rPr lang="hu-HU" sz="2200" dirty="0" smtClean="0"/>
            </a:br>
            <a:r>
              <a:rPr lang="hu-HU" sz="2200" dirty="0" smtClean="0"/>
              <a:t>A1 OR A2 OR A3 OR …	AA halmaz</a:t>
            </a:r>
            <a:br>
              <a:rPr lang="hu-HU" sz="2200" dirty="0" smtClean="0"/>
            </a:br>
            <a:r>
              <a:rPr lang="hu-HU" sz="2200" dirty="0" smtClean="0"/>
              <a:t>B1 OR B2 OR B3 OR …</a:t>
            </a:r>
            <a:r>
              <a:rPr lang="hu-HU" sz="2200" dirty="0"/>
              <a:t>	</a:t>
            </a:r>
            <a:r>
              <a:rPr lang="hu-HU" sz="2200" dirty="0" smtClean="0"/>
              <a:t>BB halmaz</a:t>
            </a:r>
            <a:br>
              <a:rPr lang="hu-HU" sz="2200" dirty="0" smtClean="0"/>
            </a:br>
            <a:r>
              <a:rPr lang="hu-HU" sz="2200" dirty="0" smtClean="0"/>
              <a:t>C1 OR C2 OR C3 OR …</a:t>
            </a:r>
            <a:r>
              <a:rPr lang="hu-HU" sz="2200" dirty="0"/>
              <a:t>	</a:t>
            </a:r>
            <a:r>
              <a:rPr lang="hu-HU" sz="2200" dirty="0" smtClean="0"/>
              <a:t>CC halmaz</a:t>
            </a:r>
            <a:br>
              <a:rPr lang="hu-HU" sz="2200" dirty="0" smtClean="0"/>
            </a:br>
            <a:r>
              <a:rPr lang="hu-HU" sz="2200" dirty="0"/>
              <a:t>AA AND BB AND CC </a:t>
            </a:r>
            <a:r>
              <a:rPr lang="hu-HU" sz="2200" dirty="0" smtClean="0"/>
              <a:t>= </a:t>
            </a:r>
            <a:r>
              <a:rPr lang="hu-HU" sz="2200" dirty="0"/>
              <a:t>eredmény </a:t>
            </a:r>
            <a:r>
              <a:rPr lang="hu-HU" sz="2200" dirty="0" smtClean="0"/>
              <a:t>halmaz</a:t>
            </a:r>
          </a:p>
        </p:txBody>
      </p:sp>
    </p:spTree>
    <p:extLst>
      <p:ext uri="{BB962C8B-B14F-4D97-AF65-F5344CB8AC3E}">
        <p14:creationId xmlns:p14="http://schemas.microsoft.com/office/powerpoint/2010/main" val="2491246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dirty="0" smtClean="0"/>
              <a:t>Tipikus kereső stratégiák 2.</a:t>
            </a:r>
            <a:endParaRPr lang="hu-H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5876191"/>
            <a:ext cx="720000" cy="8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9667" y="1295399"/>
            <a:ext cx="10765367" cy="4697437"/>
          </a:xfrm>
        </p:spPr>
        <p:txBody>
          <a:bodyPr anchor="t"/>
          <a:lstStyle/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sz="2200" dirty="0" smtClean="0"/>
              <a:t>Egymás </a:t>
            </a:r>
            <a:r>
              <a:rPr lang="hu-HU" sz="2200" dirty="0"/>
              <a:t>utáni leválasztás vagy egymást követő </a:t>
            </a:r>
            <a:r>
              <a:rPr lang="hu-HU" sz="2200" dirty="0" smtClean="0"/>
              <a:t>szempontok vagy successive fractions</a:t>
            </a:r>
            <a:br>
              <a:rPr lang="hu-HU" sz="2200" dirty="0" smtClean="0"/>
            </a:br>
            <a:r>
              <a:rPr lang="hu-HU" sz="2200" dirty="0" smtClean="0"/>
              <a:t>A keresést az egyik kifejezéssel kezdve AND (vagy NOT) kapcsolatokkal szűkítjük. Fokozatosan leválasztjuk a felesleges rekordokat egészen addig, míg a megfelelő méretű releváns halmazt meg nem kapjuk.</a:t>
            </a:r>
            <a:br>
              <a:rPr lang="hu-HU" sz="2200" dirty="0" smtClean="0"/>
            </a:br>
            <a:r>
              <a:rPr lang="hu-HU" sz="2200" dirty="0" smtClean="0"/>
              <a:t>A1		AA </a:t>
            </a:r>
            <a:r>
              <a:rPr lang="hu-HU" sz="2200" dirty="0"/>
              <a:t>halmaz</a:t>
            </a:r>
            <a:br>
              <a:rPr lang="hu-HU" sz="2200" dirty="0"/>
            </a:br>
            <a:r>
              <a:rPr lang="hu-HU" sz="2200" dirty="0" smtClean="0"/>
              <a:t>AA AND B1</a:t>
            </a:r>
            <a:r>
              <a:rPr lang="hu-HU" sz="2200" dirty="0"/>
              <a:t>	BB halmaz</a:t>
            </a:r>
            <a:br>
              <a:rPr lang="hu-HU" sz="2200" dirty="0"/>
            </a:br>
            <a:r>
              <a:rPr lang="hu-HU" sz="2200" dirty="0" smtClean="0"/>
              <a:t>BB AND C1	CC halmaz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 smtClean="0"/>
              <a:t>CC NOT D1 </a:t>
            </a:r>
            <a:r>
              <a:rPr lang="hu-HU" sz="2200" dirty="0"/>
              <a:t>= eredmény </a:t>
            </a:r>
            <a:r>
              <a:rPr lang="hu-HU" sz="2200" dirty="0" smtClean="0"/>
              <a:t>halmaz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hu-HU" sz="2200" dirty="0" smtClean="0"/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sz="2200" dirty="0" smtClean="0"/>
              <a:t>Többszörös </a:t>
            </a:r>
            <a:r>
              <a:rPr lang="hu-HU" sz="2200" dirty="0"/>
              <a:t>egyszerű gyorskeresés</a:t>
            </a:r>
            <a:br>
              <a:rPr lang="hu-HU" sz="2200" dirty="0"/>
            </a:br>
            <a:r>
              <a:rPr lang="hu-HU" sz="2200" dirty="0"/>
              <a:t>Több adatbázisban végzünk egyszerű keresést</a:t>
            </a:r>
            <a:r>
              <a:rPr lang="hu-HU" sz="2200" dirty="0" smtClean="0"/>
              <a:t>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297443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dirty="0" smtClean="0"/>
              <a:t>Tipikus kereső stratégiák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9667" y="1270000"/>
            <a:ext cx="10765367" cy="4371145"/>
          </a:xfrm>
        </p:spPr>
        <p:txBody>
          <a:bodyPr anchor="t"/>
          <a:lstStyle/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sz="2200" dirty="0" smtClean="0"/>
              <a:t>Páronkénti leválogatás vagy pairwise facets</a:t>
            </a:r>
            <a:br>
              <a:rPr lang="hu-HU" sz="2200" dirty="0" smtClean="0"/>
            </a:br>
            <a:r>
              <a:rPr lang="hu-HU" sz="2200" dirty="0" smtClean="0"/>
              <a:t>Ha mindegyik keresőfogalom nagyjából azonosan specifikus, akkor páronként kapcsoljuk össze.</a:t>
            </a:r>
            <a:br>
              <a:rPr lang="hu-HU" sz="2200" dirty="0" smtClean="0"/>
            </a:br>
            <a:r>
              <a:rPr lang="hu-HU" sz="2200" dirty="0" smtClean="0"/>
              <a:t>A1 AND B1	AA halmaz</a:t>
            </a:r>
            <a:br>
              <a:rPr lang="hu-HU" sz="2200" dirty="0" smtClean="0"/>
            </a:br>
            <a:r>
              <a:rPr lang="hu-HU" sz="2200" dirty="0" smtClean="0"/>
              <a:t>B1 AND C1	BB halmaz</a:t>
            </a:r>
            <a:br>
              <a:rPr lang="hu-HU" sz="2200" dirty="0" smtClean="0"/>
            </a:br>
            <a:r>
              <a:rPr lang="hu-HU" sz="2200" dirty="0" smtClean="0"/>
              <a:t>A1 AND C1	CC halmaz</a:t>
            </a:r>
            <a:br>
              <a:rPr lang="hu-HU" sz="2200" dirty="0" smtClean="0"/>
            </a:br>
            <a:r>
              <a:rPr lang="hu-HU" sz="2200" dirty="0" smtClean="0"/>
              <a:t>AA OR BB OR CC</a:t>
            </a:r>
            <a:r>
              <a:rPr lang="hu-HU" sz="2200" dirty="0"/>
              <a:t> = eredmény </a:t>
            </a:r>
            <a:r>
              <a:rPr lang="hu-HU" sz="2200" dirty="0" smtClean="0"/>
              <a:t>halmaz</a:t>
            </a: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hu-HU" sz="2200" dirty="0" smtClean="0"/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sz="2200" dirty="0" smtClean="0"/>
              <a:t>Hólabda vagy gyöngynövesztés vagy pearl growing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 smtClean="0"/>
              <a:t>Egy dokumentumból kiindulva, annak tárgyszavait felhasználva bővítjük a keresést. Tipikus esete a hivatkozási keresés.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5876191"/>
            <a:ext cx="720000" cy="8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7" y="2084388"/>
            <a:ext cx="3713066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968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Kapszulák">
  <a:themeElements>
    <a:clrScheme name="1_Kapszulák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1_Kapszulá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Kapszulák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zulák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zulák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zulák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zulák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zulák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zulák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zulák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658</Words>
  <Application>Microsoft Office PowerPoint</Application>
  <PresentationFormat>Egyéni</PresentationFormat>
  <Paragraphs>81</Paragraphs>
  <Slides>13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2_Kapszulák</vt:lpstr>
      <vt:lpstr>A tájékoztatás régimódi professzionális technikái avagy miért hagytuk elgurulni a hógolyót</vt:lpstr>
      <vt:lpstr>Referensz interjú 1.</vt:lpstr>
      <vt:lpstr>Referensz interjú 2.</vt:lpstr>
      <vt:lpstr>Referensz interjú 3.</vt:lpstr>
      <vt:lpstr>Kereső stratégia megtervezése 1.</vt:lpstr>
      <vt:lpstr>Kereső stratégia megtervezése 2.</vt:lpstr>
      <vt:lpstr>Tipikus kereső stratégiák 1.</vt:lpstr>
      <vt:lpstr>Tipikus kereső stratégiák 2.</vt:lpstr>
      <vt:lpstr>Tipikus kereső stratégiák 3.</vt:lpstr>
      <vt:lpstr>Tipikus kereső stratégiák 4.</vt:lpstr>
      <vt:lpstr>PowerPoint bemutató</vt:lpstr>
      <vt:lpstr>PowerPoint bemutató</vt:lpstr>
      <vt:lpstr>Felhasznált képek forrása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a.fazekas@richter.hu</dc:creator>
  <cp:lastModifiedBy>Fazekas Andrea</cp:lastModifiedBy>
  <cp:revision>205</cp:revision>
  <cp:lastPrinted>2017-04-12T07:08:33Z</cp:lastPrinted>
  <dcterms:created xsi:type="dcterms:W3CDTF">2015-10-23T15:24:58Z</dcterms:created>
  <dcterms:modified xsi:type="dcterms:W3CDTF">2017-04-18T07:07:14Z</dcterms:modified>
</cp:coreProperties>
</file>