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28" r:id="rId2"/>
    <p:sldMasterId id="2147483917" r:id="rId3"/>
  </p:sldMasterIdLst>
  <p:notesMasterIdLst>
    <p:notesMasterId r:id="rId34"/>
  </p:notesMasterIdLst>
  <p:handoutMasterIdLst>
    <p:handoutMasterId r:id="rId35"/>
  </p:handoutMasterIdLst>
  <p:sldIdLst>
    <p:sldId id="348" r:id="rId4"/>
    <p:sldId id="349" r:id="rId5"/>
    <p:sldId id="352" r:id="rId6"/>
    <p:sldId id="318" r:id="rId7"/>
    <p:sldId id="319" r:id="rId8"/>
    <p:sldId id="320" r:id="rId9"/>
    <p:sldId id="331" r:id="rId10"/>
    <p:sldId id="357" r:id="rId11"/>
    <p:sldId id="322" r:id="rId12"/>
    <p:sldId id="324" r:id="rId13"/>
    <p:sldId id="325" r:id="rId14"/>
    <p:sldId id="332" r:id="rId15"/>
    <p:sldId id="355" r:id="rId16"/>
    <p:sldId id="356" r:id="rId17"/>
    <p:sldId id="358" r:id="rId18"/>
    <p:sldId id="334" r:id="rId19"/>
    <p:sldId id="337" r:id="rId20"/>
    <p:sldId id="343" r:id="rId21"/>
    <p:sldId id="344" r:id="rId22"/>
    <p:sldId id="345" r:id="rId23"/>
    <p:sldId id="351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54" r:id="rId32"/>
    <p:sldId id="288" r:id="rId33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0222C"/>
    <a:srgbClr val="4D2D77"/>
    <a:srgbClr val="555B7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4" autoAdjust="0"/>
    <p:restoredTop sz="94660"/>
  </p:normalViewPr>
  <p:slideViewPr>
    <p:cSldViewPr>
      <p:cViewPr>
        <p:scale>
          <a:sx n="60" d="100"/>
          <a:sy n="60" d="100"/>
        </p:scale>
        <p:origin x="-1662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834F9-952E-4E26-8377-C746B0C6F011}" type="datetimeFigureOut">
              <a:rPr lang="hu-HU" smtClean="0"/>
              <a:pPr/>
              <a:t>2017.04.23.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7C67B-96E4-489E-95EF-123D40EDC83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854046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40F636F-6567-47A5-BCF6-A7ADB20366EB}" type="datetimeFigureOut">
              <a:rPr lang="hu-HU"/>
              <a:pPr>
                <a:defRPr/>
              </a:pPr>
              <a:t>2017.04.23.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B95E12-52E1-4C43-A832-6D94C730131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838089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2BBA21-5E82-425A-B960-2D07B77D8855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hu-HU" smtClean="0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5" name="Téglalap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6" name="Téglalap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Téglalap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" name="Téglalap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2" name="Téglalap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5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A245F-F864-47C1-8B1C-25825C0ED9D0}" type="datetime1">
              <a:rPr lang="hu-HU"/>
              <a:pPr>
                <a:defRPr/>
              </a:pPr>
              <a:t>2017.04.23.</a:t>
            </a:fld>
            <a:endParaRPr lang="hu-HU"/>
          </a:p>
        </p:txBody>
      </p:sp>
      <p:sp>
        <p:nvSpPr>
          <p:cNvPr id="16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7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rgbClr val="8CADA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D0091FEF-D87B-4979-BFC8-E673279B35D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CE54A-9AFF-4D85-B139-563CBAFAB3FD}" type="datetime1">
              <a:rPr lang="hu-HU"/>
              <a:pPr>
                <a:defRPr/>
              </a:pPr>
              <a:t>2017.04.23.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93CA5-EA78-4ABF-BC63-0D75FDF76B0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5" name="Téglalap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6" name="Téglalap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Téglalap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3" name="Dia számának helye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20BBB-637C-4887-8F9E-B81EFF0345A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Dátum hely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BD590-C3FB-4942-8F55-0E568EA047BF}" type="datetime1">
              <a:rPr lang="hu-HU"/>
              <a:pPr>
                <a:defRPr/>
              </a:pPr>
              <a:t>2017.04.23.</a:t>
            </a:fld>
            <a:endParaRPr lang="hu-HU"/>
          </a:p>
        </p:txBody>
      </p:sp>
      <p:sp>
        <p:nvSpPr>
          <p:cNvPr id="1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5" name="Téglalap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6" name="Téglalap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7" name="Téglalap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0" name="Téglalap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2" name="Téglalap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5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50F095-4CE3-49B5-93A5-C79AB81D4CB1}" type="datetime1">
              <a:rPr lang="hu-HU"/>
              <a:pPr>
                <a:defRPr/>
              </a:pPr>
              <a:t>2017.04.23.</a:t>
            </a:fld>
            <a:endParaRPr lang="hu-HU"/>
          </a:p>
        </p:txBody>
      </p:sp>
      <p:sp>
        <p:nvSpPr>
          <p:cNvPr id="16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7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CADAE">
                    <a:shade val="75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AD91C2-2FED-479B-9A80-E7AE456603C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4EB5BD-6314-4EFD-A523-0EA7EA71BE66}" type="datetime1">
              <a:rPr lang="hu-HU"/>
              <a:pPr>
                <a:defRPr/>
              </a:pPr>
              <a:t>2017.04.23.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D1CD65-FE17-485D-8DD4-2E250ED5187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5" name="Téglalap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6" name="Téglalap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7" name="Téglalap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0" name="Téglalap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1" name="Téglalap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6" name="Dátum hely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54AC86-CD89-4696-AF07-E68D546AF439}" type="datetime1">
              <a:rPr lang="hu-HU"/>
              <a:pPr>
                <a:defRPr/>
              </a:pPr>
              <a:t>2017.04.23.</a:t>
            </a:fld>
            <a:endParaRPr lang="hu-HU"/>
          </a:p>
        </p:txBody>
      </p:sp>
      <p:sp>
        <p:nvSpPr>
          <p:cNvPr id="1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CADAE">
                    <a:shade val="75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CF0B90-6A8D-4A1F-9134-A669089A47A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enes összekötő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0" name="Tartalom helye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2" name="Tartalom helye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Dátum helye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AFDE94-23EA-411B-92DD-5EA338D306AA}" type="datetime1">
              <a:rPr lang="hu-HU"/>
              <a:pPr>
                <a:defRPr/>
              </a:pPr>
              <a:t>2017.04.23.</a:t>
            </a:fld>
            <a:endParaRPr lang="hu-HU"/>
          </a:p>
        </p:txBody>
      </p:sp>
      <p:sp>
        <p:nvSpPr>
          <p:cNvPr id="7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B9A509-C42D-4856-A4D1-07DF7290A4F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0" name="Téglalap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1" name="Téglalap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églalap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4" name="Egyenes összekötő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5" name="Téglalap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6" name="Ellipszis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4" name="Tartalom helye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26" name="Tartalom helye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23" name="Cím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8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4F92AF-2C37-4559-BF19-7E16DE376B0F}" type="datetime1">
              <a:rPr lang="hu-HU"/>
              <a:pPr>
                <a:defRPr/>
              </a:pPr>
              <a:t>2017.04.23.</a:t>
            </a:fld>
            <a:endParaRPr lang="hu-HU"/>
          </a:p>
        </p:txBody>
      </p:sp>
      <p:sp>
        <p:nvSpPr>
          <p:cNvPr id="19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B7F7F7-D1DD-4DB2-8AEA-989FCF91A8C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5AC7BB-A04C-45A4-A370-CD0F58928E3F}" type="datetime1">
              <a:rPr lang="hu-HU"/>
              <a:pPr>
                <a:defRPr/>
              </a:pPr>
              <a:t>2017.04.23.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B579DE-A8CE-494B-B4B8-1DADD35E85E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3" name="Téglalap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4" name="Téglalap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5" name="Téglalap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6" name="Téglalap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7" name="Téglalap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8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D943D1-D4D2-40D6-89DE-853B6A691FF1}" type="datetime1">
              <a:rPr lang="hu-HU"/>
              <a:pPr>
                <a:defRPr/>
              </a:pPr>
              <a:t>2017.04.23.</a:t>
            </a:fld>
            <a:endParaRPr lang="hu-HU"/>
          </a:p>
        </p:txBody>
      </p:sp>
      <p:sp>
        <p:nvSpPr>
          <p:cNvPr id="9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5ADE4E-8212-47CB-9690-18B774693F6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6" name="Téglalap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7" name="Téglalap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églalap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églalap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artalom helye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6" name="Dia számának helye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CADAE">
                    <a:shade val="75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5E7D78-509D-4778-BC98-346EBD04905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7" name="Dátum hely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45514E-6BD4-40CD-8C57-6CB772F8CFC5}" type="datetime1">
              <a:rPr lang="hu-HU"/>
              <a:pPr>
                <a:defRPr/>
              </a:pPr>
              <a:t>2017.04.23.</a:t>
            </a:fld>
            <a:endParaRPr lang="hu-HU"/>
          </a:p>
        </p:txBody>
      </p:sp>
      <p:sp>
        <p:nvSpPr>
          <p:cNvPr id="18" name="Élőláb helye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555FA-E4FF-466B-9AFA-86AC28FE222E}" type="datetime1">
              <a:rPr lang="hu-HU"/>
              <a:pPr>
                <a:defRPr/>
              </a:pPr>
              <a:t>2017.04.23.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0CF2D-CDF1-467D-96C6-F11F8D838A7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enes összekötő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6" name="Téglalap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7" name="Téglalap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0" name="Téglalap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églalap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églalap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Dia számának helye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EC7DB6-B383-49E3-BED6-4832386A447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7" name="Dátum helye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445952-E6CC-46F8-BDCF-A37EEBC2875B}" type="datetime1">
              <a:rPr lang="hu-HU"/>
              <a:pPr>
                <a:defRPr/>
              </a:pPr>
              <a:t>2017.04.23.</a:t>
            </a:fld>
            <a:endParaRPr lang="hu-HU"/>
          </a:p>
        </p:txBody>
      </p:sp>
      <p:sp>
        <p:nvSpPr>
          <p:cNvPr id="18" name="Élőláb helye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9B3651-6E3D-49B8-8891-55A51F85BD69}" type="datetime1">
              <a:rPr lang="hu-HU"/>
              <a:pPr>
                <a:defRPr/>
              </a:pPr>
              <a:t>2017.04.23.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5B750F-1C37-41FC-9E13-9216D800B18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5" name="Téglalap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6" name="Téglalap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7" name="Téglalap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3" name="Dia számának helye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54A8CD-7778-4E37-B3D8-16649A69425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Dátum hely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8B6048-20FD-4208-B6A1-E95602D607FC}" type="datetime1">
              <a:rPr lang="hu-HU"/>
              <a:pPr>
                <a:defRPr/>
              </a:pPr>
              <a:t>2017.04.23.</a:t>
            </a:fld>
            <a:endParaRPr lang="hu-HU"/>
          </a:p>
        </p:txBody>
      </p:sp>
      <p:sp>
        <p:nvSpPr>
          <p:cNvPr id="1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hu-HU"/>
              <a:t>MACS szakmai nap - 2016. március 3.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579438-84BC-4C29-B3D3-9859D25C547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hu-HU"/>
              <a:t>MACS szakmai nap - 2016. március 3.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F4D9A8-929F-40CE-9D23-AC793FADF7D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hu-HU"/>
              <a:t>MACS szakmai nap - 2016. március 3.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9B25A7-2BC5-42B8-A660-71672627AED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hu-HU"/>
              <a:t>MACS szakmai nap - 2016. március 3.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EEBE65-D8AA-4509-9319-271E2558E68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hu-HU"/>
              <a:t>MACS szakmai nap - 2016. március 3.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7574C0-DA84-4ADB-9A06-68E02B545B4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hu-HU"/>
              <a:t>MACS szakmai nap - 2016. március 3.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8223CB-FD62-4188-8981-98B10233669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hu-HU"/>
              <a:t>MACS szakmai nap - 2016. március 3.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26FFF4-700D-44AF-92C5-24BA75EE309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5" name="Téglalap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6" name="Téglalap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Téglalap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" name="Téglalap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1" name="Téglalap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6" name="Dátum hely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BF1A4-CC00-4CA6-B564-E8CE4105590C}" type="datetime1">
              <a:rPr lang="hu-HU"/>
              <a:pPr>
                <a:defRPr/>
              </a:pPr>
              <a:t>2017.04.23.</a:t>
            </a:fld>
            <a:endParaRPr lang="hu-HU"/>
          </a:p>
        </p:txBody>
      </p:sp>
      <p:sp>
        <p:nvSpPr>
          <p:cNvPr id="1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rgbClr val="8CADA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533926E3-B8E5-41E9-A438-6E486DD4A8C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hu-HU"/>
              <a:t>MACS szakmai nap - 2016. március 3.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B320EC-9F5F-46E9-B1A0-0B04AAD9EE9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hu-HU"/>
              <a:t>MACS szakmai nap - 2016. március 3.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CDF963-8CD5-400A-A09C-CF5759AFF40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hu-HU"/>
              <a:t>MACS szakmai nap - 2016. március 3.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951C14-182B-4793-9EE7-416CF1FA6DE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hu-HU"/>
              <a:t>MACS szakmai nap - 2016. március 3.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6BA1A4-D3AB-4F8C-B5F7-D5FFC405149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enes összekötő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0" name="Tartalom helye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2" name="Tartalom helye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Dátum helye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C6BCE-022A-418D-A094-239B87A4AC85}" type="datetime1">
              <a:rPr lang="hu-HU"/>
              <a:pPr>
                <a:defRPr/>
              </a:pPr>
              <a:t>2017.04.23.</a:t>
            </a:fld>
            <a:endParaRPr lang="hu-HU"/>
          </a:p>
        </p:txBody>
      </p:sp>
      <p:sp>
        <p:nvSpPr>
          <p:cNvPr id="7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5E2B3-A2B7-421B-8DC8-B71CAF99A66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" name="Téglalap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1" name="Téglalap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églalap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" name="Egyenes összekötő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5" name="Téglalap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6" name="Ellipszis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4" name="Tartalom helye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26" name="Tartalom helye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23" name="Cím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8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23362-604D-4AB1-ADAD-601283AC25CD}" type="datetime1">
              <a:rPr lang="hu-HU"/>
              <a:pPr>
                <a:defRPr/>
              </a:pPr>
              <a:t>2017.04.23.</a:t>
            </a:fld>
            <a:endParaRPr lang="hu-HU"/>
          </a:p>
        </p:txBody>
      </p:sp>
      <p:sp>
        <p:nvSpPr>
          <p:cNvPr id="19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413A1EE-BDB7-4730-8E9B-114B98D685B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A976D-91DC-4B71-ABAC-80285766E3F7}" type="datetime1">
              <a:rPr lang="hu-HU"/>
              <a:pPr>
                <a:defRPr/>
              </a:pPr>
              <a:t>2017.04.23.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58E43-8F0D-4B73-9DB3-ED2816BEC52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3" name="Téglalap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Téglalap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5" name="Téglalap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6" name="Téglalap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Téglalap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F5796-4C15-484D-8240-DE48B305963A}" type="datetime1">
              <a:rPr lang="hu-HU"/>
              <a:pPr>
                <a:defRPr/>
              </a:pPr>
              <a:t>2017.04.23.</a:t>
            </a:fld>
            <a:endParaRPr lang="hu-HU"/>
          </a:p>
        </p:txBody>
      </p:sp>
      <p:sp>
        <p:nvSpPr>
          <p:cNvPr id="9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59E701-FB62-4509-A096-296105760BA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6" name="Téglalap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Téglalap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églalap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églalap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artalom helye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6" name="Dia számának helye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rgbClr val="8CADA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E4A960D5-4BC1-4CB5-9758-8B866F9C16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7" name="Dátum hely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D4919-564A-4CAA-B292-E34587E4780B}" type="datetime1">
              <a:rPr lang="hu-HU"/>
              <a:pPr>
                <a:defRPr/>
              </a:pPr>
              <a:t>2017.04.23.</a:t>
            </a:fld>
            <a:endParaRPr lang="hu-HU"/>
          </a:p>
        </p:txBody>
      </p:sp>
      <p:sp>
        <p:nvSpPr>
          <p:cNvPr id="18" name="Élőláb helye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enes összekötő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6" name="Téglalap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Téglalap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" name="Téglalap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églalap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églalap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Dia számának helye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C68DB-D66C-446F-B57C-B5F630209BC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7" name="Dátum helye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00BF7-E3BE-48C1-9A3A-95498A81C303}" type="datetime1">
              <a:rPr lang="hu-HU"/>
              <a:pPr>
                <a:defRPr/>
              </a:pPr>
              <a:t>2017.04.23.</a:t>
            </a:fld>
            <a:endParaRPr lang="hu-HU"/>
          </a:p>
        </p:txBody>
      </p:sp>
      <p:sp>
        <p:nvSpPr>
          <p:cNvPr id="18" name="Élőláb helye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6" name="Téglalap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9" name="Téglalap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A65CEC-818C-4BAE-91B5-D228D6457EC9}" type="datetime1">
              <a:rPr lang="hu-HU"/>
              <a:pPr>
                <a:defRPr/>
              </a:pPr>
              <a:t>2017.04.23.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rgbClr val="8CADAE">
                    <a:shade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62C662-82C0-4A1D-A33F-5B5362043A3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038" name="Cím helye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  <a:endParaRPr lang="en-US" altLang="hu-HU" smtClean="0"/>
          </a:p>
        </p:txBody>
      </p:sp>
      <p:sp>
        <p:nvSpPr>
          <p:cNvPr id="1039" name="Szöveg helye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6" name="Téglalap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9" name="Téglalap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Georgia"/>
                <a:cs typeface="+mn-cs"/>
              </a:defRPr>
            </a:lvl1pPr>
          </a:lstStyle>
          <a:p>
            <a:pPr>
              <a:defRPr/>
            </a:pPr>
            <a:fld id="{20560CD2-0FA6-4A7E-AF05-3503E6461D08}" type="datetime1">
              <a:rPr lang="hu-HU"/>
              <a:pPr>
                <a:defRPr/>
              </a:pPr>
              <a:t>2017.04.23.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Georgia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rgbClr val="8CADAE">
                    <a:shade val="75000"/>
                  </a:srgbClr>
                </a:solidFill>
                <a:latin typeface="Georgia"/>
                <a:cs typeface="+mn-cs"/>
              </a:defRPr>
            </a:lvl1pPr>
          </a:lstStyle>
          <a:p>
            <a:pPr>
              <a:defRPr/>
            </a:pPr>
            <a:fld id="{80FB0CD9-723B-4051-928B-106D73680BB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2062" name="Cím helye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2063" name="Szöveg helye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hu-HU"/>
              <a:t>MACS szakmai nap - 2016. március 3.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B9B0557A-2C42-4DE1-B470-7DE6F14E925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pic>
        <p:nvPicPr>
          <p:cNvPr id="3077" name="Picture 9" descr="h1l mahinált"/>
          <p:cNvPicPr>
            <a:picLocks noChangeAspect="1" noChangeArrowheads="1"/>
          </p:cNvPicPr>
          <p:nvPr userDrawn="1"/>
        </p:nvPicPr>
        <p:blipFill>
          <a:blip r:embed="rId14" cstate="print">
            <a:lum bright="6000" contrast="-14000"/>
          </a:blip>
          <a:srcRect l="6668" r="30003"/>
          <a:stretch>
            <a:fillRect/>
          </a:stretch>
        </p:blipFill>
        <p:spPr bwMode="auto">
          <a:xfrm>
            <a:off x="0" y="0"/>
            <a:ext cx="912495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gyuricza.andrea@konyvtar.mta.h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c.gov/marc/bibliographic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címké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32447"/>
            <a:ext cx="914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5" descr="log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015" y="188913"/>
            <a:ext cx="20177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2268538" y="333375"/>
            <a:ext cx="66976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hu-HU" sz="5000" b="1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997075" y="44624"/>
            <a:ext cx="7254875" cy="2304256"/>
          </a:xfrm>
        </p:spPr>
        <p:txBody>
          <a:bodyPr anchor="ctr"/>
          <a:lstStyle/>
          <a:p>
            <a:pPr>
              <a:defRPr/>
            </a:pPr>
            <a:r>
              <a:rPr lang="hu-HU" sz="4200" b="1" dirty="0"/>
              <a:t>HUNMARC helyett MARC </a:t>
            </a:r>
            <a:r>
              <a:rPr lang="hu-HU" sz="4200" b="1" dirty="0" smtClean="0"/>
              <a:t>21 </a:t>
            </a:r>
            <a:r>
              <a:rPr lang="hu-HU" sz="4000" b="1" dirty="0"/>
              <a:t>az első év </a:t>
            </a:r>
            <a:r>
              <a:rPr lang="hu-HU" sz="4000" b="1" dirty="0" smtClean="0"/>
              <a:t>tapasztalatai</a:t>
            </a:r>
            <a:endParaRPr lang="hu-HU" sz="4000" b="1" dirty="0">
              <a:solidFill>
                <a:schemeClr val="tx1"/>
              </a:solidFill>
            </a:endParaRPr>
          </a:p>
        </p:txBody>
      </p:sp>
      <p:sp>
        <p:nvSpPr>
          <p:cNvPr id="37894" name="Alcím 5"/>
          <p:cNvSpPr>
            <a:spLocks noGrp="1"/>
          </p:cNvSpPr>
          <p:nvPr>
            <p:ph type="subTitle" idx="1"/>
          </p:nvPr>
        </p:nvSpPr>
        <p:spPr bwMode="auto">
          <a:xfrm>
            <a:off x="4356100" y="2708920"/>
            <a:ext cx="4787900" cy="11969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hu-HU" altLang="hu-HU" b="1" dirty="0" smtClean="0">
                <a:latin typeface="Georgia" pitchFamily="18" charset="0"/>
              </a:rPr>
              <a:t>Gyuricza Andrea</a:t>
            </a:r>
          </a:p>
          <a:p>
            <a:pPr algn="r"/>
            <a:r>
              <a:rPr lang="hu-HU" altLang="hu-HU" dirty="0" smtClean="0">
                <a:latin typeface="Georgia" pitchFamily="18" charset="0"/>
              </a:rPr>
              <a:t>MTA KIK fiatal kutató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 anchor="ctr"/>
          <a:lstStyle/>
          <a:p>
            <a:pPr eaLnBrk="1" hangingPunct="1">
              <a:defRPr/>
            </a:pPr>
            <a:r>
              <a:rPr lang="hu-HU" b="1" dirty="0" smtClean="0"/>
              <a:t>Szabványok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79388" y="1527175"/>
            <a:ext cx="8785225" cy="53308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hu-HU" b="1" dirty="0" smtClean="0"/>
              <a:t>MSZ 3424-1</a:t>
            </a:r>
            <a:r>
              <a:rPr lang="hu-HU" dirty="0" smtClean="0"/>
              <a:t>:1978 </a:t>
            </a:r>
            <a:r>
              <a:rPr lang="hu-HU" b="1" dirty="0" smtClean="0"/>
              <a:t>Könyv szabvány</a:t>
            </a:r>
            <a:r>
              <a:rPr lang="hu-HU" dirty="0" smtClean="0"/>
              <a:t> (MSZ)</a:t>
            </a:r>
          </a:p>
          <a:p>
            <a:pPr eaLnBrk="1" hangingPunct="1">
              <a:defRPr/>
            </a:pPr>
            <a:r>
              <a:rPr lang="hu-HU" b="1" dirty="0" smtClean="0"/>
              <a:t>KSZ/1</a:t>
            </a:r>
            <a:r>
              <a:rPr lang="hu-HU" dirty="0" smtClean="0"/>
              <a:t>:1999 Bibliográfiai leírás. </a:t>
            </a:r>
            <a:r>
              <a:rPr lang="hu-HU" b="1" dirty="0" smtClean="0"/>
              <a:t>Kartográfiai dokumentumok</a:t>
            </a:r>
          </a:p>
          <a:p>
            <a:pPr eaLnBrk="1" hangingPunct="1">
              <a:defRPr/>
            </a:pPr>
            <a:r>
              <a:rPr lang="hu-HU" b="1" dirty="0" smtClean="0"/>
              <a:t>KSZ/2</a:t>
            </a:r>
            <a:r>
              <a:rPr lang="hu-HU" dirty="0" smtClean="0"/>
              <a:t>:2000 Bibliográfiai leírás. </a:t>
            </a:r>
            <a:r>
              <a:rPr lang="hu-HU" b="1" dirty="0" smtClean="0"/>
              <a:t>Elektronikus dokumentumok</a:t>
            </a:r>
          </a:p>
          <a:p>
            <a:pPr eaLnBrk="1" hangingPunct="1">
              <a:defRPr/>
            </a:pPr>
            <a:r>
              <a:rPr lang="hu-HU" b="1" dirty="0" smtClean="0"/>
              <a:t>KSZ/3</a:t>
            </a:r>
            <a:r>
              <a:rPr lang="hu-HU" dirty="0" smtClean="0"/>
              <a:t>:2001 Bibliográfiai leírás. </a:t>
            </a:r>
            <a:r>
              <a:rPr lang="hu-HU" b="1" dirty="0" smtClean="0"/>
              <a:t>Időszaki kiadványok</a:t>
            </a:r>
          </a:p>
          <a:p>
            <a:pPr eaLnBrk="1" hangingPunct="1">
              <a:defRPr/>
            </a:pPr>
            <a:r>
              <a:rPr lang="hu-HU" b="1" dirty="0" smtClean="0"/>
              <a:t>KSZ/5</a:t>
            </a:r>
            <a:r>
              <a:rPr lang="hu-HU" dirty="0" smtClean="0"/>
              <a:t>:2005 </a:t>
            </a:r>
            <a:r>
              <a:rPr lang="hu-HU" b="1" dirty="0" smtClean="0"/>
              <a:t>Földrajzi nevek</a:t>
            </a:r>
            <a:r>
              <a:rPr lang="hu-HU" dirty="0" smtClean="0"/>
              <a:t>, mint adatbázisrekordok tárgyi hozzáférési pontjai </a:t>
            </a:r>
          </a:p>
          <a:p>
            <a:pPr eaLnBrk="1" hangingPunct="1">
              <a:defRPr/>
            </a:pPr>
            <a:r>
              <a:rPr lang="hu-HU" b="1" dirty="0" smtClean="0"/>
              <a:t>KSZ/6</a:t>
            </a:r>
            <a:r>
              <a:rPr lang="hu-HU" dirty="0" smtClean="0"/>
              <a:t>:2009 Bibliográfiai leírás. </a:t>
            </a:r>
            <a:r>
              <a:rPr lang="hu-HU" b="1" dirty="0" smtClean="0"/>
              <a:t>Régi nyomtatványok</a:t>
            </a:r>
            <a:br>
              <a:rPr lang="hu-HU" b="1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47108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AEF700D6-D9F6-446A-BB46-E7D41D33BF76}" type="slidenum">
              <a:rPr lang="hu-HU" smtClean="0">
                <a:solidFill>
                  <a:srgbClr val="7B9899"/>
                </a:solidFill>
              </a:rPr>
              <a:pPr/>
              <a:t>10</a:t>
            </a:fld>
            <a:endParaRPr lang="hu-HU" smtClean="0">
              <a:solidFill>
                <a:srgbClr val="7B98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ím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 anchor="ctr"/>
          <a:lstStyle/>
          <a:p>
            <a:pPr eaLnBrk="1" hangingPunct="1">
              <a:defRPr/>
            </a:pPr>
            <a:r>
              <a:rPr lang="hu-HU" b="1" dirty="0" smtClean="0"/>
              <a:t>Szabványok</a:t>
            </a:r>
          </a:p>
        </p:txBody>
      </p:sp>
      <p:sp>
        <p:nvSpPr>
          <p:cNvPr id="48131" name="Tartalom helye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5070475"/>
          </a:xfrm>
        </p:spPr>
        <p:txBody>
          <a:bodyPr/>
          <a:lstStyle/>
          <a:p>
            <a:pPr eaLnBrk="1" hangingPunct="1"/>
            <a:r>
              <a:rPr lang="hu-HU" dirty="0" smtClean="0"/>
              <a:t>MSZ 3440-1:1983 A bibliográfiai leírás besorolási adatai. </a:t>
            </a:r>
            <a:r>
              <a:rPr lang="hu-HU" b="1" dirty="0" err="1" smtClean="0"/>
              <a:t>Fogalommeghatározások</a:t>
            </a:r>
            <a:r>
              <a:rPr lang="hu-HU" dirty="0" smtClean="0"/>
              <a:t>. 5 p. (Utolsó helyesbítése megjelent: 1988.)</a:t>
            </a:r>
          </a:p>
          <a:p>
            <a:pPr eaLnBrk="1" hangingPunct="1"/>
            <a:r>
              <a:rPr lang="hu-HU" dirty="0" smtClean="0"/>
              <a:t>MSZ 3440-2:1979 A bibliográfiai leírás besorolási adatai. </a:t>
            </a:r>
            <a:r>
              <a:rPr lang="hu-HU" b="1" dirty="0" smtClean="0"/>
              <a:t>Személyek nevei</a:t>
            </a:r>
            <a:r>
              <a:rPr lang="hu-HU" dirty="0" smtClean="0"/>
              <a:t>. 32 p. (Helyesbítése megjelent: 1988.)</a:t>
            </a:r>
          </a:p>
          <a:p>
            <a:pPr eaLnBrk="1" hangingPunct="1"/>
            <a:r>
              <a:rPr lang="hu-HU" dirty="0" smtClean="0"/>
              <a:t>MSZ 3440-3:1983 A bibliográfiai leírás besorolási adatai. </a:t>
            </a:r>
            <a:r>
              <a:rPr lang="hu-HU" b="1" dirty="0" smtClean="0"/>
              <a:t>Testületek neve</a:t>
            </a:r>
            <a:r>
              <a:rPr lang="hu-HU" dirty="0" smtClean="0"/>
              <a:t>. 28 p. (Helyesbítése megjelent: 1988.)</a:t>
            </a:r>
          </a:p>
          <a:p>
            <a:pPr eaLnBrk="1" hangingPunct="1"/>
            <a:r>
              <a:rPr lang="hu-HU" dirty="0" smtClean="0"/>
              <a:t>MSZ 3440-4:1986 A bibliográfiai leírás besorolási adatai. </a:t>
            </a:r>
            <a:r>
              <a:rPr lang="hu-HU" b="1" dirty="0" smtClean="0"/>
              <a:t>Címek</a:t>
            </a:r>
            <a:r>
              <a:rPr lang="hu-HU" dirty="0" smtClean="0"/>
              <a:t>. 13 p.</a:t>
            </a:r>
          </a:p>
        </p:txBody>
      </p:sp>
      <p:sp>
        <p:nvSpPr>
          <p:cNvPr id="48132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3B689437-02A1-4865-B78A-AD2C1CE44C6F}" type="slidenum">
              <a:rPr lang="hu-HU" smtClean="0">
                <a:solidFill>
                  <a:srgbClr val="7B9899"/>
                </a:solidFill>
              </a:rPr>
              <a:pPr/>
              <a:t>11</a:t>
            </a:fld>
            <a:endParaRPr lang="hu-HU" smtClean="0">
              <a:solidFill>
                <a:srgbClr val="7B98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ím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 anchor="ctr"/>
          <a:lstStyle/>
          <a:p>
            <a:pPr eaLnBrk="1" hangingPunct="1">
              <a:defRPr/>
            </a:pPr>
            <a:r>
              <a:rPr lang="hu-HU" b="1" dirty="0" smtClean="0">
                <a:solidFill>
                  <a:schemeClr val="accent3"/>
                </a:solidFill>
              </a:rPr>
              <a:t>Átállás/konverzió</a:t>
            </a:r>
          </a:p>
        </p:txBody>
      </p:sp>
      <p:sp>
        <p:nvSpPr>
          <p:cNvPr id="49155" name="Tartalom helye 2"/>
          <p:cNvSpPr>
            <a:spLocks noGrp="1"/>
          </p:cNvSpPr>
          <p:nvPr>
            <p:ph sz="quarter" idx="1"/>
          </p:nvPr>
        </p:nvSpPr>
        <p:spPr>
          <a:xfrm>
            <a:off x="323528" y="1484313"/>
            <a:ext cx="8496944" cy="4897437"/>
          </a:xfrm>
        </p:spPr>
        <p:txBody>
          <a:bodyPr/>
          <a:lstStyle/>
          <a:p>
            <a:pPr eaLnBrk="1" hangingPunct="1"/>
            <a:r>
              <a:rPr lang="hu-HU" dirty="0" smtClean="0"/>
              <a:t>2016 január 1-től HUNMARC helyett MARC 21</a:t>
            </a:r>
          </a:p>
          <a:p>
            <a:pPr eaLnBrk="1" hangingPunct="1"/>
            <a:r>
              <a:rPr lang="hu-HU" dirty="0" smtClean="0"/>
              <a:t>az átállást a Szakinformatikai Osztály irányította</a:t>
            </a:r>
          </a:p>
          <a:p>
            <a:pPr eaLnBrk="1" hangingPunct="1"/>
            <a:r>
              <a:rPr lang="hu-HU" dirty="0" smtClean="0">
                <a:solidFill>
                  <a:schemeClr val="tx1"/>
                </a:solidFill>
              </a:rPr>
              <a:t>2015 végén összeállítottuk a </a:t>
            </a:r>
            <a:r>
              <a:rPr lang="hu-HU" b="1" dirty="0" smtClean="0">
                <a:solidFill>
                  <a:schemeClr val="tx1"/>
                </a:solidFill>
              </a:rPr>
              <a:t>konverziós táblázat</a:t>
            </a:r>
            <a:r>
              <a:rPr lang="hu-HU" dirty="0" smtClean="0">
                <a:solidFill>
                  <a:schemeClr val="tx1"/>
                </a:solidFill>
              </a:rPr>
              <a:t>ot</a:t>
            </a:r>
          </a:p>
          <a:p>
            <a:pPr eaLnBrk="1" hangingPunct="1"/>
            <a:r>
              <a:rPr lang="hu-HU" dirty="0" smtClean="0">
                <a:solidFill>
                  <a:schemeClr val="tx1"/>
                </a:solidFill>
              </a:rPr>
              <a:t>értelmeztük, hogy melyik HUNMARC mező és </a:t>
            </a:r>
            <a:r>
              <a:rPr lang="hu-HU" dirty="0" err="1" smtClean="0">
                <a:solidFill>
                  <a:schemeClr val="tx1"/>
                </a:solidFill>
              </a:rPr>
              <a:t>almező</a:t>
            </a:r>
            <a:r>
              <a:rPr lang="hu-HU" dirty="0" smtClean="0">
                <a:solidFill>
                  <a:schemeClr val="tx1"/>
                </a:solidFill>
              </a:rPr>
              <a:t>, melyik MARC 21-es mezőbe és </a:t>
            </a:r>
            <a:r>
              <a:rPr lang="hu-HU" dirty="0" err="1" smtClean="0">
                <a:solidFill>
                  <a:schemeClr val="tx1"/>
                </a:solidFill>
              </a:rPr>
              <a:t>almezőbe</a:t>
            </a:r>
            <a:r>
              <a:rPr lang="hu-HU" dirty="0" smtClean="0">
                <a:solidFill>
                  <a:schemeClr val="tx1"/>
                </a:solidFill>
              </a:rPr>
              <a:t> kerüljön, és milye</a:t>
            </a:r>
            <a:r>
              <a:rPr lang="hu-HU" dirty="0" smtClean="0"/>
              <a:t>n formátumban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9156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379415D4-B03E-44B2-BD24-D1389F0A168C}" type="slidenum">
              <a:rPr lang="hu-HU" smtClean="0">
                <a:solidFill>
                  <a:srgbClr val="7B9899"/>
                </a:solidFill>
              </a:rPr>
              <a:pPr/>
              <a:t>12</a:t>
            </a:fld>
            <a:endParaRPr lang="hu-HU" smtClean="0">
              <a:solidFill>
                <a:srgbClr val="7B98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ím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 anchor="ctr"/>
          <a:lstStyle/>
          <a:p>
            <a:pPr eaLnBrk="1" hangingPunct="1">
              <a:defRPr/>
            </a:pPr>
            <a:r>
              <a:rPr lang="hu-HU" b="1" dirty="0" smtClean="0"/>
              <a:t>Fejtörők</a:t>
            </a:r>
          </a:p>
        </p:txBody>
      </p:sp>
      <p:sp>
        <p:nvSpPr>
          <p:cNvPr id="46083" name="Tartalom helye 2"/>
          <p:cNvSpPr>
            <a:spLocks noGrp="1"/>
          </p:cNvSpPr>
          <p:nvPr>
            <p:ph sz="quarter" idx="1"/>
          </p:nvPr>
        </p:nvSpPr>
        <p:spPr>
          <a:xfrm>
            <a:off x="179388" y="1412875"/>
            <a:ext cx="8964612" cy="54451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hu-HU" dirty="0" smtClean="0"/>
              <a:t>Konverzió</a:t>
            </a:r>
          </a:p>
          <a:p>
            <a:pPr eaLnBrk="1" hangingPunct="1"/>
            <a:r>
              <a:rPr lang="hu-HU" dirty="0" smtClean="0"/>
              <a:t>Megszűnt mezők/</a:t>
            </a:r>
            <a:r>
              <a:rPr lang="hu-HU" dirty="0" err="1" smtClean="0"/>
              <a:t>almezők</a:t>
            </a:r>
            <a:endParaRPr lang="hu-HU" dirty="0" smtClean="0"/>
          </a:p>
          <a:p>
            <a:pPr eaLnBrk="1" hangingPunct="1"/>
            <a:r>
              <a:rPr lang="hu-HU" dirty="0" smtClean="0"/>
              <a:t>Új mezők/</a:t>
            </a:r>
            <a:r>
              <a:rPr lang="hu-HU" dirty="0" err="1" smtClean="0"/>
              <a:t>almezők</a:t>
            </a:r>
            <a:endParaRPr lang="hu-HU" dirty="0" smtClean="0"/>
          </a:p>
          <a:p>
            <a:pPr eaLnBrk="1" hangingPunct="1"/>
            <a:r>
              <a:rPr lang="hu-HU" dirty="0" smtClean="0"/>
              <a:t>Szabvány értelmezés</a:t>
            </a:r>
          </a:p>
          <a:p>
            <a:pPr eaLnBrk="1" hangingPunct="1"/>
            <a:r>
              <a:rPr lang="hu-HU" dirty="0" smtClean="0"/>
              <a:t>ISBD – MARC21 összeegyeztetés</a:t>
            </a:r>
          </a:p>
          <a:p>
            <a:pPr eaLnBrk="1" hangingPunct="1"/>
            <a:r>
              <a:rPr lang="hu-HU" dirty="0" smtClean="0"/>
              <a:t>Leszámolandó karakterek kezelése (ahol nincs indikátor)</a:t>
            </a:r>
          </a:p>
        </p:txBody>
      </p:sp>
      <p:sp>
        <p:nvSpPr>
          <p:cNvPr id="46084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A2525435-D954-4B29-A391-D886B7057EB0}" type="slidenum">
              <a:rPr lang="hu-HU" smtClean="0">
                <a:solidFill>
                  <a:srgbClr val="7B9899"/>
                </a:solidFill>
              </a:rPr>
              <a:pPr/>
              <a:t>13</a:t>
            </a:fld>
            <a:endParaRPr lang="hu-HU" smtClean="0">
              <a:solidFill>
                <a:srgbClr val="7B98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883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ím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 anchor="ctr"/>
          <a:lstStyle/>
          <a:p>
            <a:pPr eaLnBrk="1" hangingPunct="1">
              <a:defRPr/>
            </a:pPr>
            <a:r>
              <a:rPr lang="hu-HU" b="1" dirty="0" smtClean="0"/>
              <a:t>Fejtörők</a:t>
            </a:r>
          </a:p>
        </p:txBody>
      </p:sp>
      <p:sp>
        <p:nvSpPr>
          <p:cNvPr id="46083" name="Tartalom helye 2"/>
          <p:cNvSpPr>
            <a:spLocks noGrp="1"/>
          </p:cNvSpPr>
          <p:nvPr>
            <p:ph sz="quarter" idx="1"/>
          </p:nvPr>
        </p:nvSpPr>
        <p:spPr>
          <a:xfrm>
            <a:off x="179388" y="1412875"/>
            <a:ext cx="8964612" cy="54451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hu-HU" dirty="0" smtClean="0"/>
              <a:t>Rendszer sajátosságok</a:t>
            </a:r>
          </a:p>
          <a:p>
            <a:pPr eaLnBrk="1" hangingPunct="1"/>
            <a:r>
              <a:rPr lang="hu-HU" dirty="0" smtClean="0"/>
              <a:t>Nem gregorián naptár szerinti évek 008-ban</a:t>
            </a:r>
          </a:p>
          <a:p>
            <a:pPr eaLnBrk="1" hangingPunct="1"/>
            <a:r>
              <a:rPr lang="hu-HU" dirty="0" smtClean="0"/>
              <a:t>880 (egyéb írásrendszer) indexproblémák</a:t>
            </a:r>
          </a:p>
          <a:p>
            <a:pPr eaLnBrk="1" hangingPunct="1"/>
            <a:r>
              <a:rPr lang="hu-HU" dirty="0" smtClean="0"/>
              <a:t>830 beemelésnél névelő problémák</a:t>
            </a:r>
          </a:p>
          <a:p>
            <a:pPr eaLnBrk="1" hangingPunct="1"/>
            <a:r>
              <a:rPr lang="hu-HU" dirty="0" smtClean="0"/>
              <a:t>Duplum leírások kezelése</a:t>
            </a:r>
          </a:p>
          <a:p>
            <a:pPr eaLnBrk="1" hangingPunct="1"/>
            <a:r>
              <a:rPr lang="hu-HU" dirty="0" smtClean="0"/>
              <a:t>Kötelező mezők/</a:t>
            </a:r>
            <a:r>
              <a:rPr lang="hu-HU" dirty="0" err="1" smtClean="0"/>
              <a:t>almezők</a:t>
            </a:r>
            <a:r>
              <a:rPr lang="hu-HU" dirty="0" smtClean="0"/>
              <a:t> meglétének ellenőrzése </a:t>
            </a:r>
            <a:r>
              <a:rPr lang="hu-HU" dirty="0" err="1" smtClean="0"/>
              <a:t>check</a:t>
            </a:r>
            <a:r>
              <a:rPr lang="hu-HU" dirty="0" smtClean="0"/>
              <a:t> táblákkal (1 formátum – több dokumentumtípus)</a:t>
            </a:r>
          </a:p>
        </p:txBody>
      </p:sp>
      <p:sp>
        <p:nvSpPr>
          <p:cNvPr id="46084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A2525435-D954-4B29-A391-D886B7057EB0}" type="slidenum">
              <a:rPr lang="hu-HU" smtClean="0">
                <a:solidFill>
                  <a:srgbClr val="7B9899"/>
                </a:solidFill>
              </a:rPr>
              <a:pPr/>
              <a:t>14</a:t>
            </a:fld>
            <a:endParaRPr lang="hu-HU" smtClean="0">
              <a:solidFill>
                <a:srgbClr val="7B98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995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ím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 anchor="ctr"/>
          <a:lstStyle/>
          <a:p>
            <a:pPr eaLnBrk="1" hangingPunct="1">
              <a:defRPr/>
            </a:pPr>
            <a:r>
              <a:rPr lang="hu-HU" b="1" dirty="0" smtClean="0">
                <a:solidFill>
                  <a:schemeClr val="accent3"/>
                </a:solidFill>
              </a:rPr>
              <a:t>Közös gondolkodás, segítségnyújtás</a:t>
            </a:r>
          </a:p>
        </p:txBody>
      </p:sp>
      <p:sp>
        <p:nvSpPr>
          <p:cNvPr id="60419" name="Tartalom helye 2"/>
          <p:cNvSpPr>
            <a:spLocks noGrp="1"/>
          </p:cNvSpPr>
          <p:nvPr>
            <p:ph sz="quarter" idx="1"/>
          </p:nvPr>
        </p:nvSpPr>
        <p:spPr>
          <a:xfrm>
            <a:off x="301625" y="1527174"/>
            <a:ext cx="8504238" cy="4854153"/>
          </a:xfrm>
        </p:spPr>
        <p:txBody>
          <a:bodyPr/>
          <a:lstStyle/>
          <a:p>
            <a:r>
              <a:rPr lang="hu-HU" dirty="0"/>
              <a:t>A javítások és a csatlakozás kapcsán több problémával találkoztunk, amit nem sikerült megoldanunk, vagy csak bonyolult </a:t>
            </a:r>
            <a:r>
              <a:rPr lang="hu-HU" dirty="0" smtClean="0"/>
              <a:t>módszerekkel.</a:t>
            </a:r>
          </a:p>
          <a:p>
            <a:r>
              <a:rPr lang="hu-HU" dirty="0" smtClean="0"/>
              <a:t>Kérdéseinket </a:t>
            </a:r>
            <a:r>
              <a:rPr lang="hu-HU" dirty="0"/>
              <a:t>összegyűjtve </a:t>
            </a:r>
            <a:r>
              <a:rPr lang="hu-HU" dirty="0" smtClean="0"/>
              <a:t>felkeresünk más </a:t>
            </a:r>
            <a:r>
              <a:rPr lang="hu-HU" dirty="0"/>
              <a:t>könyvtárakat a tapasztaltcsere </a:t>
            </a:r>
            <a:r>
              <a:rPr lang="hu-HU" dirty="0" smtClean="0"/>
              <a:t>érdekében: </a:t>
            </a:r>
          </a:p>
          <a:p>
            <a:pPr lvl="1"/>
            <a:r>
              <a:rPr lang="hu-HU" sz="2500" dirty="0" smtClean="0">
                <a:solidFill>
                  <a:schemeClr val="tx1"/>
                </a:solidFill>
              </a:rPr>
              <a:t>Szegedi </a:t>
            </a:r>
            <a:r>
              <a:rPr lang="hu-HU" sz="2500" dirty="0">
                <a:solidFill>
                  <a:schemeClr val="tx1"/>
                </a:solidFill>
              </a:rPr>
              <a:t>Tudományegyetem Klebelsberg </a:t>
            </a:r>
            <a:r>
              <a:rPr lang="hu-HU" sz="2500" dirty="0" smtClean="0">
                <a:solidFill>
                  <a:schemeClr val="tx1"/>
                </a:solidFill>
              </a:rPr>
              <a:t>Könyvtárában </a:t>
            </a:r>
            <a:r>
              <a:rPr lang="hu-HU" sz="2500" dirty="0">
                <a:solidFill>
                  <a:schemeClr val="tx1"/>
                </a:solidFill>
              </a:rPr>
              <a:t>a </a:t>
            </a:r>
            <a:r>
              <a:rPr lang="hu-HU" sz="2500" dirty="0" err="1">
                <a:solidFill>
                  <a:schemeClr val="tx1"/>
                </a:solidFill>
              </a:rPr>
              <a:t>WorldCat</a:t>
            </a:r>
            <a:r>
              <a:rPr lang="hu-HU" sz="2500" dirty="0">
                <a:solidFill>
                  <a:schemeClr val="tx1"/>
                </a:solidFill>
              </a:rPr>
              <a:t> csatlakozási tapasztalataik megbeszélése </a:t>
            </a:r>
            <a:r>
              <a:rPr lang="hu-HU" sz="2500" dirty="0" smtClean="0">
                <a:solidFill>
                  <a:schemeClr val="tx1"/>
                </a:solidFill>
              </a:rPr>
              <a:t>végett (Corvina, MARC 21) </a:t>
            </a:r>
            <a:endParaRPr lang="hu-HU" sz="2500" dirty="0">
              <a:solidFill>
                <a:schemeClr val="tx1"/>
              </a:solidFill>
            </a:endParaRPr>
          </a:p>
          <a:p>
            <a:pPr lvl="1"/>
            <a:r>
              <a:rPr lang="hu-HU" sz="2500" dirty="0" smtClean="0">
                <a:solidFill>
                  <a:schemeClr val="tx1"/>
                </a:solidFill>
              </a:rPr>
              <a:t>Eötvös </a:t>
            </a:r>
            <a:r>
              <a:rPr lang="hu-HU" sz="2500" dirty="0">
                <a:solidFill>
                  <a:schemeClr val="tx1"/>
                </a:solidFill>
              </a:rPr>
              <a:t>Loránd Tudományegyetem Egyetemi Könyvtárával folyamatos kapcsolatban </a:t>
            </a:r>
            <a:r>
              <a:rPr lang="hu-HU" sz="2500" dirty="0" smtClean="0">
                <a:solidFill>
                  <a:schemeClr val="tx1"/>
                </a:solidFill>
              </a:rPr>
              <a:t>állunk</a:t>
            </a:r>
            <a:r>
              <a:rPr lang="hu-HU" sz="2500" dirty="0">
                <a:solidFill>
                  <a:schemeClr val="tx1"/>
                </a:solidFill>
              </a:rPr>
              <a:t> </a:t>
            </a:r>
            <a:r>
              <a:rPr lang="hu-HU" sz="2500" dirty="0" smtClean="0">
                <a:solidFill>
                  <a:schemeClr val="tx1"/>
                </a:solidFill>
              </a:rPr>
              <a:t>(</a:t>
            </a:r>
            <a:r>
              <a:rPr lang="hu-HU" sz="2500" dirty="0" err="1" smtClean="0">
                <a:solidFill>
                  <a:schemeClr val="tx1"/>
                </a:solidFill>
              </a:rPr>
              <a:t>Aleph</a:t>
            </a:r>
            <a:r>
              <a:rPr lang="hu-HU" sz="2500" dirty="0" smtClean="0">
                <a:solidFill>
                  <a:schemeClr val="tx1"/>
                </a:solidFill>
              </a:rPr>
              <a:t>, MARC 21) </a:t>
            </a:r>
            <a:endParaRPr lang="hu-HU" sz="2500" dirty="0">
              <a:solidFill>
                <a:schemeClr val="tx1"/>
              </a:solidFill>
            </a:endParaRPr>
          </a:p>
        </p:txBody>
      </p:sp>
      <p:sp>
        <p:nvSpPr>
          <p:cNvPr id="60420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A2AF50BC-96B4-46B5-8FEA-EA6311D17871}" type="slidenum">
              <a:rPr lang="hu-HU" smtClean="0">
                <a:solidFill>
                  <a:srgbClr val="7B9899"/>
                </a:solidFill>
              </a:rPr>
              <a:pPr/>
              <a:t>15</a:t>
            </a:fld>
            <a:endParaRPr lang="hu-HU" smtClean="0">
              <a:solidFill>
                <a:srgbClr val="7B98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112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ím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 anchor="ctr"/>
          <a:lstStyle/>
          <a:p>
            <a:pPr eaLnBrk="1" hangingPunct="1">
              <a:defRPr/>
            </a:pPr>
            <a:r>
              <a:rPr lang="hu-HU" b="1" dirty="0" smtClean="0">
                <a:solidFill>
                  <a:schemeClr val="accent3"/>
                </a:solidFill>
              </a:rPr>
              <a:t>Házi szabályzat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79388" y="1412875"/>
            <a:ext cx="8785225" cy="504031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szabályzatok megírásánál a magyar és nemzetközi szabványokat tekintettük </a:t>
            </a:r>
            <a:r>
              <a:rPr lang="hu-HU" dirty="0" smtClean="0"/>
              <a:t>kiindulásnak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hu-HU" dirty="0" smtClean="0">
                <a:solidFill>
                  <a:schemeClr val="tx1"/>
                </a:solidFill>
              </a:rPr>
              <a:t>ezt </a:t>
            </a:r>
            <a:r>
              <a:rPr lang="hu-HU" dirty="0">
                <a:solidFill>
                  <a:schemeClr val="tx1"/>
                </a:solidFill>
              </a:rPr>
              <a:t>feleltettük meg a MARC 21-es mezőknek és </a:t>
            </a:r>
            <a:endParaRPr lang="hu-HU" dirty="0" smtClean="0">
              <a:solidFill>
                <a:schemeClr val="tx1"/>
              </a:solidFill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hu-HU" dirty="0" smtClean="0">
                <a:solidFill>
                  <a:schemeClr val="tx1"/>
                </a:solidFill>
              </a:rPr>
              <a:t>figyelembe </a:t>
            </a:r>
            <a:r>
              <a:rPr lang="hu-HU" dirty="0">
                <a:solidFill>
                  <a:schemeClr val="tx1"/>
                </a:solidFill>
              </a:rPr>
              <a:t>vettük a DEENK és az ELTE MARC 21-es </a:t>
            </a:r>
            <a:r>
              <a:rPr lang="hu-HU" dirty="0" smtClean="0">
                <a:solidFill>
                  <a:schemeClr val="tx1"/>
                </a:solidFill>
              </a:rPr>
              <a:t>útmutatóit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hu-HU" dirty="0" smtClean="0">
                <a:solidFill>
                  <a:schemeClr val="tx1"/>
                </a:solidFill>
              </a:rPr>
              <a:t>alkalmazkodtunk </a:t>
            </a:r>
            <a:r>
              <a:rPr lang="hu-HU" dirty="0">
                <a:solidFill>
                  <a:schemeClr val="tx1"/>
                </a:solidFill>
              </a:rPr>
              <a:t>a </a:t>
            </a:r>
            <a:r>
              <a:rPr lang="hu-HU" dirty="0" smtClean="0">
                <a:solidFill>
                  <a:schemeClr val="tx1"/>
                </a:solidFill>
              </a:rPr>
              <a:t>MOKKA/MOKKA-R előírásaihoz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 smtClean="0"/>
              <a:t>több </a:t>
            </a:r>
            <a:r>
              <a:rPr lang="hu-HU" dirty="0"/>
              <a:t>szabályzatot </a:t>
            </a:r>
            <a:r>
              <a:rPr lang="hu-HU" dirty="0" smtClean="0"/>
              <a:t>készítettünk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hu-HU" dirty="0" smtClean="0">
                <a:solidFill>
                  <a:schemeClr val="tx1"/>
                </a:solidFill>
              </a:rPr>
              <a:t>monografikus </a:t>
            </a:r>
            <a:r>
              <a:rPr lang="hu-HU" dirty="0">
                <a:solidFill>
                  <a:schemeClr val="tx1"/>
                </a:solidFill>
              </a:rPr>
              <a:t>és többkötetes </a:t>
            </a:r>
            <a:r>
              <a:rPr lang="hu-HU" dirty="0" smtClean="0">
                <a:solidFill>
                  <a:schemeClr val="tx1"/>
                </a:solidFill>
              </a:rPr>
              <a:t>művek (kolligátum, régi könyvek)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hu-HU" dirty="0" smtClean="0">
                <a:solidFill>
                  <a:schemeClr val="tx1"/>
                </a:solidFill>
              </a:rPr>
              <a:t>időszaki kiadványok (sorozatok, részcímesek, évkönyvek)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hu-HU" dirty="0" smtClean="0">
                <a:solidFill>
                  <a:schemeClr val="tx1"/>
                </a:solidFill>
              </a:rPr>
              <a:t>elektronikus dokumentumok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hu-HU" dirty="0" err="1" smtClean="0">
                <a:solidFill>
                  <a:schemeClr val="tx1"/>
                </a:solidFill>
              </a:rPr>
              <a:t>Authority</a:t>
            </a:r>
            <a:r>
              <a:rPr lang="hu-HU" dirty="0" smtClean="0">
                <a:solidFill>
                  <a:schemeClr val="tx1"/>
                </a:solidFill>
              </a:rPr>
              <a:t> tételek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hu-HU" dirty="0" smtClean="0">
                <a:solidFill>
                  <a:schemeClr val="tx1"/>
                </a:solidFill>
              </a:rPr>
              <a:t>kartográfia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hu-HU" dirty="0" smtClean="0">
                <a:solidFill>
                  <a:schemeClr val="tx1"/>
                </a:solidFill>
              </a:rPr>
              <a:t>folyamatban: számítógépes fájl, kézirat, tartalmi feltárás</a:t>
            </a:r>
          </a:p>
        </p:txBody>
      </p:sp>
      <p:sp>
        <p:nvSpPr>
          <p:cNvPr id="51204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973D4D3D-C9C3-4C30-8580-728F1E8BAF04}" type="slidenum">
              <a:rPr lang="hu-HU" smtClean="0">
                <a:solidFill>
                  <a:srgbClr val="7B9899"/>
                </a:solidFill>
              </a:rPr>
              <a:pPr/>
              <a:t>16</a:t>
            </a:fld>
            <a:endParaRPr lang="hu-HU" smtClean="0">
              <a:solidFill>
                <a:srgbClr val="7B98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ím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 anchor="ctr"/>
          <a:lstStyle/>
          <a:p>
            <a:pPr eaLnBrk="1" hangingPunct="1">
              <a:defRPr/>
            </a:pPr>
            <a:r>
              <a:rPr lang="hu-HU" b="1" dirty="0" smtClean="0">
                <a:solidFill>
                  <a:schemeClr val="accent3"/>
                </a:solidFill>
              </a:rPr>
              <a:t>Házi szabályzat</a:t>
            </a:r>
          </a:p>
        </p:txBody>
      </p:sp>
      <p:sp>
        <p:nvSpPr>
          <p:cNvPr id="52227" name="Tartalom helye 2"/>
          <p:cNvSpPr>
            <a:spLocks noGrp="1"/>
          </p:cNvSpPr>
          <p:nvPr>
            <p:ph sz="quarter" idx="1"/>
          </p:nvPr>
        </p:nvSpPr>
        <p:spPr>
          <a:xfrm>
            <a:off x="179388" y="1412875"/>
            <a:ext cx="8785100" cy="5184775"/>
          </a:xfrm>
        </p:spPr>
        <p:txBody>
          <a:bodyPr/>
          <a:lstStyle/>
          <a:p>
            <a:pPr eaLnBrk="1" hangingPunct="1"/>
            <a:r>
              <a:rPr lang="hu-HU" dirty="0" smtClean="0"/>
              <a:t>Próbáltuk megtalálni azt a módszert, amivel elkülöníthetők a különböző fizikai példányokra vonatkozó speciális jellemzők egy leíráson belül</a:t>
            </a:r>
          </a:p>
          <a:p>
            <a:pPr lvl="1" eaLnBrk="1" hangingPunct="1"/>
            <a:r>
              <a:rPr lang="hu-HU" sz="2500" dirty="0" smtClean="0">
                <a:solidFill>
                  <a:schemeClr val="tx1"/>
                </a:solidFill>
              </a:rPr>
              <a:t>a megjegyzés mezőknél használható $5 </a:t>
            </a:r>
            <a:r>
              <a:rPr lang="hu-HU" sz="2500" dirty="0" err="1" smtClean="0">
                <a:solidFill>
                  <a:schemeClr val="tx1"/>
                </a:solidFill>
              </a:rPr>
              <a:t>almezővel</a:t>
            </a:r>
            <a:r>
              <a:rPr lang="hu-HU" sz="2500" dirty="0" smtClean="0">
                <a:solidFill>
                  <a:schemeClr val="tx1"/>
                </a:solidFill>
              </a:rPr>
              <a:t> oldottuk meg</a:t>
            </a:r>
          </a:p>
          <a:p>
            <a:pPr lvl="1" eaLnBrk="1" hangingPunct="1"/>
            <a:r>
              <a:rPr lang="hu-HU" sz="2500" dirty="0" smtClean="0">
                <a:solidFill>
                  <a:schemeClr val="tx1"/>
                </a:solidFill>
              </a:rPr>
              <a:t>például ha egy adott mű megtalálható a Kézirattárban, a Nemzeti </a:t>
            </a:r>
            <a:r>
              <a:rPr lang="hu-HU" sz="2500" dirty="0" err="1" smtClean="0">
                <a:solidFill>
                  <a:schemeClr val="tx1"/>
                </a:solidFill>
              </a:rPr>
              <a:t>Casino-ban</a:t>
            </a:r>
            <a:r>
              <a:rPr lang="hu-HU" sz="2500" dirty="0" smtClean="0">
                <a:solidFill>
                  <a:schemeClr val="tx1"/>
                </a:solidFill>
              </a:rPr>
              <a:t> és egy törzsgyűjteményi hagyatékban is, csak egy leírást készítünk, ahol egyértelműen kiderül, hogy melyik raktári  jelzetű példány, melyik gyűjteménybe tartozik, milyen speciális tulajdonságai vannak (beszerzés forrása, </a:t>
            </a:r>
            <a:r>
              <a:rPr lang="hu-HU" sz="2500" dirty="0" err="1" smtClean="0">
                <a:solidFill>
                  <a:schemeClr val="tx1"/>
                </a:solidFill>
              </a:rPr>
              <a:t>proveniencia</a:t>
            </a:r>
            <a:r>
              <a:rPr lang="hu-HU" sz="2500" dirty="0" smtClean="0">
                <a:solidFill>
                  <a:schemeClr val="tx1"/>
                </a:solidFill>
              </a:rPr>
              <a:t>, tulajdonosi bejegyzés, pecsét, kötés)</a:t>
            </a:r>
          </a:p>
        </p:txBody>
      </p:sp>
      <p:sp>
        <p:nvSpPr>
          <p:cNvPr id="52228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6B867066-85CE-481C-AFD8-6679AF5DFC8A}" type="slidenum">
              <a:rPr lang="hu-HU" smtClean="0">
                <a:solidFill>
                  <a:srgbClr val="7B9899"/>
                </a:solidFill>
              </a:rPr>
              <a:pPr/>
              <a:t>17</a:t>
            </a:fld>
            <a:endParaRPr lang="hu-HU" smtClean="0">
              <a:solidFill>
                <a:srgbClr val="7B98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ím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 anchor="ctr"/>
          <a:lstStyle/>
          <a:p>
            <a:pPr eaLnBrk="1" hangingPunct="1">
              <a:defRPr/>
            </a:pPr>
            <a:r>
              <a:rPr lang="hu-HU" b="1" dirty="0" smtClean="0">
                <a:solidFill>
                  <a:schemeClr val="accent3"/>
                </a:solidFill>
              </a:rPr>
              <a:t>Házi szabályzat</a:t>
            </a:r>
          </a:p>
        </p:txBody>
      </p:sp>
      <p:sp>
        <p:nvSpPr>
          <p:cNvPr id="56323" name="Tartalom helye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854575"/>
          </a:xfrm>
        </p:spPr>
        <p:txBody>
          <a:bodyPr/>
          <a:lstStyle/>
          <a:p>
            <a:pPr eaLnBrk="1" hangingPunct="1"/>
            <a:r>
              <a:rPr lang="hu-HU" dirty="0" smtClean="0"/>
              <a:t>lefordítottuk a MARC 21-et, erre épül a házi szabályzat és a mezősúgó</a:t>
            </a:r>
          </a:p>
          <a:p>
            <a:pPr eaLnBrk="1" hangingPunct="1"/>
            <a:r>
              <a:rPr lang="hu-HU" dirty="0" smtClean="0"/>
              <a:t>a házi szabályzat alapján építjük fel a mezősúgókat, így a szabályzat frissítése esetén a súgót is aktualizálni kell (a MARC 21 is frissül)</a:t>
            </a:r>
          </a:p>
          <a:p>
            <a:pPr eaLnBrk="1" hangingPunct="1"/>
            <a:r>
              <a:rPr lang="hu-HU" dirty="0" smtClean="0"/>
              <a:t>megadjuk a rendszernek a dokumentum formátumokhoz tartozó kötelező mezőket/</a:t>
            </a:r>
            <a:r>
              <a:rPr lang="hu-HU" dirty="0" err="1" smtClean="0"/>
              <a:t>almezőket</a:t>
            </a:r>
            <a:r>
              <a:rPr lang="hu-HU" dirty="0" smtClean="0"/>
              <a:t>, így azok megléte nélkül nem menthetők el a rekordok</a:t>
            </a:r>
          </a:p>
        </p:txBody>
      </p:sp>
      <p:sp>
        <p:nvSpPr>
          <p:cNvPr id="56324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28B14EC0-7EFF-4C99-B3D0-A70EB9F9DCDA}" type="slidenum">
              <a:rPr lang="hu-HU" smtClean="0">
                <a:solidFill>
                  <a:srgbClr val="7B9899"/>
                </a:solidFill>
              </a:rPr>
              <a:pPr/>
              <a:t>18</a:t>
            </a:fld>
            <a:endParaRPr lang="hu-HU" smtClean="0">
              <a:solidFill>
                <a:srgbClr val="7B98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ím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 anchor="ctr"/>
          <a:lstStyle/>
          <a:p>
            <a:pPr eaLnBrk="1" hangingPunct="1">
              <a:defRPr/>
            </a:pPr>
            <a:r>
              <a:rPr lang="hu-HU" b="1" dirty="0" smtClean="0">
                <a:solidFill>
                  <a:schemeClr val="accent3"/>
                </a:solidFill>
              </a:rPr>
              <a:t>Házi szabályzat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79388" y="1412875"/>
            <a:ext cx="8785225" cy="511175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 smtClean="0"/>
              <a:t>feldolgozásnál előnyben részesítjük a rekordok átemelését más könyvtárak adatbázisaiból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hu-HU" sz="2400" dirty="0" smtClean="0">
                <a:solidFill>
                  <a:schemeClr val="tx1"/>
                </a:solidFill>
              </a:rPr>
              <a:t>az átemelés tényének jelölését minden esetben kötelezővé tettük a véglegesített rekordokban </a:t>
            </a:r>
            <a:r>
              <a:rPr lang="hu-HU" sz="2400" smtClean="0">
                <a:solidFill>
                  <a:schemeClr val="tx1"/>
                </a:solidFill>
              </a:rPr>
              <a:t>(</a:t>
            </a:r>
            <a:r>
              <a:rPr lang="hu-HU" sz="2400" smtClean="0">
                <a:solidFill>
                  <a:schemeClr val="tx1"/>
                </a:solidFill>
              </a:rPr>
              <a:t>040, </a:t>
            </a:r>
            <a:r>
              <a:rPr lang="hu-HU" sz="2400" dirty="0" smtClean="0">
                <a:solidFill>
                  <a:schemeClr val="tx1"/>
                </a:solidFill>
              </a:rPr>
              <a:t>SID)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hu-HU" sz="2400" dirty="0" smtClean="0">
                <a:solidFill>
                  <a:schemeClr val="tx1"/>
                </a:solidFill>
              </a:rPr>
              <a:t>az átemelt rekordot véglegesítjük egy fixáló programmal, ami a legfontosabb mezőket hagyja csak a rekordban és kitörli a példányra vonatkozó és helyi mezőket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hu-HU" sz="2400" dirty="0" smtClean="0">
                <a:solidFill>
                  <a:schemeClr val="tx1"/>
                </a:solidFill>
              </a:rPr>
              <a:t>ezt vetjük össze a kézben tartott könyvvel, ami alapján javítjuk és kiegészítjük a példányjellemzőkkel és példányadatokkal</a:t>
            </a:r>
            <a:r>
              <a:rPr lang="hu-HU" dirty="0" smtClean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57348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6CE261FA-F496-4A6E-9C4F-4E20D0BA9B4B}" type="slidenum">
              <a:rPr lang="hu-HU" smtClean="0">
                <a:solidFill>
                  <a:srgbClr val="7B9899"/>
                </a:solidFill>
              </a:rPr>
              <a:pPr/>
              <a:t>19</a:t>
            </a:fld>
            <a:endParaRPr lang="hu-HU" smtClean="0">
              <a:solidFill>
                <a:srgbClr val="7B98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ím 6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 anchor="ctr"/>
          <a:lstStyle/>
          <a:p>
            <a:pPr eaLnBrk="1" hangingPunct="1">
              <a:defRPr/>
            </a:pPr>
            <a:r>
              <a:rPr lang="hu-HU" b="1" dirty="0" smtClean="0">
                <a:solidFill>
                  <a:schemeClr val="accent3"/>
                </a:solidFill>
              </a:rPr>
              <a:t>Miből indultunk ki?</a:t>
            </a:r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312737" y="1484784"/>
            <a:ext cx="8507735" cy="50403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dirty="0" smtClean="0"/>
              <a:t>ALEPH</a:t>
            </a:r>
          </a:p>
          <a:p>
            <a:pPr eaLnBrk="1" hangingPunct="1">
              <a:defRPr/>
            </a:pPr>
            <a:r>
              <a:rPr lang="hu-HU" dirty="0" smtClean="0"/>
              <a:t>HUNMARC</a:t>
            </a:r>
          </a:p>
          <a:p>
            <a:pPr eaLnBrk="1" hangingPunct="1">
              <a:defRPr/>
            </a:pPr>
            <a:r>
              <a:rPr lang="hu-HU" dirty="0" smtClean="0"/>
              <a:t>Báziskódok</a:t>
            </a:r>
          </a:p>
          <a:p>
            <a:pPr eaLnBrk="1" hangingPunct="1">
              <a:defRPr/>
            </a:pPr>
            <a:r>
              <a:rPr lang="hu-HU" dirty="0" smtClean="0"/>
              <a:t>Űrlapok</a:t>
            </a:r>
          </a:p>
          <a:p>
            <a:pPr eaLnBrk="1" hangingPunct="1">
              <a:defRPr/>
            </a:pPr>
            <a:r>
              <a:rPr lang="hu-HU" dirty="0" err="1" smtClean="0"/>
              <a:t>Authority</a:t>
            </a:r>
            <a:r>
              <a:rPr lang="hu-HU" dirty="0" smtClean="0"/>
              <a:t> rekordokat készítünk (besorolási adatok)</a:t>
            </a:r>
          </a:p>
          <a:p>
            <a:pPr eaLnBrk="1" hangingPunct="1">
              <a:defRPr/>
            </a:pPr>
            <a:r>
              <a:rPr lang="hu-HU" dirty="0" smtClean="0"/>
              <a:t>Sorozati rekordokat készítünk</a:t>
            </a:r>
          </a:p>
          <a:p>
            <a:pPr eaLnBrk="1" hangingPunct="1">
              <a:defRPr/>
            </a:pPr>
            <a:r>
              <a:rPr lang="hu-HU" dirty="0" smtClean="0"/>
              <a:t>Átemelés ( Z39.50)</a:t>
            </a:r>
          </a:p>
          <a:p>
            <a:pPr eaLnBrk="1" hangingPunct="1">
              <a:defRPr/>
            </a:pPr>
            <a:r>
              <a:rPr lang="hu-HU" dirty="0" smtClean="0"/>
              <a:t>Fix programok (véglegesítés)</a:t>
            </a:r>
          </a:p>
        </p:txBody>
      </p:sp>
      <p:sp>
        <p:nvSpPr>
          <p:cNvPr id="39940" name="Dia számának helye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2BAB478A-4B7B-4EFB-A865-C36CDA3725C2}" type="slidenum">
              <a:rPr lang="hu-HU" smtClean="0">
                <a:solidFill>
                  <a:srgbClr val="7B9899"/>
                </a:solidFill>
              </a:rPr>
              <a:pPr/>
              <a:t>2</a:t>
            </a:fld>
            <a:endParaRPr lang="hu-HU" smtClean="0">
              <a:solidFill>
                <a:srgbClr val="7B98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ím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 anchor="ctr"/>
          <a:lstStyle/>
          <a:p>
            <a:pPr eaLnBrk="1" hangingPunct="1">
              <a:defRPr/>
            </a:pPr>
            <a:r>
              <a:rPr lang="hu-HU" b="1" dirty="0" smtClean="0">
                <a:solidFill>
                  <a:schemeClr val="accent3"/>
                </a:solidFill>
              </a:rPr>
              <a:t>Házi szabályzat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79388" y="1412875"/>
            <a:ext cx="8964612" cy="51847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 smtClean="0"/>
              <a:t>az olyan </a:t>
            </a:r>
            <a:r>
              <a:rPr lang="hu-HU" dirty="0" err="1" smtClean="0"/>
              <a:t>almezők</a:t>
            </a:r>
            <a:r>
              <a:rPr lang="hu-HU" dirty="0" smtClean="0"/>
              <a:t> esetén, melyek tartalma részben előre meghatározható, a leggyakrabban előforduló kifejezéseket egy sablon listába tettük, melyek így néhány kattintással beemelhetők (CTRL+F8)</a:t>
            </a:r>
          </a:p>
          <a:p>
            <a:pPr eaLnBrk="1" hangingPunct="1"/>
            <a:r>
              <a:rPr lang="hu-HU" dirty="0" smtClean="0"/>
              <a:t>a hibalisták alapján, elemezzük a mezők tartalmát, mintákat, sémákat állítunk fel, melyek alapján az adott tartalmú mezőket át tudják helyezni egy másik mezőbe</a:t>
            </a:r>
          </a:p>
          <a:p>
            <a:pPr eaLnBrk="1" hangingPunct="1"/>
            <a:r>
              <a:rPr lang="hu-HU" dirty="0" smtClean="0"/>
              <a:t>szükség esetén programozással javítunk</a:t>
            </a:r>
          </a:p>
          <a:p>
            <a:pPr eaLnBrk="1" hangingPunct="1"/>
            <a:r>
              <a:rPr lang="hu-HU" dirty="0" smtClean="0"/>
              <a:t>amennyiben nincs lehetőség csoportos áthelyezésre, egyesével, rekordonként, online javítjuk a mezőtartalmakat</a:t>
            </a:r>
          </a:p>
        </p:txBody>
      </p:sp>
      <p:sp>
        <p:nvSpPr>
          <p:cNvPr id="58372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613EB686-5778-4906-A3F9-5F49C1E17C1F}" type="slidenum">
              <a:rPr lang="hu-HU" smtClean="0">
                <a:solidFill>
                  <a:srgbClr val="7B9899"/>
                </a:solidFill>
              </a:rPr>
              <a:pPr/>
              <a:t>20</a:t>
            </a:fld>
            <a:endParaRPr lang="hu-HU" smtClean="0">
              <a:solidFill>
                <a:srgbClr val="7B98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ím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 anchor="ctr"/>
          <a:lstStyle/>
          <a:p>
            <a:pPr eaLnBrk="1" hangingPunct="1">
              <a:defRPr/>
            </a:pPr>
            <a:r>
              <a:rPr lang="hu-HU" b="1" dirty="0" smtClean="0">
                <a:solidFill>
                  <a:schemeClr val="accent3"/>
                </a:solidFill>
              </a:rPr>
              <a:t>Dokumentum tipológia</a:t>
            </a:r>
          </a:p>
        </p:txBody>
      </p:sp>
      <p:sp>
        <p:nvSpPr>
          <p:cNvPr id="61443" name="Tartalom helye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hu-HU" dirty="0" smtClean="0"/>
              <a:t>Nehézkes az adattisztítás a nagy halmazokban</a:t>
            </a:r>
          </a:p>
          <a:p>
            <a:pPr lvl="1" eaLnBrk="1" hangingPunct="1"/>
            <a:r>
              <a:rPr lang="hu-HU" dirty="0" smtClean="0">
                <a:solidFill>
                  <a:schemeClr val="tx1"/>
                </a:solidFill>
              </a:rPr>
              <a:t>BAS=11 (627.973 db)</a:t>
            </a:r>
          </a:p>
          <a:p>
            <a:pPr eaLnBrk="1" hangingPunct="1"/>
            <a:r>
              <a:rPr lang="hu-HU" dirty="0" smtClean="0"/>
              <a:t>Azonos követelmények vonatkoznak különböző dokumentum típusokra</a:t>
            </a:r>
          </a:p>
          <a:p>
            <a:pPr lvl="1" eaLnBrk="1" hangingPunct="1"/>
            <a:r>
              <a:rPr lang="hu-HU" dirty="0" smtClean="0">
                <a:solidFill>
                  <a:schemeClr val="tx1"/>
                </a:solidFill>
              </a:rPr>
              <a:t>BK formátum: könyv, kézirat, elektronikus dokumentum</a:t>
            </a:r>
          </a:p>
          <a:p>
            <a:pPr lvl="1" eaLnBrk="1" hangingPunct="1"/>
            <a:r>
              <a:rPr lang="hu-HU" dirty="0" smtClean="0">
                <a:solidFill>
                  <a:schemeClr val="tx1"/>
                </a:solidFill>
              </a:rPr>
              <a:t>CR formátum: folyóirat, sorozat</a:t>
            </a:r>
          </a:p>
          <a:p>
            <a:pPr eaLnBrk="1" hangingPunct="1"/>
            <a:r>
              <a:rPr lang="hu-HU" dirty="0" smtClean="0"/>
              <a:t>Ezek kiküszöbölésére új dokumentum tipológiát vezettünk le</a:t>
            </a:r>
          </a:p>
          <a:p>
            <a:pPr eaLnBrk="1" hangingPunct="1"/>
            <a:endParaRPr lang="hu-HU" dirty="0" smtClean="0"/>
          </a:p>
        </p:txBody>
      </p:sp>
      <p:sp>
        <p:nvSpPr>
          <p:cNvPr id="61444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F7620E17-7A1C-4D50-8916-65CF1C6C6BEA}" type="slidenum">
              <a:rPr lang="hu-HU" smtClean="0">
                <a:solidFill>
                  <a:srgbClr val="7B9899"/>
                </a:solidFill>
              </a:rPr>
              <a:pPr/>
              <a:t>21</a:t>
            </a:fld>
            <a:endParaRPr lang="hu-HU" smtClean="0">
              <a:solidFill>
                <a:srgbClr val="7B98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ím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 anchor="ctr"/>
          <a:lstStyle/>
          <a:p>
            <a:pPr eaLnBrk="1" hangingPunct="1">
              <a:defRPr/>
            </a:pPr>
            <a:r>
              <a:rPr lang="hu-HU" b="1" dirty="0" smtClean="0">
                <a:solidFill>
                  <a:schemeClr val="accent3"/>
                </a:solidFill>
              </a:rPr>
              <a:t>Dokumentum tipológia – BK</a:t>
            </a:r>
          </a:p>
        </p:txBody>
      </p:sp>
      <p:sp>
        <p:nvSpPr>
          <p:cNvPr id="62467" name="Tartalom helye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hu-HU" dirty="0" smtClean="0"/>
          </a:p>
          <a:p>
            <a:pPr eaLnBrk="1" hangingPunct="1">
              <a:buFont typeface="Wingdings 2" pitchFamily="18" charset="2"/>
              <a:buNone/>
            </a:pPr>
            <a:endParaRPr lang="hu-HU" dirty="0" smtClean="0"/>
          </a:p>
        </p:txBody>
      </p:sp>
      <p:sp>
        <p:nvSpPr>
          <p:cNvPr id="62468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AE82BCE4-571E-40DC-B92F-A0504E7B52A9}" type="slidenum">
              <a:rPr lang="hu-HU" smtClean="0">
                <a:solidFill>
                  <a:srgbClr val="7B9899"/>
                </a:solidFill>
              </a:rPr>
              <a:pPr/>
              <a:t>22</a:t>
            </a:fld>
            <a:endParaRPr lang="hu-HU" smtClean="0">
              <a:solidFill>
                <a:srgbClr val="7B98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255" y="1481609"/>
            <a:ext cx="7760169" cy="489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5120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ím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 anchor="ctr"/>
          <a:lstStyle/>
          <a:p>
            <a:pPr eaLnBrk="1" hangingPunct="1">
              <a:defRPr/>
            </a:pPr>
            <a:r>
              <a:rPr lang="hu-HU" b="1" dirty="0" smtClean="0">
                <a:solidFill>
                  <a:schemeClr val="accent3"/>
                </a:solidFill>
              </a:rPr>
              <a:t>Dokumentum tipológia – CR</a:t>
            </a:r>
          </a:p>
        </p:txBody>
      </p:sp>
      <p:sp>
        <p:nvSpPr>
          <p:cNvPr id="62467" name="Tartalom helye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hu-HU" dirty="0" smtClean="0"/>
          </a:p>
          <a:p>
            <a:pPr eaLnBrk="1" hangingPunct="1">
              <a:buFont typeface="Wingdings 2" pitchFamily="18" charset="2"/>
              <a:buNone/>
            </a:pPr>
            <a:endParaRPr lang="hu-HU" dirty="0" smtClean="0"/>
          </a:p>
        </p:txBody>
      </p:sp>
      <p:sp>
        <p:nvSpPr>
          <p:cNvPr id="62468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AE82BCE4-571E-40DC-B92F-A0504E7B52A9}" type="slidenum">
              <a:rPr lang="hu-HU" smtClean="0">
                <a:solidFill>
                  <a:srgbClr val="7B9899"/>
                </a:solidFill>
              </a:rPr>
              <a:pPr/>
              <a:t>23</a:t>
            </a:fld>
            <a:endParaRPr lang="hu-HU" smtClean="0">
              <a:solidFill>
                <a:srgbClr val="7B98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869954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4420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ím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 anchor="ctr"/>
          <a:lstStyle/>
          <a:p>
            <a:pPr eaLnBrk="1" hangingPunct="1">
              <a:defRPr/>
            </a:pPr>
            <a:r>
              <a:rPr lang="hu-HU" b="1" dirty="0" smtClean="0">
                <a:solidFill>
                  <a:schemeClr val="accent3"/>
                </a:solidFill>
              </a:rPr>
              <a:t>Dokumentum tipológia – CF</a:t>
            </a:r>
          </a:p>
        </p:txBody>
      </p:sp>
      <p:sp>
        <p:nvSpPr>
          <p:cNvPr id="62467" name="Tartalom helye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hu-HU" dirty="0" smtClean="0"/>
          </a:p>
          <a:p>
            <a:pPr eaLnBrk="1" hangingPunct="1">
              <a:buFont typeface="Wingdings 2" pitchFamily="18" charset="2"/>
              <a:buNone/>
            </a:pPr>
            <a:endParaRPr lang="hu-HU" dirty="0" smtClean="0"/>
          </a:p>
        </p:txBody>
      </p:sp>
      <p:sp>
        <p:nvSpPr>
          <p:cNvPr id="62468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AE82BCE4-571E-40DC-B92F-A0504E7B52A9}" type="slidenum">
              <a:rPr lang="hu-HU" smtClean="0">
                <a:solidFill>
                  <a:srgbClr val="7B9899"/>
                </a:solidFill>
              </a:rPr>
              <a:pPr/>
              <a:t>24</a:t>
            </a:fld>
            <a:endParaRPr lang="hu-HU" smtClean="0">
              <a:solidFill>
                <a:srgbClr val="7B9899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868725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3302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ím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 anchor="ctr"/>
          <a:lstStyle/>
          <a:p>
            <a:pPr eaLnBrk="1" hangingPunct="1">
              <a:defRPr/>
            </a:pPr>
            <a:r>
              <a:rPr lang="hu-HU" b="1" dirty="0" smtClean="0">
                <a:solidFill>
                  <a:schemeClr val="accent3"/>
                </a:solidFill>
              </a:rPr>
              <a:t>Dokumentum tipológia – MU</a:t>
            </a:r>
          </a:p>
        </p:txBody>
      </p:sp>
      <p:sp>
        <p:nvSpPr>
          <p:cNvPr id="62467" name="Tartalom helye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hu-HU" dirty="0" smtClean="0"/>
          </a:p>
          <a:p>
            <a:pPr eaLnBrk="1" hangingPunct="1">
              <a:buFont typeface="Wingdings 2" pitchFamily="18" charset="2"/>
              <a:buNone/>
            </a:pPr>
            <a:endParaRPr lang="hu-HU" dirty="0" smtClean="0"/>
          </a:p>
        </p:txBody>
      </p:sp>
      <p:sp>
        <p:nvSpPr>
          <p:cNvPr id="62468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AE82BCE4-571E-40DC-B92F-A0504E7B52A9}" type="slidenum">
              <a:rPr lang="hu-HU" smtClean="0">
                <a:solidFill>
                  <a:srgbClr val="7B9899"/>
                </a:solidFill>
              </a:rPr>
              <a:pPr/>
              <a:t>25</a:t>
            </a:fld>
            <a:endParaRPr lang="hu-HU" smtClean="0">
              <a:solidFill>
                <a:srgbClr val="7B9899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8571418" cy="26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7430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ím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 anchor="ctr"/>
          <a:lstStyle/>
          <a:p>
            <a:pPr eaLnBrk="1" hangingPunct="1">
              <a:defRPr/>
            </a:pPr>
            <a:r>
              <a:rPr lang="hu-HU" b="1" dirty="0" smtClean="0">
                <a:solidFill>
                  <a:schemeClr val="accent3"/>
                </a:solidFill>
              </a:rPr>
              <a:t>Dokumentum tipológia – MP</a:t>
            </a:r>
          </a:p>
        </p:txBody>
      </p:sp>
      <p:sp>
        <p:nvSpPr>
          <p:cNvPr id="62467" name="Tartalom helye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hu-HU" dirty="0" smtClean="0"/>
          </a:p>
          <a:p>
            <a:pPr eaLnBrk="1" hangingPunct="1">
              <a:buFont typeface="Wingdings 2" pitchFamily="18" charset="2"/>
              <a:buNone/>
            </a:pPr>
            <a:endParaRPr lang="hu-HU" dirty="0" smtClean="0"/>
          </a:p>
        </p:txBody>
      </p:sp>
      <p:sp>
        <p:nvSpPr>
          <p:cNvPr id="62468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AE82BCE4-571E-40DC-B92F-A0504E7B52A9}" type="slidenum">
              <a:rPr lang="hu-HU" smtClean="0">
                <a:solidFill>
                  <a:srgbClr val="7B9899"/>
                </a:solidFill>
              </a:rPr>
              <a:pPr/>
              <a:t>26</a:t>
            </a:fld>
            <a:endParaRPr lang="hu-HU" smtClean="0">
              <a:solidFill>
                <a:srgbClr val="7B9899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595" y="2420888"/>
            <a:ext cx="8718802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5856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ím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 anchor="ctr"/>
          <a:lstStyle/>
          <a:p>
            <a:pPr eaLnBrk="1" hangingPunct="1">
              <a:defRPr/>
            </a:pPr>
            <a:r>
              <a:rPr lang="hu-HU" b="1" dirty="0" smtClean="0">
                <a:solidFill>
                  <a:schemeClr val="accent3"/>
                </a:solidFill>
              </a:rPr>
              <a:t>Dokumentum tipológia – VM</a:t>
            </a:r>
          </a:p>
        </p:txBody>
      </p:sp>
      <p:sp>
        <p:nvSpPr>
          <p:cNvPr id="62467" name="Tartalom helye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hu-HU" smtClean="0"/>
          </a:p>
          <a:p>
            <a:pPr eaLnBrk="1" hangingPunct="1">
              <a:buFont typeface="Wingdings 2" pitchFamily="18" charset="2"/>
              <a:buNone/>
            </a:pPr>
            <a:endParaRPr lang="hu-HU" smtClean="0"/>
          </a:p>
        </p:txBody>
      </p:sp>
      <p:sp>
        <p:nvSpPr>
          <p:cNvPr id="62468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AE82BCE4-571E-40DC-B92F-A0504E7B52A9}" type="slidenum">
              <a:rPr lang="hu-HU" smtClean="0">
                <a:solidFill>
                  <a:srgbClr val="7B9899"/>
                </a:solidFill>
              </a:rPr>
              <a:pPr/>
              <a:t>27</a:t>
            </a:fld>
            <a:endParaRPr lang="hu-HU" smtClean="0">
              <a:solidFill>
                <a:srgbClr val="7B98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410" t="44905" r="41617" b="29501"/>
          <a:stretch>
            <a:fillRect/>
          </a:stretch>
        </p:blipFill>
        <p:spPr bwMode="auto">
          <a:xfrm>
            <a:off x="359532" y="2060848"/>
            <a:ext cx="846094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021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accent3"/>
                </a:solidFill>
              </a:rPr>
              <a:t>Dokumentum tipológia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856984" cy="4968552"/>
          </a:xfrm>
        </p:spPr>
        <p:txBody>
          <a:bodyPr/>
          <a:lstStyle/>
          <a:p>
            <a:r>
              <a:rPr lang="hu-HU" dirty="0"/>
              <a:t>Az új típusok kidolgozását </a:t>
            </a:r>
            <a:r>
              <a:rPr lang="hu-HU" dirty="0" smtClean="0"/>
              <a:t>követően a </a:t>
            </a:r>
            <a:r>
              <a:rPr lang="hu-HU" dirty="0"/>
              <a:t>következő </a:t>
            </a:r>
            <a:r>
              <a:rPr lang="hu-HU" dirty="0" smtClean="0"/>
              <a:t>lépésekre </a:t>
            </a:r>
            <a:r>
              <a:rPr lang="hu-HU" dirty="0"/>
              <a:t>volt szükség:</a:t>
            </a:r>
          </a:p>
          <a:p>
            <a:pPr lvl="1"/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  <a:t>az </a:t>
            </a:r>
            <a:r>
              <a:rPr lang="hu-H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ALPEH-ben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is létrehoztuk az új formátumokat (FMT) és TYP 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mezőket,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  <a:t>módosítottuk az ellenőrző, ún. </a:t>
            </a:r>
            <a:r>
              <a:rPr lang="hu-H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check-táblákat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és – ahol szükség volt rá – a megjelenítési és 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index-táblákat,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beállítottuk az új formátumoknál előforduló érvényes LDR és 008 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értékeket,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pontosítottunk a 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hibaüzeneteken,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  <a:t>aktualizáltuk a feldolgozási 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űrlapjainkat,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  <a:t>új átemelési módszert alakítottunk 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ki,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  <a:t>átdolgoztuk a véglegesítő (fix) és egyesítő (</a:t>
            </a:r>
            <a:r>
              <a:rPr lang="hu-H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merge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programjainkat.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1CD65-FE17-485D-8DD4-2E250ED5187F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605111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824136"/>
          </a:xfrm>
        </p:spPr>
        <p:txBody>
          <a:bodyPr anchor="ctr"/>
          <a:lstStyle/>
          <a:p>
            <a:r>
              <a:rPr lang="hu-HU" b="1" dirty="0" smtClean="0">
                <a:solidFill>
                  <a:schemeClr val="accent3"/>
                </a:solidFill>
              </a:rPr>
              <a:t>Dokumentum tipológia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Céljaink/reményeink</a:t>
            </a:r>
          </a:p>
          <a:p>
            <a:r>
              <a:rPr lang="hu-HU" dirty="0" smtClean="0"/>
              <a:t>Hatékonyabb ellenőrzés már rekordbevitelnél</a:t>
            </a:r>
          </a:p>
          <a:p>
            <a:r>
              <a:rPr lang="hu-HU" dirty="0" smtClean="0"/>
              <a:t>Kisebb, homogénebb javítási halmazok</a:t>
            </a:r>
          </a:p>
          <a:p>
            <a:r>
              <a:rPr lang="hu-HU" dirty="0" smtClean="0"/>
              <a:t>Egyszerűbb csoportos visszamenőleges javítás</a:t>
            </a:r>
          </a:p>
          <a:p>
            <a:r>
              <a:rPr lang="hu-HU" dirty="0" smtClean="0"/>
              <a:t>Dokumentum típus szerinti keresés a </a:t>
            </a:r>
            <a:r>
              <a:rPr lang="hu-HU" dirty="0" err="1" smtClean="0"/>
              <a:t>Primo-ban</a:t>
            </a:r>
            <a:endParaRPr lang="hu-HU" dirty="0" smtClean="0"/>
          </a:p>
          <a:p>
            <a:r>
              <a:rPr lang="hu-HU" dirty="0" smtClean="0"/>
              <a:t>Elektronikus dokumentumok könnyebb kezelése minden formátumon</a:t>
            </a:r>
          </a:p>
          <a:p>
            <a:r>
              <a:rPr lang="hu-HU" dirty="0" smtClean="0"/>
              <a:t>Gördülékeny betöltés a </a:t>
            </a:r>
            <a:r>
              <a:rPr lang="hu-HU" dirty="0" err="1" smtClean="0"/>
              <a:t>WorldCat-be</a:t>
            </a:r>
            <a:r>
              <a:rPr lang="hu-HU" dirty="0"/>
              <a:t>, </a:t>
            </a:r>
            <a:r>
              <a:rPr lang="hu-HU" dirty="0" err="1"/>
              <a:t>MOKKA-ba</a:t>
            </a:r>
            <a:r>
              <a:rPr lang="hu-HU" dirty="0"/>
              <a:t>, </a:t>
            </a:r>
            <a:r>
              <a:rPr lang="hu-HU" dirty="0" err="1" smtClean="0"/>
              <a:t>MOKKA-R-be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1CD65-FE17-485D-8DD4-2E250ED5187F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ím 6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 anchor="ctr"/>
          <a:lstStyle/>
          <a:p>
            <a:pPr eaLnBrk="1" hangingPunct="1">
              <a:defRPr/>
            </a:pPr>
            <a:r>
              <a:rPr lang="hu-HU" b="1" dirty="0" smtClean="0">
                <a:solidFill>
                  <a:schemeClr val="accent3"/>
                </a:solidFill>
              </a:rPr>
              <a:t>Miből indultunk ki?</a:t>
            </a:r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251520" y="1484313"/>
            <a:ext cx="8713093" cy="5040312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hu-HU" dirty="0" smtClean="0"/>
              <a:t>Vegyes kötetkezelés (774, 300, 245 </a:t>
            </a:r>
            <a:r>
              <a:rPr lang="hu-HU" dirty="0" err="1" smtClean="0"/>
              <a:t>anp</a:t>
            </a:r>
            <a:r>
              <a:rPr lang="hu-HU" dirty="0" smtClean="0"/>
              <a:t>)</a:t>
            </a:r>
          </a:p>
          <a:p>
            <a:pPr eaLnBrk="1" hangingPunct="1">
              <a:defRPr/>
            </a:pPr>
            <a:r>
              <a:rPr lang="hu-HU" dirty="0" smtClean="0"/>
              <a:t>Rekordkapcsolás LKR mezővel (</a:t>
            </a:r>
            <a:r>
              <a:rPr lang="hu-HU" dirty="0" err="1" smtClean="0"/>
              <a:t>Aleph</a:t>
            </a:r>
            <a:r>
              <a:rPr lang="hu-HU" dirty="0" smtClean="0"/>
              <a:t> kapcsolati mező)</a:t>
            </a:r>
          </a:p>
          <a:p>
            <a:pPr lvl="1" eaLnBrk="1" hangingPunct="1">
              <a:defRPr/>
            </a:pPr>
            <a:r>
              <a:rPr lang="it-IT" sz="2700" dirty="0">
                <a:solidFill>
                  <a:schemeClr val="tx1"/>
                </a:solidFill>
              </a:rPr>
              <a:t>a sorozati tagok rekordjait a sorozati </a:t>
            </a:r>
            <a:r>
              <a:rPr lang="it-IT" sz="2700" dirty="0" smtClean="0">
                <a:solidFill>
                  <a:schemeClr val="tx1"/>
                </a:solidFill>
              </a:rPr>
              <a:t>főlappal</a:t>
            </a:r>
            <a:endParaRPr lang="hu-HU" sz="2700" dirty="0" smtClean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hu-HU" sz="2700" dirty="0">
                <a:solidFill>
                  <a:schemeClr val="tx1"/>
                </a:solidFill>
              </a:rPr>
              <a:t>a részcímes művek rekordjait a folyóirat füzet </a:t>
            </a:r>
            <a:r>
              <a:rPr lang="hu-HU" sz="2700" dirty="0" smtClean="0">
                <a:solidFill>
                  <a:schemeClr val="tx1"/>
                </a:solidFill>
              </a:rPr>
              <a:t>rekordjával</a:t>
            </a:r>
          </a:p>
          <a:p>
            <a:pPr lvl="1" eaLnBrk="1" hangingPunct="1">
              <a:defRPr/>
            </a:pPr>
            <a:r>
              <a:rPr lang="hu-HU" sz="2700" dirty="0">
                <a:solidFill>
                  <a:schemeClr val="tx1"/>
                </a:solidFill>
              </a:rPr>
              <a:t>a monografikusan feldolgozott évkönyvek számait az évkönyv (CR formátumú) </a:t>
            </a:r>
            <a:r>
              <a:rPr lang="hu-HU" sz="2700" dirty="0" smtClean="0">
                <a:solidFill>
                  <a:schemeClr val="tx1"/>
                </a:solidFill>
              </a:rPr>
              <a:t>rekordjával</a:t>
            </a:r>
          </a:p>
          <a:p>
            <a:pPr lvl="1" eaLnBrk="1" hangingPunct="1">
              <a:defRPr/>
            </a:pPr>
            <a:r>
              <a:rPr lang="hu-HU" sz="2700" dirty="0">
                <a:solidFill>
                  <a:schemeClr val="tx1"/>
                </a:solidFill>
              </a:rPr>
              <a:t>a kolligátumi tagokat egymással</a:t>
            </a:r>
          </a:p>
          <a:p>
            <a:pPr eaLnBrk="1" hangingPunct="1">
              <a:defRPr/>
            </a:pPr>
            <a:r>
              <a:rPr lang="hu-HU" dirty="0" smtClean="0"/>
              <a:t>Objektumcsatolás </a:t>
            </a:r>
            <a:r>
              <a:rPr lang="hu-HU" dirty="0" err="1" smtClean="0"/>
              <a:t>ADAM-ban</a:t>
            </a: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Szakinformatikai osztály (+ programozás mostantól)</a:t>
            </a:r>
          </a:p>
          <a:p>
            <a:pPr eaLnBrk="1" hangingPunct="1">
              <a:defRPr/>
            </a:pPr>
            <a:r>
              <a:rPr lang="hu-HU" dirty="0" smtClean="0"/>
              <a:t>Ex-libris: Primo </a:t>
            </a:r>
            <a:r>
              <a:rPr lang="hu-HU" dirty="0" err="1" smtClean="0"/>
              <a:t>Discovery</a:t>
            </a:r>
            <a:r>
              <a:rPr lang="hu-HU" dirty="0" smtClean="0"/>
              <a:t>, </a:t>
            </a:r>
            <a:r>
              <a:rPr lang="hu-HU" dirty="0" err="1" smtClean="0"/>
              <a:t>Metalib</a:t>
            </a:r>
            <a:r>
              <a:rPr lang="hu-HU" dirty="0" smtClean="0"/>
              <a:t>, SFX</a:t>
            </a:r>
          </a:p>
        </p:txBody>
      </p:sp>
      <p:sp>
        <p:nvSpPr>
          <p:cNvPr id="39940" name="Dia számának helye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2BAB478A-4B7B-4EFB-A865-C36CDA3725C2}" type="slidenum">
              <a:rPr lang="hu-HU" smtClean="0">
                <a:solidFill>
                  <a:srgbClr val="7B9899"/>
                </a:solidFill>
              </a:rPr>
              <a:pPr/>
              <a:t>3</a:t>
            </a:fld>
            <a:endParaRPr lang="hu-HU" smtClean="0">
              <a:solidFill>
                <a:srgbClr val="7B98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/>
          <p:cNvSpPr>
            <a:spLocks noGrp="1"/>
          </p:cNvSpPr>
          <p:nvPr>
            <p:ph type="subTitle" idx="1"/>
          </p:nvPr>
        </p:nvSpPr>
        <p:spPr>
          <a:xfrm>
            <a:off x="6588125" y="188913"/>
            <a:ext cx="2335213" cy="7826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hu-HU" dirty="0" smtClean="0"/>
              <a:t>2017.04.21.</a:t>
            </a:r>
            <a:endParaRPr lang="hu-HU" dirty="0"/>
          </a:p>
        </p:txBody>
      </p:sp>
      <p:sp>
        <p:nvSpPr>
          <p:cNvPr id="63491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altLang="hu-HU" b="1" smtClean="0"/>
              <a:t>Köszönöm a figyelmet!</a:t>
            </a:r>
          </a:p>
        </p:txBody>
      </p:sp>
      <p:sp>
        <p:nvSpPr>
          <p:cNvPr id="63492" name="Szövegdoboz 3"/>
          <p:cNvSpPr txBox="1">
            <a:spLocks noChangeArrowheads="1"/>
          </p:cNvSpPr>
          <p:nvPr/>
        </p:nvSpPr>
        <p:spPr bwMode="auto">
          <a:xfrm>
            <a:off x="180975" y="150813"/>
            <a:ext cx="39592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 b="1">
                <a:latin typeface="Georgia" pitchFamily="18" charset="0"/>
              </a:rPr>
              <a:t>Készítette:</a:t>
            </a:r>
          </a:p>
          <a:p>
            <a:r>
              <a:rPr lang="hu-HU" altLang="hu-HU" b="1">
                <a:latin typeface="Georgia" pitchFamily="18" charset="0"/>
              </a:rPr>
              <a:t>Gyuricza Andrea</a:t>
            </a:r>
          </a:p>
          <a:p>
            <a:r>
              <a:rPr lang="hu-HU" altLang="hu-HU">
                <a:latin typeface="Georgia" pitchFamily="18" charset="0"/>
              </a:rPr>
              <a:t>MTA KIK fiatal kutató</a:t>
            </a:r>
          </a:p>
          <a:p>
            <a:r>
              <a:rPr lang="hu-HU">
                <a:hlinkClick r:id="rId3"/>
              </a:rPr>
              <a:t>gyuricza.andrea@konyvtar.mta.hu</a:t>
            </a:r>
            <a:r>
              <a:rPr lang="hu-HU"/>
              <a:t> </a:t>
            </a:r>
            <a:endParaRPr lang="hu-HU" altLang="hu-HU">
              <a:latin typeface="Georgia" pitchFamily="18" charset="0"/>
            </a:endParaRPr>
          </a:p>
          <a:p>
            <a:endParaRPr lang="hu-HU" altLang="hu-HU"/>
          </a:p>
        </p:txBody>
      </p:sp>
      <p:pic>
        <p:nvPicPr>
          <p:cNvPr id="63493" name="Picture 5" descr="log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800" y="4724400"/>
            <a:ext cx="20177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ím 6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 anchor="ctr"/>
          <a:lstStyle/>
          <a:p>
            <a:pPr eaLnBrk="1" hangingPunct="1">
              <a:defRPr/>
            </a:pPr>
            <a:r>
              <a:rPr lang="hu-HU" b="1" dirty="0" smtClean="0"/>
              <a:t>MTA KIK gyűjtemények</a:t>
            </a:r>
          </a:p>
        </p:txBody>
      </p:sp>
      <p:sp>
        <p:nvSpPr>
          <p:cNvPr id="40963" name="Tartalom helye 7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854575"/>
          </a:xfrm>
        </p:spPr>
        <p:txBody>
          <a:bodyPr/>
          <a:lstStyle/>
          <a:p>
            <a:pPr eaLnBrk="1" hangingPunct="1"/>
            <a:r>
              <a:rPr lang="hu-HU" sz="3600" dirty="0" smtClean="0"/>
              <a:t>Törzsgyűjtemény</a:t>
            </a:r>
          </a:p>
          <a:p>
            <a:pPr eaLnBrk="1" hangingPunct="1"/>
            <a:r>
              <a:rPr lang="hu-HU" sz="3600" dirty="0" smtClean="0"/>
              <a:t>Keleti gyűjtemény</a:t>
            </a:r>
          </a:p>
          <a:p>
            <a:pPr eaLnBrk="1" hangingPunct="1"/>
            <a:r>
              <a:rPr lang="hu-HU" sz="3600" dirty="0" smtClean="0"/>
              <a:t>Kézirattár és Régi Könyvek Gyűjteménye</a:t>
            </a:r>
          </a:p>
          <a:p>
            <a:pPr eaLnBrk="1" hangingPunct="1"/>
            <a:r>
              <a:rPr lang="hu-HU" sz="3600" dirty="0" smtClean="0"/>
              <a:t>Mikrofilmtár </a:t>
            </a:r>
          </a:p>
          <a:p>
            <a:pPr eaLnBrk="1" hangingPunct="1"/>
            <a:r>
              <a:rPr lang="hu-HU" sz="3600" dirty="0" err="1" smtClean="0"/>
              <a:t>Lukács-Archívum</a:t>
            </a:r>
            <a:endParaRPr lang="hu-HU" sz="3600" dirty="0" smtClean="0"/>
          </a:p>
          <a:p>
            <a:pPr eaLnBrk="1" hangingPunct="1"/>
            <a:r>
              <a:rPr lang="hu-HU" sz="3600" dirty="0" smtClean="0"/>
              <a:t>+ REAL </a:t>
            </a:r>
            <a:r>
              <a:rPr lang="hu-HU" sz="3600" dirty="0" err="1" smtClean="0"/>
              <a:t>Repozitórium</a:t>
            </a:r>
            <a:endParaRPr lang="hu-HU" sz="3600" dirty="0" smtClean="0"/>
          </a:p>
          <a:p>
            <a:pPr eaLnBrk="1" hangingPunct="1"/>
            <a:endParaRPr lang="hu-HU" dirty="0" smtClean="0"/>
          </a:p>
        </p:txBody>
      </p:sp>
      <p:sp>
        <p:nvSpPr>
          <p:cNvPr id="40964" name="Dia számának helye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C9382070-6E47-4455-A201-C4EDB7F257A6}" type="slidenum">
              <a:rPr lang="hu-HU" smtClean="0">
                <a:solidFill>
                  <a:srgbClr val="7B9899"/>
                </a:solidFill>
              </a:rPr>
              <a:pPr/>
              <a:t>4</a:t>
            </a:fld>
            <a:endParaRPr lang="hu-HU" smtClean="0">
              <a:solidFill>
                <a:srgbClr val="7B98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ím 6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 anchor="ctr"/>
          <a:lstStyle/>
          <a:p>
            <a:pPr eaLnBrk="1" hangingPunct="1">
              <a:defRPr/>
            </a:pPr>
            <a:r>
              <a:rPr lang="hu-HU" b="1" dirty="0" smtClean="0"/>
              <a:t>Eddigi rekordok</a:t>
            </a:r>
          </a:p>
        </p:txBody>
      </p:sp>
      <p:sp>
        <p:nvSpPr>
          <p:cNvPr id="41987" name="Tartalom helye 7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hu-HU" dirty="0" smtClean="0"/>
              <a:t>Normál feldolgozó munka</a:t>
            </a:r>
          </a:p>
          <a:p>
            <a:pPr lvl="1" eaLnBrk="1" hangingPunct="1"/>
            <a:r>
              <a:rPr lang="hu-HU" sz="2700" dirty="0" smtClean="0">
                <a:solidFill>
                  <a:schemeClr val="tx1"/>
                </a:solidFill>
              </a:rPr>
              <a:t>Kurrens  anyagok feldolgozása</a:t>
            </a:r>
          </a:p>
          <a:p>
            <a:pPr lvl="1" eaLnBrk="1" hangingPunct="1"/>
            <a:r>
              <a:rPr lang="hu-HU" sz="2700" dirty="0" smtClean="0">
                <a:solidFill>
                  <a:schemeClr val="tx1"/>
                </a:solidFill>
              </a:rPr>
              <a:t>Hagyatékok feldolgozása</a:t>
            </a:r>
          </a:p>
          <a:p>
            <a:pPr eaLnBrk="1" hangingPunct="1"/>
            <a:r>
              <a:rPr lang="hu-HU" dirty="0" smtClean="0"/>
              <a:t>Korábbi konverziók, betöltések</a:t>
            </a:r>
          </a:p>
          <a:p>
            <a:pPr eaLnBrk="1" hangingPunct="1"/>
            <a:r>
              <a:rPr lang="hu-HU" dirty="0" smtClean="0"/>
              <a:t>Pályázatok, projektek (perzsa, héber, török, RMK I.)</a:t>
            </a:r>
          </a:p>
          <a:p>
            <a:pPr eaLnBrk="1" hangingPunct="1"/>
            <a:r>
              <a:rPr lang="hu-HU" dirty="0" err="1" smtClean="0"/>
              <a:t>Retrokonverziós</a:t>
            </a:r>
            <a:r>
              <a:rPr lang="hu-HU" dirty="0" smtClean="0"/>
              <a:t> pályázatok</a:t>
            </a:r>
          </a:p>
          <a:p>
            <a:pPr eaLnBrk="1" hangingPunct="1"/>
            <a:r>
              <a:rPr lang="hu-HU" dirty="0" smtClean="0"/>
              <a:t>Rövidített leírások (kölcsönzésben készített)</a:t>
            </a:r>
          </a:p>
          <a:p>
            <a:pPr eaLnBrk="1" hangingPunct="1"/>
            <a:endParaRPr lang="hu-HU" dirty="0" smtClean="0"/>
          </a:p>
        </p:txBody>
      </p:sp>
      <p:sp>
        <p:nvSpPr>
          <p:cNvPr id="41988" name="Dia számának helye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F631A7C3-8B93-4DE5-B827-DFEF9C859054}" type="slidenum">
              <a:rPr lang="hu-HU" smtClean="0">
                <a:solidFill>
                  <a:srgbClr val="7B9899"/>
                </a:solidFill>
              </a:rPr>
              <a:pPr/>
              <a:t>5</a:t>
            </a:fld>
            <a:endParaRPr lang="hu-HU" smtClean="0">
              <a:solidFill>
                <a:srgbClr val="7B98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ím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 anchor="ctr"/>
          <a:lstStyle/>
          <a:p>
            <a:pPr eaLnBrk="1" hangingPunct="1">
              <a:defRPr/>
            </a:pPr>
            <a:r>
              <a:rPr lang="hu-HU" b="1" dirty="0" smtClean="0"/>
              <a:t>Dokumentumok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79388" y="1412875"/>
            <a:ext cx="8626475" cy="518477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hu-HU" sz="2800" dirty="0" smtClean="0"/>
              <a:t>Könyvek </a:t>
            </a:r>
            <a:br>
              <a:rPr lang="hu-HU" sz="2800" dirty="0" smtClean="0"/>
            </a:br>
            <a:r>
              <a:rPr lang="hu-HU" sz="2800" dirty="0" smtClean="0"/>
              <a:t>(kurrens, hagyatéki, régi könyves állományrészek)</a:t>
            </a:r>
          </a:p>
          <a:p>
            <a:pPr eaLnBrk="1" hangingPunct="1">
              <a:defRPr/>
            </a:pPr>
            <a:r>
              <a:rPr lang="hu-HU" sz="2800" dirty="0" smtClean="0"/>
              <a:t>Kéziratok, ősnyomtatványok, antikvák, régi levéltári anyagok</a:t>
            </a:r>
          </a:p>
          <a:p>
            <a:pPr eaLnBrk="1" hangingPunct="1">
              <a:defRPr/>
            </a:pPr>
            <a:r>
              <a:rPr lang="hu-HU" sz="2800" dirty="0" smtClean="0"/>
              <a:t>Folyóiratok</a:t>
            </a:r>
          </a:p>
          <a:p>
            <a:pPr eaLnBrk="1" hangingPunct="1">
              <a:defRPr/>
            </a:pPr>
            <a:r>
              <a:rPr lang="hu-HU" sz="2800" dirty="0" smtClean="0"/>
              <a:t>Disszertációk</a:t>
            </a:r>
          </a:p>
          <a:p>
            <a:pPr eaLnBrk="1" hangingPunct="1">
              <a:defRPr/>
            </a:pPr>
            <a:r>
              <a:rPr lang="hu-HU" sz="2800" dirty="0" smtClean="0"/>
              <a:t>Mikrofilmek</a:t>
            </a:r>
          </a:p>
          <a:p>
            <a:pPr eaLnBrk="1" hangingPunct="1">
              <a:defRPr/>
            </a:pPr>
            <a:r>
              <a:rPr lang="hu-HU" sz="2800" dirty="0" smtClean="0"/>
              <a:t>CD/DVD/adatbázis</a:t>
            </a:r>
          </a:p>
          <a:p>
            <a:pPr eaLnBrk="1" hangingPunct="1">
              <a:defRPr/>
            </a:pPr>
            <a:r>
              <a:rPr lang="hu-HU" sz="2800" dirty="0" smtClean="0"/>
              <a:t>Térképek</a:t>
            </a:r>
          </a:p>
          <a:p>
            <a:pPr eaLnBrk="1" hangingPunct="1">
              <a:defRPr/>
            </a:pPr>
            <a:r>
              <a:rPr lang="hu-HU" sz="2800" dirty="0"/>
              <a:t>Érmek, tárgyak, „ereklyék</a:t>
            </a:r>
            <a:r>
              <a:rPr lang="hu-HU" sz="2800" dirty="0" smtClean="0"/>
              <a:t>”</a:t>
            </a:r>
          </a:p>
          <a:p>
            <a:pPr eaLnBrk="1" hangingPunct="1">
              <a:defRPr/>
            </a:pPr>
            <a:r>
              <a:rPr lang="hu-HU" dirty="0" smtClean="0"/>
              <a:t>+ elektronikus dokumentumok</a:t>
            </a:r>
          </a:p>
          <a:p>
            <a:pPr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endParaRPr lang="hu-HU" dirty="0" smtClean="0"/>
          </a:p>
        </p:txBody>
      </p:sp>
      <p:sp>
        <p:nvSpPr>
          <p:cNvPr id="43012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54A8AE62-FD1B-4964-B620-01D74B30B90B}" type="slidenum">
              <a:rPr lang="hu-HU" smtClean="0">
                <a:solidFill>
                  <a:srgbClr val="7B9899"/>
                </a:solidFill>
              </a:rPr>
              <a:pPr/>
              <a:t>6</a:t>
            </a:fld>
            <a:endParaRPr lang="hu-HU" smtClean="0">
              <a:solidFill>
                <a:srgbClr val="7B98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ím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 anchor="ctr"/>
          <a:lstStyle/>
          <a:p>
            <a:pPr eaLnBrk="1" hangingPunct="1">
              <a:defRPr/>
            </a:pPr>
            <a:r>
              <a:rPr lang="hu-HU" b="1" dirty="0" smtClean="0"/>
              <a:t>MARC21</a:t>
            </a:r>
          </a:p>
        </p:txBody>
      </p:sp>
      <p:sp>
        <p:nvSpPr>
          <p:cNvPr id="44035" name="Tartalom helye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hu-HU" dirty="0" smtClean="0"/>
              <a:t>könyvtárunk célja a nemzeti és nemzetközi könyvtári hálózatba minél pontosabb és egységesebb adatokkal történő bekapcsolódás a legmodernebb formátumú rekordokkal</a:t>
            </a:r>
          </a:p>
          <a:p>
            <a:pPr eaLnBrk="1" hangingPunct="1"/>
            <a:endParaRPr lang="hu-HU" dirty="0" smtClean="0"/>
          </a:p>
        </p:txBody>
      </p:sp>
      <p:sp>
        <p:nvSpPr>
          <p:cNvPr id="44036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899F72CD-BA50-408D-9EAA-7099A84DF6D2}" type="slidenum">
              <a:rPr lang="hu-HU" smtClean="0">
                <a:solidFill>
                  <a:srgbClr val="7B9899"/>
                </a:solidFill>
              </a:rPr>
              <a:pPr/>
              <a:t>7</a:t>
            </a:fld>
            <a:endParaRPr lang="hu-HU" smtClean="0">
              <a:solidFill>
                <a:srgbClr val="7B9899"/>
              </a:solidFill>
            </a:endParaRPr>
          </a:p>
        </p:txBody>
      </p:sp>
      <p:pic>
        <p:nvPicPr>
          <p:cNvPr id="44037" name="Kép 4" descr="logo_wcmasthead_e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175" y="3644900"/>
            <a:ext cx="675481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ím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 anchor="ctr"/>
          <a:lstStyle/>
          <a:p>
            <a:pPr eaLnBrk="1" hangingPunct="1">
              <a:defRPr/>
            </a:pPr>
            <a:r>
              <a:rPr lang="hu-HU" b="1" dirty="0" err="1" smtClean="0"/>
              <a:t>WorldCat</a:t>
            </a:r>
            <a:r>
              <a:rPr lang="hu-HU" b="1" dirty="0" smtClean="0"/>
              <a:t> – további célok</a:t>
            </a:r>
          </a:p>
        </p:txBody>
      </p:sp>
      <p:sp>
        <p:nvSpPr>
          <p:cNvPr id="44035" name="Tartalom helye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/>
              <a:t>könyvtár állományának megjelenítése a </a:t>
            </a:r>
            <a:r>
              <a:rPr lang="hu-HU" dirty="0" smtClean="0"/>
              <a:t>világkatalógusban,</a:t>
            </a:r>
          </a:p>
          <a:p>
            <a:r>
              <a:rPr lang="hu-HU" dirty="0" smtClean="0"/>
              <a:t>aktívabb </a:t>
            </a:r>
            <a:r>
              <a:rPr lang="hu-HU" dirty="0"/>
              <a:t>részvétel a nemzetközi kölcsönzésben,</a:t>
            </a:r>
          </a:p>
          <a:p>
            <a:r>
              <a:rPr lang="hu-HU" dirty="0"/>
              <a:t>a digitális másolatrendelés és a </a:t>
            </a:r>
            <a:r>
              <a:rPr lang="hu-HU" dirty="0" err="1"/>
              <a:t>repozitóriumban</a:t>
            </a:r>
            <a:r>
              <a:rPr lang="hu-HU" dirty="0"/>
              <a:t> közzétett digitalizált tartalmak használatának </a:t>
            </a:r>
            <a:r>
              <a:rPr lang="hu-HU" dirty="0" smtClean="0"/>
              <a:t>elősegítése</a:t>
            </a:r>
            <a:endParaRPr lang="hu-HU" dirty="0"/>
          </a:p>
        </p:txBody>
      </p:sp>
      <p:sp>
        <p:nvSpPr>
          <p:cNvPr id="44036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899F72CD-BA50-408D-9EAA-7099A84DF6D2}" type="slidenum">
              <a:rPr lang="hu-HU" smtClean="0">
                <a:solidFill>
                  <a:srgbClr val="7B9899"/>
                </a:solidFill>
              </a:rPr>
              <a:pPr/>
              <a:t>8</a:t>
            </a:fld>
            <a:endParaRPr lang="hu-HU" smtClean="0">
              <a:solidFill>
                <a:srgbClr val="7B98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11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ím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375"/>
          </a:xfrm>
        </p:spPr>
        <p:txBody>
          <a:bodyPr anchor="ctr"/>
          <a:lstStyle/>
          <a:p>
            <a:pPr eaLnBrk="1" hangingPunct="1">
              <a:defRPr/>
            </a:pPr>
            <a:r>
              <a:rPr lang="hu-HU" b="1" dirty="0" smtClean="0"/>
              <a:t>Alapelvek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73038" y="1484313"/>
            <a:ext cx="8791575" cy="4897437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hu-HU" dirty="0" smtClean="0"/>
              <a:t>MARC 21-től nem térünk el (</a:t>
            </a:r>
            <a:r>
              <a:rPr lang="hu-HU" dirty="0" smtClean="0">
                <a:hlinkClick r:id="rId2"/>
              </a:rPr>
              <a:t>https://www.loc.gov/marc/bibliographic/</a:t>
            </a:r>
            <a:r>
              <a:rPr lang="hu-HU" dirty="0" smtClean="0"/>
              <a:t>)</a:t>
            </a:r>
          </a:p>
          <a:p>
            <a:pPr eaLnBrk="1" hangingPunct="1">
              <a:defRPr/>
            </a:pPr>
            <a:r>
              <a:rPr lang="hu-HU" dirty="0" smtClean="0"/>
              <a:t>Egységes leírás a különböző gyűjteményrészekben</a:t>
            </a:r>
          </a:p>
          <a:p>
            <a:pPr eaLnBrk="1" hangingPunct="1">
              <a:defRPr/>
            </a:pPr>
            <a:r>
              <a:rPr lang="hu-HU" dirty="0" smtClean="0"/>
              <a:t>Egy mű egy leírás (művet írunk le, nem példányt)</a:t>
            </a:r>
          </a:p>
          <a:p>
            <a:pPr eaLnBrk="1" hangingPunct="1">
              <a:defRPr/>
            </a:pPr>
            <a:r>
              <a:rPr lang="hu-HU" dirty="0" smtClean="0"/>
              <a:t>Minden rekordnak legyen példányrekordja a megfelelő helyen (függetlenül a hordozótól)</a:t>
            </a:r>
          </a:p>
          <a:p>
            <a:pPr eaLnBrk="1" hangingPunct="1">
              <a:defRPr/>
            </a:pPr>
            <a:r>
              <a:rPr lang="hu-HU" dirty="0" smtClean="0"/>
              <a:t>Minden rekordnak legyen érvényes formátuma/báziskódja</a:t>
            </a:r>
          </a:p>
          <a:p>
            <a:pPr eaLnBrk="1" hangingPunct="1">
              <a:defRPr/>
            </a:pPr>
            <a:r>
              <a:rPr lang="hu-HU" dirty="0" smtClean="0"/>
              <a:t>Egységes 852-es mező struktúra (raktári jelzet)</a:t>
            </a:r>
          </a:p>
          <a:p>
            <a:pPr eaLnBrk="1" hangingPunct="1">
              <a:defRPr/>
            </a:pPr>
            <a:r>
              <a:rPr lang="hu-HU" dirty="0" smtClean="0"/>
              <a:t>774-es kötetkezelés</a:t>
            </a:r>
          </a:p>
          <a:p>
            <a:pPr eaLnBrk="1" hangingPunct="1">
              <a:defRPr/>
            </a:pPr>
            <a:r>
              <a:rPr lang="hu-HU" dirty="0" smtClean="0"/>
              <a:t>Kiemelt figyelem az LDR és 008 mezőknek (Primo)</a:t>
            </a:r>
          </a:p>
          <a:p>
            <a:pPr eaLnBrk="1" hangingPunct="1">
              <a:defRPr/>
            </a:pPr>
            <a:r>
              <a:rPr lang="hu-HU" dirty="0" smtClean="0"/>
              <a:t>Kerüljük a helyi mezők használatát</a:t>
            </a:r>
          </a:p>
          <a:p>
            <a:pPr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endParaRPr lang="hu-HU" dirty="0"/>
          </a:p>
        </p:txBody>
      </p:sp>
      <p:sp>
        <p:nvSpPr>
          <p:cNvPr id="45060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2C6A8E66-7DF0-42B0-9012-8C2314F7E478}" type="slidenum">
              <a:rPr lang="hu-HU" smtClean="0">
                <a:solidFill>
                  <a:srgbClr val="7B9899"/>
                </a:solidFill>
              </a:rPr>
              <a:pPr/>
              <a:t>9</a:t>
            </a:fld>
            <a:endParaRPr lang="hu-HU" smtClean="0">
              <a:solidFill>
                <a:srgbClr val="7B98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lgári">
  <a:themeElements>
    <a:clrScheme name="Polgár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Polgár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lgár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olgári">
  <a:themeElements>
    <a:clrScheme name="1_Polgári">
      <a:dk1>
        <a:sysClr val="windowText" lastClr="000000"/>
      </a:dk1>
      <a:lt1>
        <a:srgbClr val="595959"/>
      </a:lt1>
      <a:dk2>
        <a:srgbClr val="646B86"/>
      </a:dk2>
      <a:lt2>
        <a:srgbClr val="88A0AC"/>
      </a:lt2>
      <a:accent1>
        <a:srgbClr val="D16349"/>
      </a:accent1>
      <a:accent2>
        <a:srgbClr val="CCB400"/>
      </a:accent2>
      <a:accent3>
        <a:srgbClr val="A8422A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Polgár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lgár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2129</TotalTime>
  <Words>1097</Words>
  <Application>Microsoft Office PowerPoint</Application>
  <PresentationFormat>Diavetítés a képernyőre (4:3 oldalarány)</PresentationFormat>
  <Paragraphs>194</Paragraphs>
  <Slides>30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30</vt:i4>
      </vt:variant>
    </vt:vector>
  </HeadingPairs>
  <TitlesOfParts>
    <vt:vector size="33" baseType="lpstr">
      <vt:lpstr>Polgári</vt:lpstr>
      <vt:lpstr>1_Polgári</vt:lpstr>
      <vt:lpstr>Alapértelmezett terv</vt:lpstr>
      <vt:lpstr>HUNMARC helyett MARC 21 az első év tapasztalatai</vt:lpstr>
      <vt:lpstr>Miből indultunk ki?</vt:lpstr>
      <vt:lpstr>Miből indultunk ki?</vt:lpstr>
      <vt:lpstr>MTA KIK gyűjtemények</vt:lpstr>
      <vt:lpstr>Eddigi rekordok</vt:lpstr>
      <vt:lpstr>Dokumentumok</vt:lpstr>
      <vt:lpstr>MARC21</vt:lpstr>
      <vt:lpstr>WorldCat – további célok</vt:lpstr>
      <vt:lpstr>Alapelvek</vt:lpstr>
      <vt:lpstr>Szabványok</vt:lpstr>
      <vt:lpstr>Szabványok</vt:lpstr>
      <vt:lpstr>Átállás/konverzió</vt:lpstr>
      <vt:lpstr>Fejtörők</vt:lpstr>
      <vt:lpstr>Fejtörők</vt:lpstr>
      <vt:lpstr>Közös gondolkodás, segítségnyújtás</vt:lpstr>
      <vt:lpstr>Házi szabályzat</vt:lpstr>
      <vt:lpstr>Házi szabályzat</vt:lpstr>
      <vt:lpstr>Házi szabályzat</vt:lpstr>
      <vt:lpstr>Házi szabályzat</vt:lpstr>
      <vt:lpstr>Házi szabályzat</vt:lpstr>
      <vt:lpstr>Dokumentum tipológia</vt:lpstr>
      <vt:lpstr>Dokumentum tipológia – BK</vt:lpstr>
      <vt:lpstr>Dokumentum tipológia – CR</vt:lpstr>
      <vt:lpstr>Dokumentum tipológia – CF</vt:lpstr>
      <vt:lpstr>Dokumentum tipológia – MU</vt:lpstr>
      <vt:lpstr>Dokumentum tipológia – MP</vt:lpstr>
      <vt:lpstr>Dokumentum tipológia – VM</vt:lpstr>
      <vt:lpstr>Dokumentum tipológia</vt:lpstr>
      <vt:lpstr>Dokumentum tipológia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Gyuricza Andrea</dc:creator>
  <cp:lastModifiedBy>xXx</cp:lastModifiedBy>
  <cp:revision>103</cp:revision>
  <cp:lastPrinted>2017-03-07T10:39:07Z</cp:lastPrinted>
  <dcterms:created xsi:type="dcterms:W3CDTF">2016-06-16T06:32:07Z</dcterms:created>
  <dcterms:modified xsi:type="dcterms:W3CDTF">2017-04-23T21:39:04Z</dcterms:modified>
</cp:coreProperties>
</file>